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52" r:id="rId4"/>
    <p:sldId id="285" r:id="rId5"/>
    <p:sldId id="343" r:id="rId6"/>
    <p:sldId id="288" r:id="rId7"/>
    <p:sldId id="344" r:id="rId8"/>
    <p:sldId id="349" r:id="rId9"/>
    <p:sldId id="348" r:id="rId10"/>
    <p:sldId id="287" r:id="rId11"/>
    <p:sldId id="345" r:id="rId12"/>
    <p:sldId id="350" r:id="rId13"/>
    <p:sldId id="351" r:id="rId14"/>
    <p:sldId id="347" r:id="rId15"/>
    <p:sldId id="326" r:id="rId16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81CC6-0A88-4E16-9BA5-DE17887B5ED3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EE7F-62C7-42F0-A664-F10E88E1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7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8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7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8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6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3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2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66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8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5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36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9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06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0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2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42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69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36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99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24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1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8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2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78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C8C3-FB3B-4ECD-9121-8586D472BA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C093-373F-45F4-9BD1-EEE298B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65A9C9-F3D5-42D4-A0C6-81F97BAF87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D145ED6-D39E-4D75-8936-D9E86DC819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7BC6-D7DA-43FE-A1CF-606E6702EA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CC6E-7C8F-4283-9E8B-72062360D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ci.health.nsw.gov.au/__data/assets/pdf_file/0008/192437/Framework-Program-Evaluati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ciencedirect.com/science/article/pii/S03785122183078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2363" y="2982244"/>
            <a:ext cx="3218819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GB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7" descr="UoN_Blue_RGB new logo Jan 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1426"/>
            <a:ext cx="1876530" cy="7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9828" y="1920415"/>
            <a:ext cx="4092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Evaluation of the Promoting Activity, Independence and Stability in Early Dementia and Mild Cognitive Impairment (</a:t>
            </a:r>
            <a:r>
              <a:rPr lang="en-GB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9942" y="3635761"/>
            <a:ext cx="374329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</a:t>
            </a:r>
            <a:r>
              <a:rPr lang="en-GB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Claudio </a:t>
            </a:r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en-GB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Lorito</a:t>
            </a:r>
            <a:endParaRPr lang="en-GB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Nottingham</a:t>
            </a:r>
          </a:p>
          <a:p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 Kingdom</a:t>
            </a:r>
          </a:p>
          <a:p>
            <a:endParaRPr lang="en-GB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86F512-0565-4E7F-A889-0663AA8CEA84}"/>
              </a:ext>
            </a:extLst>
          </p:cNvPr>
          <p:cNvCxnSpPr/>
          <p:nvPr/>
        </p:nvCxnSpPr>
        <p:spPr>
          <a:xfrm>
            <a:off x="611560" y="1693489"/>
            <a:ext cx="5445282" cy="73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4E0134-DE7C-4CCF-8F16-0740BDE2CD28}"/>
              </a:ext>
            </a:extLst>
          </p:cNvPr>
          <p:cNvCxnSpPr>
            <a:cxnSpLocks/>
          </p:cNvCxnSpPr>
          <p:nvPr/>
        </p:nvCxnSpPr>
        <p:spPr>
          <a:xfrm>
            <a:off x="479828" y="4859312"/>
            <a:ext cx="5577014" cy="98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rc_mi" descr="Image result for praised promoting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8" y="246780"/>
            <a:ext cx="1867172" cy="9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81" y="1418372"/>
            <a:ext cx="1287364" cy="1938944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5" y="3563365"/>
            <a:ext cx="1822164" cy="273324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54" y="2301827"/>
            <a:ext cx="1407319" cy="2110979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D97DD-AA0B-4FBD-92EA-C49E22CBA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2" y="5648675"/>
            <a:ext cx="3262320" cy="6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8583" y="260648"/>
            <a:ext cx="8202116" cy="648072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0" algn="ctr" defTabSz="1575158">
              <a:defRPr/>
            </a:pPr>
            <a:r>
              <a:rPr lang="en-GB" sz="1600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</a:t>
            </a:r>
            <a:r>
              <a:rPr lang="en-GB" sz="1600" b="1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– Mechanisms of impact and context study </a:t>
            </a:r>
            <a:endParaRPr lang="en-GB" sz="1600" b="1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" t="5398" r="12973"/>
          <a:stretch/>
        </p:blipFill>
        <p:spPr>
          <a:xfrm>
            <a:off x="899592" y="1051865"/>
            <a:ext cx="7560840" cy="5048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804393"/>
            <a:ext cx="206062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42956"/>
              </p:ext>
            </p:extLst>
          </p:nvPr>
        </p:nvGraphicFramePr>
        <p:xfrm>
          <a:off x="629200" y="1196752"/>
          <a:ext cx="7920882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1342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5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Variable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Operational definition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Example of how the construct might mediate behaviour change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Characteristics of the person with dementia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Characteristics of the person affecting behaviour change, which include </a:t>
                      </a: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personality, temperament, and identity</a:t>
                      </a: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Risk-takers might be more willing to challenge themselves in a physical activity programme than overly cautious subjects, thus potentially obtaining more positive outcomes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Practical and emotional support from others (e.g. carer, therapist, society) which affects behaviour change</a:t>
                      </a: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People might need an initial external push to initiate behaviour change, which may be provided by family members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Expectations / goals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Expectations / goals around the behaviour, including benefits, barriers and facilitators</a:t>
                      </a: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person with dementia will sign up to an intervention delivering home-based physical exercise, if they believe that it will improve their health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Carer(s)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Any aspect, behaviour and attitude of the carer, which mediates behaviour change and maintenance</a:t>
                      </a: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carer might have risk-averse attitudes toward physical exercise and developing gate-keeping behaviour toward the person with dementia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Progress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Perceived or actual improvement in the person’s physical or mental health, following the behaviour</a:t>
                      </a: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person will find motivation to initiate / maintain behaviour change if they see progress / improvements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 opportunity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 contacts and networking opportunities (or lack thereof) granted through engaging in the behaviour</a:t>
                      </a: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opportunity for socialisation presented by a physical activity group in the community might encourage a person with dementia to sign up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8583" y="260648"/>
            <a:ext cx="8202116" cy="648072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0" algn="ctr" defTabSz="1575158">
              <a:defRPr/>
            </a:pPr>
            <a:r>
              <a:rPr lang="en-GB" sz="1600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</a:t>
            </a:r>
            <a:r>
              <a:rPr lang="en-GB" sz="1600" b="1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– Mechanisms of impact and context study </a:t>
            </a:r>
            <a:endParaRPr lang="en-GB" sz="1600" b="1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79" y="5877272"/>
            <a:ext cx="1762903" cy="7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996401C-FB1D-44B4-AB5F-CA076D4EC705}"/>
              </a:ext>
            </a:extLst>
          </p:cNvPr>
          <p:cNvSpPr/>
          <p:nvPr/>
        </p:nvSpPr>
        <p:spPr>
          <a:xfrm>
            <a:off x="800033" y="205233"/>
            <a:ext cx="7488832" cy="792088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F6F60-5144-4F51-BA7A-8BF4C43EF2D7}"/>
              </a:ext>
            </a:extLst>
          </p:cNvPr>
          <p:cNvSpPr/>
          <p:nvPr/>
        </p:nvSpPr>
        <p:spPr>
          <a:xfrm>
            <a:off x="518628" y="1094862"/>
            <a:ext cx="80440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PrAISED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 is ongoing. Full data will be available in 2022;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So far, implementation study results found that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PrAISED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 has been implemented as per original plans;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So far, mechanisms of impact and context study results found that a number of variables have affected participants’ study uptake; </a:t>
            </a: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participants have generally reported positive feedback on the programme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55876" y="4077072"/>
            <a:ext cx="2376264" cy="1526369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AU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I was doing the exercise with him, he would not feel as confident as when the therapist is, because of her expertise (C09, female)</a:t>
            </a: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372200" y="3819962"/>
            <a:ext cx="2422379" cy="1008112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AU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quite like the exercises on the stairs, because it is simple ones that you can break (P13, female)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18467" y="4437112"/>
            <a:ext cx="2325341" cy="1631810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A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</a:t>
            </a:r>
            <a:r>
              <a:rPr lang="en-A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did the exercise, it was about fun, seeing if I could do this. It was a bit of a challenge and that’s great, I enjoyed the session (P05, male)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965" y="5805264"/>
            <a:ext cx="1762903" cy="7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0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92" y="42930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996401C-FB1D-44B4-AB5F-CA076D4EC705}"/>
              </a:ext>
            </a:extLst>
          </p:cNvPr>
          <p:cNvSpPr/>
          <p:nvPr/>
        </p:nvSpPr>
        <p:spPr>
          <a:xfrm>
            <a:off x="493208" y="692696"/>
            <a:ext cx="7986590" cy="1533537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listening. </a:t>
            </a:r>
            <a:r>
              <a:rPr lang="en-GB" sz="1600" b="1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</a:t>
            </a:r>
            <a:r>
              <a:rPr lang="en-GB" sz="1600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B996401C-FB1D-44B4-AB5F-CA076D4EC705}"/>
              </a:ext>
            </a:extLst>
          </p:cNvPr>
          <p:cNvSpPr/>
          <p:nvPr/>
        </p:nvSpPr>
        <p:spPr>
          <a:xfrm>
            <a:off x="493208" y="2837344"/>
            <a:ext cx="8039232" cy="1893577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1" algn="ctr"/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information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available from: claudio.dilorito1@nottingham.ac.uk </a:t>
            </a:r>
          </a:p>
          <a:p>
            <a:pPr lvl="1"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work was funded by the National Institute for Health Research (NIHR) under its Programme Grants for Applied Research Programme (Reference Number RP-PG-0614-20007). The views expressed are those of the author(s) and not necessarily those of the NIHR or </a:t>
            </a:r>
            <a:r>
              <a:rPr lang="en-GB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Department </a:t>
            </a: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Health and Social Care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57" y="5398966"/>
            <a:ext cx="1762903" cy="751059"/>
          </a:xfrm>
          <a:prstGeom prst="rect">
            <a:avLst/>
          </a:prstGeom>
        </p:spPr>
      </p:pic>
      <p:pic>
        <p:nvPicPr>
          <p:cNvPr id="12" name="Picture 11" descr="UoN_Blue_RGB new logo Jan 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6" y="5411100"/>
            <a:ext cx="1806320" cy="7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DD97DD-AA0B-4FBD-92EA-C49E22CBA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23064"/>
            <a:ext cx="2940793" cy="6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64969" y="294771"/>
            <a:ext cx="7506395" cy="626359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43013"/>
            <a:ext cx="7791575" cy="3594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6340" y="2841435"/>
            <a:ext cx="147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415" y="4810377"/>
            <a:ext cx="142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0743" y="4323419"/>
            <a:ext cx="1615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evaluation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kumimoji="0" lang="en-GB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1770" y="3294483"/>
            <a:ext cx="305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6367" y="382314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45E914-CA21-4E81-91C5-554265D9B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864732"/>
            <a:ext cx="1699394" cy="724002"/>
          </a:xfrm>
          <a:prstGeom prst="rect">
            <a:avLst/>
          </a:prstGeom>
        </p:spPr>
      </p:pic>
      <p:pic>
        <p:nvPicPr>
          <p:cNvPr id="14" name="Picture 7" descr="UoN_Blue_RGB new logo Jan 2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1589263" cy="6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05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4492" y="172731"/>
            <a:ext cx="7560840" cy="626359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B2739-7BB5-4105-AF26-B926F5587032}"/>
              </a:ext>
            </a:extLst>
          </p:cNvPr>
          <p:cNvSpPr/>
          <p:nvPr/>
        </p:nvSpPr>
        <p:spPr>
          <a:xfrm>
            <a:off x="396460" y="799090"/>
            <a:ext cx="85680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F497D"/>
              </a:buClr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randomised controlled trial (RCT) testing the effectiveness of an intervention to promote activity and independence amongst people with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dementia</a:t>
            </a: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368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participants from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regions in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England;</a:t>
            </a: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Intervention arm: 12-month intervention comprising                                                                individually tailored functional activities (e.g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walking the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dog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and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physical exercises (e.g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progressive strength                                                                   exercises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delivered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trained therapists;</a:t>
            </a: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arm: Treatment As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Usual (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falls assessment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advice); 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rimary outcome: Disability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activities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daily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living, measured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through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</a:p>
          <a:p>
            <a:pPr lvl="0">
              <a:buClr>
                <a:srgbClr val="1F497D"/>
              </a:buClr>
              <a:defRPr/>
            </a:pP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Disability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Assessment in Dementia (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DAD);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Secondary outcomes: Rate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falls, quality of life, physical activity levels,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mobility, mood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comorbidities, cognition, time to first fall, fractures and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injurious falls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health and social service use, carer strain and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cost-effectiveness;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1F497D"/>
              </a:buClr>
              <a:defRPr/>
            </a:pPr>
            <a:r>
              <a:rPr lang="en-GB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info on: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Harwood, R.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al. (2018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A development study and randomised feasibility trial of a tailored intervention to improve activity and reduce falls in older adults with mild cognitive impairment and mild dementia. Pilot and feasibility studies, 4(1), 49.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981" y="1672337"/>
            <a:ext cx="1962375" cy="21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53" y="37890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83386" y="476672"/>
            <a:ext cx="7805827" cy="626359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evaluation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288E2-7881-4F25-BD0D-F38685D8B55B}"/>
              </a:ext>
            </a:extLst>
          </p:cNvPr>
          <p:cNvSpPr txBox="1"/>
          <p:nvPr/>
        </p:nvSpPr>
        <p:spPr>
          <a:xfrm>
            <a:off x="599667" y="1268760"/>
            <a:ext cx="780582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‘A process evaluation is undertaken to determine the extent to which a program is being implemented according to plan, to provide feedback on the quality of implementation.’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chemeClr val="tx2"/>
              </a:buClr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 for Clinical Innovation framework (2013) Understanding program evaluation. Retrieved from: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https://www.aci.health.nsw.gov.au/__data/assets/pdf_file/0008/192437/Framework-Program-Evaluation.pdf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process evaluation comprises two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investigating the process through which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implemented;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Mechanisms of impact and context study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investigating participants’ experience of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contextual mechanisms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affecting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outcomes; </a:t>
            </a:r>
          </a:p>
          <a:p>
            <a:pPr>
              <a:buClr>
                <a:schemeClr val="tx2"/>
              </a:buClr>
            </a:pP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…The study is still ongoing…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DD55B5-F88F-415A-B8DA-7022CD1D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426" y="5733256"/>
            <a:ext cx="206062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1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53" y="37890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69086" y="261171"/>
            <a:ext cx="7805827" cy="503533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26" y="5740703"/>
            <a:ext cx="2060627" cy="8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764"/>
          <a:stretch/>
        </p:blipFill>
        <p:spPr>
          <a:xfrm>
            <a:off x="-396552" y="1052736"/>
            <a:ext cx="9144000" cy="48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702" y="1268760"/>
            <a:ext cx="79489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Lorito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C., Pollock, K., Harwood, R., das Nair, R., Logan, P., Goldberg, S., ... &amp; Van Der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Wardt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V. (2019). Protocol for the process evaluation of the promoting activity, independence and stability in early dementia and mild cognitive impairment (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2) randomised controlled trial. </a:t>
            </a:r>
            <a:r>
              <a:rPr lang="en-GB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Maturitas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122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hlinkClick r:id="rId2"/>
              </a:rPr>
              <a:t>https://</a:t>
            </a:r>
            <a:r>
              <a:rPr lang="en-GB" dirty="0" smtClean="0">
                <a:latin typeface="Arial" panose="020B0604020202020204" pitchFamily="34" charset="0"/>
                <a:hlinkClick r:id="rId2"/>
              </a:rPr>
              <a:t>www.sciencedirect.com/science/article/pii/S0378512218307874</a:t>
            </a:r>
            <a:endParaRPr lang="en-GB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3477" y="235909"/>
            <a:ext cx="7805827" cy="626359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on…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1EA53-0319-40E5-8D43-47A995CCC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9" t="20586" r="21212" b="16383"/>
          <a:stretch/>
        </p:blipFill>
        <p:spPr>
          <a:xfrm>
            <a:off x="556703" y="3501008"/>
            <a:ext cx="6247546" cy="3052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235" y="5517232"/>
            <a:ext cx="206062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16" y="35539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59712" y="345473"/>
            <a:ext cx="5639217" cy="626359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– implementation study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F6F60-5144-4F51-BA7A-8BF4C43EF2D7}"/>
              </a:ext>
            </a:extLst>
          </p:cNvPr>
          <p:cNvSpPr/>
          <p:nvPr/>
        </p:nvSpPr>
        <p:spPr>
          <a:xfrm>
            <a:off x="432233" y="1128665"/>
            <a:ext cx="5619247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Core training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(beginning of therapists’ involvement)</a:t>
            </a: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Delivered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academic team on how to deliver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intervention;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two-day training sessions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therapists trained to deliver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 since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2018 (n=17 Occupational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Therapists, n=13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Physiotherapists and n=18 Rehabilitation Support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across 5 research sites in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England;</a:t>
            </a: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therapist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completed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questionnaire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assess their understanding of the training. Mean = 94%. </a:t>
            </a: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A816B-8B9A-4348-9817-AF7923D4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02" y="5752161"/>
            <a:ext cx="2060627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40" y="971832"/>
            <a:ext cx="2395469" cy="3573016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8028384" y="4005064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/>
          <p:cNvSpPr/>
          <p:nvPr/>
        </p:nvSpPr>
        <p:spPr>
          <a:xfrm>
            <a:off x="8362948" y="3325110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/>
          <p:cNvSpPr/>
          <p:nvPr/>
        </p:nvSpPr>
        <p:spPr>
          <a:xfrm>
            <a:off x="8221748" y="3399290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/>
          <p:cNvSpPr/>
          <p:nvPr/>
        </p:nvSpPr>
        <p:spPr>
          <a:xfrm>
            <a:off x="8100392" y="3436148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/>
          <p:cNvSpPr/>
          <p:nvPr/>
        </p:nvSpPr>
        <p:spPr>
          <a:xfrm>
            <a:off x="8172400" y="3913404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2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16" y="35539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89916" y="343131"/>
            <a:ext cx="7805827" cy="626359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157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– implementation study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F6F60-5144-4F51-BA7A-8BF4C43EF2D7}"/>
              </a:ext>
            </a:extLst>
          </p:cNvPr>
          <p:cNvSpPr/>
          <p:nvPr/>
        </p:nvSpPr>
        <p:spPr>
          <a:xfrm>
            <a:off x="408466" y="3033223"/>
            <a:ext cx="80440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1500" b="1" dirty="0">
                <a:latin typeface="Verdana" panose="020B0604030504040204" pitchFamily="34" charset="0"/>
                <a:ea typeface="Verdana" panose="020B0604030504040204" pitchFamily="34" charset="0"/>
              </a:rPr>
              <a:t>Study 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participants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Number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of participants in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PrAISED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at end of November 2019: 226 people with a diagnosis of dementia and their identified caregiver; </a:t>
            </a: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Number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of participants who completed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12-month programme: </a:t>
            </a: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Number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participants who have self-withdrawn from the study: 23.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374" y="5717783"/>
            <a:ext cx="2060627" cy="87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273" y="1431441"/>
            <a:ext cx="793046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sz="15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Ongoing training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(Throughout the therapists’ involvement) 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GB" sz="16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2-hour mentoring sessions per research site (mandatory);</a:t>
            </a: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endParaRPr lang="en-GB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One-hour monthly teleconferences (recommended); </a:t>
            </a:r>
            <a:r>
              <a:rPr lang="en-GB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</a:t>
            </a:r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attendance: 7 therapists. </a:t>
            </a:r>
          </a:p>
        </p:txBody>
      </p:sp>
      <p:pic>
        <p:nvPicPr>
          <p:cNvPr id="10" name="Picture 9" descr="UoN_Blue_RGB new logo Jan 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8" y="5692412"/>
            <a:ext cx="1806320" cy="7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7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53" y="37890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87954" y="692696"/>
            <a:ext cx="8202116" cy="864096"/>
          </a:xfrm>
          <a:prstGeom prst="roundRect">
            <a:avLst/>
          </a:prstGeom>
          <a:solidFill>
            <a:srgbClr val="44546A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0" algn="ctr" defTabSz="1575158">
              <a:defRPr/>
            </a:pPr>
            <a:r>
              <a:rPr lang="en-GB" sz="1600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</a:t>
            </a:r>
            <a:r>
              <a:rPr lang="en-GB" sz="1600" b="1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– Mechanisms of impact and context study </a:t>
            </a:r>
            <a:endParaRPr lang="en-GB" sz="1600" b="1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5683DF-10D5-44DA-80AA-2066305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613071"/>
            <a:ext cx="2060627" cy="877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0F6F60-5144-4F51-BA7A-8BF4C43EF2D7}"/>
              </a:ext>
            </a:extLst>
          </p:cNvPr>
          <p:cNvSpPr/>
          <p:nvPr/>
        </p:nvSpPr>
        <p:spPr>
          <a:xfrm>
            <a:off x="469809" y="1687471"/>
            <a:ext cx="791763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Qualitative interviews in participants’ homes;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Aim: To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identify,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personal, relational and environmental variables that had an impact on the participant’s experience of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GB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participants (20 participant </a:t>
            </a:r>
            <a:r>
              <a:rPr lang="en-GB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dementia and their </a:t>
            </a:r>
            <a:r>
              <a:rPr lang="en-GB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caregiver) involved (10 per region) and interviewed in pairs;</a:t>
            </a:r>
            <a:endParaRPr lang="en-GB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1F497D"/>
              </a:buClr>
            </a:pPr>
            <a:endParaRPr lang="en-GB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Seventeen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carers (all spouses) lived with the participants with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dementia. Two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carers were adult children and one was a sibling of the participant with dementia and lived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independently;</a:t>
            </a:r>
          </a:p>
          <a:p>
            <a:pPr lvl="0">
              <a:buClr>
                <a:srgbClr val="1F497D"/>
              </a:buClr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nterviews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lasted 48 minutes on average (range = 31-65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Analysed through content analysis. </a:t>
            </a:r>
            <a:endParaRPr lang="en-GB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27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5.5|3.8|2.5|2.9|2.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1177</Words>
  <Application>Microsoft Office PowerPoint</Application>
  <PresentationFormat>On-screen Show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Rockwell Condensed</vt:lpstr>
      <vt:lpstr>Verdana</vt:lpstr>
      <vt:lpstr>Wingdings</vt:lpstr>
      <vt:lpstr>Office Theme</vt:lpstr>
      <vt:lpstr>Wood Type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Evaluation</dc:title>
  <dc:creator>Veronika van der Wardt</dc:creator>
  <cp:lastModifiedBy>Martyn Harling</cp:lastModifiedBy>
  <cp:revision>125</cp:revision>
  <cp:lastPrinted>2019-05-01T08:34:27Z</cp:lastPrinted>
  <dcterms:created xsi:type="dcterms:W3CDTF">2015-04-29T06:56:29Z</dcterms:created>
  <dcterms:modified xsi:type="dcterms:W3CDTF">2019-12-09T13:42:02Z</dcterms:modified>
</cp:coreProperties>
</file>