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9" r:id="rId2"/>
    <p:sldId id="327" r:id="rId3"/>
    <p:sldId id="328" r:id="rId4"/>
    <p:sldId id="329" r:id="rId5"/>
    <p:sldId id="317" r:id="rId6"/>
    <p:sldId id="325" r:id="rId7"/>
    <p:sldId id="283" r:id="rId8"/>
    <p:sldId id="330" r:id="rId9"/>
    <p:sldId id="32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ye, Una" initials="FU" lastIdx="20" clrIdx="0">
    <p:extLst>
      <p:ext uri="{19B8F6BF-5375-455C-9EA6-DF929625EA0E}">
        <p15:presenceInfo xmlns:p15="http://schemas.microsoft.com/office/powerpoint/2012/main" userId="S::k1811837@kcl.ac.uk::a7fbf47c-18bc-4b4a-9fb9-cc7852e2eb0a" providerId="AD"/>
      </p:ext>
    </p:extLst>
  </p:cmAuthor>
  <p:cmAuthor id="2" name="heike bartel" initials="hb" lastIdx="15" clrIdx="1"/>
  <p:cmAuthor id="3" name="Vytniorgu, Richard (Dr.)" initials="VR(" lastIdx="1" clrIdx="2">
    <p:extLst>
      <p:ext uri="{19B8F6BF-5375-455C-9EA6-DF929625EA0E}">
        <p15:presenceInfo xmlns:p15="http://schemas.microsoft.com/office/powerpoint/2012/main" userId="S::rv77@leicester.ac.uk::065885c7-fbb8-4006-8c45-5544db56c0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56" autoAdjust="0"/>
    <p:restoredTop sz="94365" autoAdjust="0"/>
  </p:normalViewPr>
  <p:slideViewPr>
    <p:cSldViewPr snapToGrid="0">
      <p:cViewPr varScale="1">
        <p:scale>
          <a:sx n="68" d="100"/>
          <a:sy n="68" d="100"/>
        </p:scale>
        <p:origin x="88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9B0BAA-80AA-4EEF-BF74-A8E1A08C81C7}" type="datetimeFigureOut">
              <a:rPr lang="en-GB" smtClean="0"/>
              <a:pPr/>
              <a:t>22/05/2023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A1E1F3-CAA7-493F-B4A8-23EFAE27E0A5}" type="slidenum">
              <a:rPr lang="en-GB" smtClean="0"/>
              <a:pPr/>
              <a:t>‹#›</a:t>
            </a:fld>
            <a:endParaRPr lang="en-GB" dirty="0"/>
          </a:p>
        </p:txBody>
      </p:sp>
    </p:spTree>
    <p:extLst>
      <p:ext uri="{BB962C8B-B14F-4D97-AF65-F5344CB8AC3E}">
        <p14:creationId xmlns:p14="http://schemas.microsoft.com/office/powerpoint/2010/main" val="275210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kcl.ac.uk/ioppn/depts/pm/research/eatingdisorders/resources/GUIDETOMEDICALRISKASSESSMENT.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hlinkClick r:id="rId3"/>
            </a:endParaRPr>
          </a:p>
        </p:txBody>
      </p:sp>
      <p:sp>
        <p:nvSpPr>
          <p:cNvPr id="4" name="Slide Number Placeholder 3"/>
          <p:cNvSpPr>
            <a:spLocks noGrp="1"/>
          </p:cNvSpPr>
          <p:nvPr>
            <p:ph type="sldNum" sz="quarter" idx="5"/>
          </p:nvPr>
        </p:nvSpPr>
        <p:spPr/>
        <p:txBody>
          <a:bodyPr/>
          <a:lstStyle/>
          <a:p>
            <a:fld id="{6EA1E1F3-CAA7-493F-B4A8-23EFAE27E0A5}" type="slidenum">
              <a:rPr lang="en-GB" smtClean="0"/>
              <a:pPr/>
              <a:t>7</a:t>
            </a:fld>
            <a:endParaRPr lang="en-GB" dirty="0"/>
          </a:p>
        </p:txBody>
      </p:sp>
    </p:spTree>
    <p:extLst>
      <p:ext uri="{BB962C8B-B14F-4D97-AF65-F5344CB8AC3E}">
        <p14:creationId xmlns:p14="http://schemas.microsoft.com/office/powerpoint/2010/main" val="3111467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FD5FF-5275-45D7-B41D-5517F9C5DF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F5DADBE-5D90-42C1-9C5E-ABABC44022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5FE23E7-DA5E-442C-94EB-7CC820EB1AFC}"/>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5" name="Footer Placeholder 4">
            <a:extLst>
              <a:ext uri="{FF2B5EF4-FFF2-40B4-BE49-F238E27FC236}">
                <a16:creationId xmlns:a16="http://schemas.microsoft.com/office/drawing/2014/main" id="{6E58747B-00C0-447D-ADDF-599AF2C3DD5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103C18F-6E02-4C32-8E60-659BD6E90D4A}"/>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384087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629FA-C237-4C8C-96A5-1F444C89F27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475C176-B08E-47FA-8CCB-58C62DF233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575D3A-BDE3-4D82-9ECA-5A9E58384BFF}"/>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5" name="Footer Placeholder 4">
            <a:extLst>
              <a:ext uri="{FF2B5EF4-FFF2-40B4-BE49-F238E27FC236}">
                <a16:creationId xmlns:a16="http://schemas.microsoft.com/office/drawing/2014/main" id="{69483463-DF60-412C-90DD-E3A7C8EB850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AD69234-BE11-4009-9BE3-8FF544048008}"/>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3439917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BE867B-4CFC-4E59-8E91-1DFC328EA48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31AF55-C54D-4C72-9BBD-A3853297DD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FFE5FF-6F41-4822-99E2-CB869E9BD231}"/>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5" name="Footer Placeholder 4">
            <a:extLst>
              <a:ext uri="{FF2B5EF4-FFF2-40B4-BE49-F238E27FC236}">
                <a16:creationId xmlns:a16="http://schemas.microsoft.com/office/drawing/2014/main" id="{177A4979-B041-4E4A-9DF9-AF06E618C56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1DC1F60-8456-4051-9A11-2486F7C6E72A}"/>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4166288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567C1-7131-4FB9-A020-EF5081942F2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05395C-64E9-4DFE-A282-B763FAA6A2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EA0612-85EE-4B33-AAED-6C259C41FE0C}"/>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5" name="Footer Placeholder 4">
            <a:extLst>
              <a:ext uri="{FF2B5EF4-FFF2-40B4-BE49-F238E27FC236}">
                <a16:creationId xmlns:a16="http://schemas.microsoft.com/office/drawing/2014/main" id="{B5046DDC-66E2-428D-B40E-9140C8E9C02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35E466D-45AA-4C83-8644-6A99E0B3AA6D}"/>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1750211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F0465-931A-4DC9-8E26-1BEB03DC8E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96A30BC-44A8-427A-AB6B-2E38A27254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5D524E-A021-48BE-AE6B-E9BFE5AB9330}"/>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5" name="Footer Placeholder 4">
            <a:extLst>
              <a:ext uri="{FF2B5EF4-FFF2-40B4-BE49-F238E27FC236}">
                <a16:creationId xmlns:a16="http://schemas.microsoft.com/office/drawing/2014/main" id="{E78EB383-40B4-4EC7-88E9-63F5F65373F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F1025DE-6C0B-485F-9413-0E9E7A3C6133}"/>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2303799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C6C3C-3254-4876-AE05-992388B382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868952-FA3A-45B3-BE0D-B17A1C8720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D76C217-3945-466A-99C4-B9AC568959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275EC96-89F2-4587-BC49-21F0F554B8F3}"/>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6" name="Footer Placeholder 5">
            <a:extLst>
              <a:ext uri="{FF2B5EF4-FFF2-40B4-BE49-F238E27FC236}">
                <a16:creationId xmlns:a16="http://schemas.microsoft.com/office/drawing/2014/main" id="{C74D1155-BB8E-443F-9324-DE05E6092CE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CBDB73A-A2D1-4FD6-828C-9F19DB453009}"/>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2954504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C6E72-4D62-445B-8EDE-EB5AC7B95EB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01327E-2879-483B-9690-99E0C6ED4E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A4BF9D-4DB9-4F80-ABA4-E899439C2D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A945AF4-5119-4824-9D70-6332B30209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E07271-71E3-44FE-8649-355D609FD1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416041-9631-4A75-86D4-920191E08116}"/>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8" name="Footer Placeholder 7">
            <a:extLst>
              <a:ext uri="{FF2B5EF4-FFF2-40B4-BE49-F238E27FC236}">
                <a16:creationId xmlns:a16="http://schemas.microsoft.com/office/drawing/2014/main" id="{39814017-BB17-460B-A996-570E466E80C5}"/>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CC1B3B72-9254-4DEE-A307-3937DA8D5394}"/>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1268988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F9B0E-6BEF-4F9D-8F20-457B5C036D3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DA5C0F4-D442-4C23-9D3A-17B49F5F213D}"/>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4" name="Footer Placeholder 3">
            <a:extLst>
              <a:ext uri="{FF2B5EF4-FFF2-40B4-BE49-F238E27FC236}">
                <a16:creationId xmlns:a16="http://schemas.microsoft.com/office/drawing/2014/main" id="{7F5092E5-BE16-46B3-8231-5C68980F7665}"/>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93F8910-A23A-4D87-8876-424FF3BA6E21}"/>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535796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454F42-D8FB-4C0E-836C-0B98F09D34F6}"/>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3" name="Footer Placeholder 2">
            <a:extLst>
              <a:ext uri="{FF2B5EF4-FFF2-40B4-BE49-F238E27FC236}">
                <a16:creationId xmlns:a16="http://schemas.microsoft.com/office/drawing/2014/main" id="{8FB719F9-13EC-46BF-BBFF-4F6903E01CB6}"/>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D0CB310D-0D65-401A-BDAB-976CCCCB5DA8}"/>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327883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BC196-2BA1-46D8-A7E8-0C49EA806D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E29AE76-1E89-408D-B1DD-5041F37A25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51FF536-535D-4AE8-9E38-954239684D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FCD302-4FAC-4536-B20F-7A8F0493D13D}"/>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6" name="Footer Placeholder 5">
            <a:extLst>
              <a:ext uri="{FF2B5EF4-FFF2-40B4-BE49-F238E27FC236}">
                <a16:creationId xmlns:a16="http://schemas.microsoft.com/office/drawing/2014/main" id="{5D1376FC-9336-4991-AC3F-4B07A581F6C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6DCBB0C-81AA-4113-BC40-EC28EAB3204A}"/>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1311791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E9BEF-B6F3-4F64-9575-C54291B617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97539F6-458B-49A0-B585-47F6C1D720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910F6F89-1237-476C-A871-69A98A3F3F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1C3235-6284-46B9-B283-257427F9146B}"/>
              </a:ext>
            </a:extLst>
          </p:cNvPr>
          <p:cNvSpPr>
            <a:spLocks noGrp="1"/>
          </p:cNvSpPr>
          <p:nvPr>
            <p:ph type="dt" sz="half" idx="10"/>
          </p:nvPr>
        </p:nvSpPr>
        <p:spPr/>
        <p:txBody>
          <a:bodyPr/>
          <a:lstStyle/>
          <a:p>
            <a:fld id="{34AEF336-E74E-4266-8CEF-E87C124A85D4}" type="datetimeFigureOut">
              <a:rPr lang="en-GB" smtClean="0"/>
              <a:pPr/>
              <a:t>22/05/2023</a:t>
            </a:fld>
            <a:endParaRPr lang="en-GB" dirty="0"/>
          </a:p>
        </p:txBody>
      </p:sp>
      <p:sp>
        <p:nvSpPr>
          <p:cNvPr id="6" name="Footer Placeholder 5">
            <a:extLst>
              <a:ext uri="{FF2B5EF4-FFF2-40B4-BE49-F238E27FC236}">
                <a16:creationId xmlns:a16="http://schemas.microsoft.com/office/drawing/2014/main" id="{FCA069FD-1FA9-4077-9EEB-E8AC189C9A0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0990676-4AFF-47C0-A43E-F79FCEC4D915}"/>
              </a:ext>
            </a:extLst>
          </p:cNvPr>
          <p:cNvSpPr>
            <a:spLocks noGrp="1"/>
          </p:cNvSpPr>
          <p:nvPr>
            <p:ph type="sldNum" sz="quarter" idx="12"/>
          </p:nvPr>
        </p:nvSpPr>
        <p:spPr/>
        <p:txBody>
          <a:body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2215624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E0548B-6E54-47E9-B9F1-2ECB7C450B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8884E4B-1B3C-4EA1-A1C2-DC43BDCCCD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B6CA1F-C2A9-46C5-AE2C-78A0D02DE6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AEF336-E74E-4266-8CEF-E87C124A85D4}" type="datetimeFigureOut">
              <a:rPr lang="en-GB" smtClean="0"/>
              <a:pPr/>
              <a:t>22/05/2023</a:t>
            </a:fld>
            <a:endParaRPr lang="en-GB" dirty="0"/>
          </a:p>
        </p:txBody>
      </p:sp>
      <p:sp>
        <p:nvSpPr>
          <p:cNvPr id="5" name="Footer Placeholder 4">
            <a:extLst>
              <a:ext uri="{FF2B5EF4-FFF2-40B4-BE49-F238E27FC236}">
                <a16:creationId xmlns:a16="http://schemas.microsoft.com/office/drawing/2014/main" id="{ECA70580-1792-4EF0-BE74-A9B84BAE72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64546246-E2C7-4064-B23D-7070629B8D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5FD2E-A548-44F0-8359-6B25877A523A}" type="slidenum">
              <a:rPr lang="en-GB" smtClean="0"/>
              <a:pPr/>
              <a:t>‹#›</a:t>
            </a:fld>
            <a:endParaRPr lang="en-GB" dirty="0"/>
          </a:p>
        </p:txBody>
      </p:sp>
    </p:spTree>
    <p:extLst>
      <p:ext uri="{BB962C8B-B14F-4D97-AF65-F5344CB8AC3E}">
        <p14:creationId xmlns:p14="http://schemas.microsoft.com/office/powerpoint/2010/main" val="4147793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www.rcpsych.ac.uk/improving-care/campaigning-for-better-mental-health-policy/college-reports/2022-college-reports/cr233" TargetMode="External"/><Relationship Id="rId2" Type="http://schemas.openxmlformats.org/officeDocument/2006/relationships/hyperlink" Target="https://www.nice.org.uk/guidance/ng6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freedfromed.co.uk/img/guides/Risk_Assessment-FREED.pdf" TargetMode="External"/><Relationship Id="rId2" Type="http://schemas.openxmlformats.org/officeDocument/2006/relationships/hyperlink" Target="https://www.nice.org.uk/guidance/ng69/chapter/Recommendations"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nice.org.uk/guidance/ng69/chapter/Recommendations" TargetMode="External"/><Relationship Id="rId2" Type="http://schemas.openxmlformats.org/officeDocument/2006/relationships/hyperlink" Target="https://www.rcpsych.ac.uk/improving-care/campaigning-for-better-mental-health-policy/college-reports/2022-college-reports/cr233" TargetMode="External"/><Relationship Id="rId1" Type="http://schemas.openxmlformats.org/officeDocument/2006/relationships/slideLayout" Target="../slideLayouts/slideLayout2.xml"/><Relationship Id="rId4" Type="http://schemas.openxmlformats.org/officeDocument/2006/relationships/hyperlink" Target="https://freedfromed.co.uk/img/guides/Risk_Assessment-FREED.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AE2C0F2-BE21-4DB6-923E-451BEC92024A}"/>
              </a:ext>
            </a:extLst>
          </p:cNvPr>
          <p:cNvSpPr>
            <a:spLocks noGrp="1"/>
          </p:cNvSpPr>
          <p:nvPr>
            <p:ph type="title"/>
          </p:nvPr>
        </p:nvSpPr>
        <p:spPr>
          <a:xfrm>
            <a:off x="236453" y="1"/>
            <a:ext cx="10515600" cy="522513"/>
          </a:xfrm>
        </p:spPr>
        <p:txBody>
          <a:bodyPr>
            <a:normAutofit/>
          </a:bodyPr>
          <a:lstStyle/>
          <a:p>
            <a:r>
              <a:rPr lang="en-GB" sz="2800" b="1" dirty="0">
                <a:solidFill>
                  <a:schemeClr val="accent1">
                    <a:lumMod val="75000"/>
                  </a:schemeClr>
                </a:solidFill>
              </a:rPr>
              <a:t>3.1 Symptoms and when to refer urgently</a:t>
            </a:r>
            <a:endParaRPr lang="en-GB" sz="2800" dirty="0">
              <a:solidFill>
                <a:schemeClr val="accent1">
                  <a:lumMod val="75000"/>
                </a:schemeClr>
              </a:solidFill>
            </a:endParaRPr>
          </a:p>
        </p:txBody>
      </p:sp>
      <p:sp>
        <p:nvSpPr>
          <p:cNvPr id="10" name="TextBox 9">
            <a:extLst>
              <a:ext uri="{FF2B5EF4-FFF2-40B4-BE49-F238E27FC236}">
                <a16:creationId xmlns:a16="http://schemas.microsoft.com/office/drawing/2014/main" id="{02CFF8C9-50E1-4E4C-8CCD-97B7872CF30A}"/>
              </a:ext>
            </a:extLst>
          </p:cNvPr>
          <p:cNvSpPr txBox="1"/>
          <p:nvPr/>
        </p:nvSpPr>
        <p:spPr>
          <a:xfrm>
            <a:off x="0" y="684273"/>
            <a:ext cx="11955547" cy="2862322"/>
          </a:xfrm>
          <a:prstGeom prst="rect">
            <a:avLst/>
          </a:prstGeom>
          <a:noFill/>
        </p:spPr>
        <p:txBody>
          <a:bodyPr wrap="square" rtlCol="0">
            <a:spAutoFit/>
          </a:bodyPr>
          <a:lstStyle/>
          <a:p>
            <a:r>
              <a:rPr lang="en-GB" sz="2000" dirty="0"/>
              <a:t>Eating disorders are complex and can present with a range of physical and psychological symptoms. Patients rarely present with eating issues as the problem. They may have a physical health complaint or come in for another mental health problem, having not considered an eating disorder, or they may not want to talk about/ address their eating problems. Eating disorders are serious mental illnesses with severe medical impact. It is important to look at the physical as well as the mental health symptoms facing patients, and to avoid potential diagnostic overshadowing. </a:t>
            </a:r>
          </a:p>
          <a:p>
            <a:endParaRPr lang="en-GB" sz="2000" dirty="0"/>
          </a:p>
          <a:p>
            <a:r>
              <a:rPr lang="en-GB" sz="2000" dirty="0"/>
              <a:t>In the next three slides are a range of symptoms that may help identify if a patient is at risk. </a:t>
            </a:r>
            <a:r>
              <a:rPr lang="en-GB" sz="2000" b="1" dirty="0"/>
              <a:t>This is not an exhaustive list …</a:t>
            </a:r>
          </a:p>
        </p:txBody>
      </p:sp>
      <p:sp>
        <p:nvSpPr>
          <p:cNvPr id="11" name="TextBox 10"/>
          <p:cNvSpPr txBox="1"/>
          <p:nvPr/>
        </p:nvSpPr>
        <p:spPr>
          <a:xfrm>
            <a:off x="1964573" y="3861229"/>
            <a:ext cx="8026400" cy="923330"/>
          </a:xfrm>
          <a:prstGeom prst="rect">
            <a:avLst/>
          </a:prstGeom>
          <a:noFill/>
        </p:spPr>
        <p:txBody>
          <a:bodyPr wrap="square" rtlCol="0">
            <a:spAutoFit/>
          </a:bodyPr>
          <a:lstStyle/>
          <a:p>
            <a:r>
              <a:rPr lang="en-US" b="1" i="1" dirty="0">
                <a:solidFill>
                  <a:srgbClr val="7030A0"/>
                </a:solidFill>
              </a:rPr>
              <a:t>Animation: “My eating was a total mess. I was beginning to have severe gastrointestinal problems… I was having heart palpitations…but…I looked bloody fabulous.”</a:t>
            </a:r>
            <a:endParaRPr lang="en-GB" b="1" i="1" dirty="0">
              <a:solidFill>
                <a:srgbClr val="7030A0"/>
              </a:solidFill>
            </a:endParaRPr>
          </a:p>
        </p:txBody>
      </p:sp>
    </p:spTree>
    <p:extLst>
      <p:ext uri="{BB962C8B-B14F-4D97-AF65-F5344CB8AC3E}">
        <p14:creationId xmlns:p14="http://schemas.microsoft.com/office/powerpoint/2010/main" val="180799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F09F7-A727-46F5-A07B-E4900CD60596}"/>
              </a:ext>
            </a:extLst>
          </p:cNvPr>
          <p:cNvSpPr>
            <a:spLocks noGrp="1"/>
          </p:cNvSpPr>
          <p:nvPr>
            <p:ph type="title"/>
          </p:nvPr>
        </p:nvSpPr>
        <p:spPr>
          <a:xfrm>
            <a:off x="839788" y="365126"/>
            <a:ext cx="10515600" cy="943722"/>
          </a:xfrm>
        </p:spPr>
        <p:txBody>
          <a:bodyPr>
            <a:normAutofit/>
          </a:bodyPr>
          <a:lstStyle/>
          <a:p>
            <a:r>
              <a:rPr lang="en-GB" sz="3200" b="1" dirty="0">
                <a:solidFill>
                  <a:schemeClr val="accent1">
                    <a:lumMod val="75000"/>
                  </a:schemeClr>
                </a:solidFill>
              </a:rPr>
              <a:t>3.2 Symptoms</a:t>
            </a:r>
            <a:endParaRPr lang="es-ES" sz="3200" dirty="0"/>
          </a:p>
        </p:txBody>
      </p:sp>
      <p:graphicFrame>
        <p:nvGraphicFramePr>
          <p:cNvPr id="9" name="Table 9">
            <a:extLst>
              <a:ext uri="{FF2B5EF4-FFF2-40B4-BE49-F238E27FC236}">
                <a16:creationId xmlns:a16="http://schemas.microsoft.com/office/drawing/2014/main" id="{5B386E7C-BBAA-4286-937A-64ED52238DFF}"/>
              </a:ext>
            </a:extLst>
          </p:cNvPr>
          <p:cNvGraphicFramePr>
            <a:graphicFrameLocks noGrp="1"/>
          </p:cNvGraphicFramePr>
          <p:nvPr>
            <p:extLst>
              <p:ext uri="{D42A27DB-BD31-4B8C-83A1-F6EECF244321}">
                <p14:modId xmlns:p14="http://schemas.microsoft.com/office/powerpoint/2010/main" val="714086087"/>
              </p:ext>
            </p:extLst>
          </p:nvPr>
        </p:nvGraphicFramePr>
        <p:xfrm>
          <a:off x="654424" y="1418913"/>
          <a:ext cx="10515599" cy="4988560"/>
        </p:xfrm>
        <a:graphic>
          <a:graphicData uri="http://schemas.openxmlformats.org/drawingml/2006/table">
            <a:tbl>
              <a:tblPr firstRow="1" bandRow="1">
                <a:tableStyleId>{5C22544A-7EE6-4342-B048-85BDC9FD1C3A}</a:tableStyleId>
              </a:tblPr>
              <a:tblGrid>
                <a:gridCol w="954909">
                  <a:extLst>
                    <a:ext uri="{9D8B030D-6E8A-4147-A177-3AD203B41FA5}">
                      <a16:colId xmlns:a16="http://schemas.microsoft.com/office/drawing/2014/main" val="3441571899"/>
                    </a:ext>
                  </a:extLst>
                </a:gridCol>
                <a:gridCol w="9560690">
                  <a:extLst>
                    <a:ext uri="{9D8B030D-6E8A-4147-A177-3AD203B41FA5}">
                      <a16:colId xmlns:a16="http://schemas.microsoft.com/office/drawing/2014/main" val="3629469175"/>
                    </a:ext>
                  </a:extLst>
                </a:gridCol>
              </a:tblGrid>
              <a:tr h="370840">
                <a:tc gridSpan="2">
                  <a:txBody>
                    <a:bodyPr/>
                    <a:lstStyle/>
                    <a:p>
                      <a:pPr algn="ctr"/>
                      <a:r>
                        <a:rPr lang="en-GB" i="0" dirty="0"/>
                        <a:t>Behavioural Signs</a:t>
                      </a:r>
                      <a:endParaRPr lang="es-ES" i="0" dirty="0"/>
                    </a:p>
                  </a:txBody>
                  <a:tcPr/>
                </a:tc>
                <a:tc hMerge="1">
                  <a:txBody>
                    <a:bodyPr/>
                    <a:lstStyle/>
                    <a:p>
                      <a:pPr algn="ctr"/>
                      <a:endParaRPr lang="es-ES" i="0" dirty="0"/>
                    </a:p>
                  </a:txBody>
                  <a:tcPr/>
                </a:tc>
                <a:extLst>
                  <a:ext uri="{0D108BD9-81ED-4DB2-BD59-A6C34878D82A}">
                    <a16:rowId xmlns:a16="http://schemas.microsoft.com/office/drawing/2014/main" val="159170507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Dieting, missing meals or avoidance of food, but there may be a denial of this </a:t>
                      </a:r>
                    </a:p>
                  </a:txBody>
                  <a:tcPr/>
                </a:tc>
                <a:extLst>
                  <a:ext uri="{0D108BD9-81ED-4DB2-BD59-A6C34878D82A}">
                    <a16:rowId xmlns:a16="http://schemas.microsoft.com/office/drawing/2014/main" val="18477637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Stating a need to eat less than others or eating very small portions. Avoiding eating with others and opting out of meal times </a:t>
                      </a:r>
                    </a:p>
                  </a:txBody>
                  <a:tcPr/>
                </a:tc>
                <a:extLst>
                  <a:ext uri="{0D108BD9-81ED-4DB2-BD59-A6C34878D82A}">
                    <a16:rowId xmlns:a16="http://schemas.microsoft.com/office/drawing/2014/main" val="9300835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Secrecy around food and eating </a:t>
                      </a:r>
                    </a:p>
                  </a:txBody>
                  <a:tcPr/>
                </a:tc>
                <a:extLst>
                  <a:ext uri="{0D108BD9-81ED-4DB2-BD59-A6C34878D82A}">
                    <a16:rowId xmlns:a16="http://schemas.microsoft.com/office/drawing/2014/main" val="2463966584"/>
                  </a:ext>
                </a:extLst>
              </a:tr>
              <a:tr h="370840">
                <a:tc>
                  <a:txBody>
                    <a:bodyPr/>
                    <a:lstStyle/>
                    <a:p>
                      <a:r>
                        <a:rPr lang="en-GB" dirty="0"/>
                        <a:t>4</a:t>
                      </a:r>
                      <a:endParaRPr lang="es-E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Increased interest in preparing food, reading recipes, watching food based TV programmes </a:t>
                      </a:r>
                    </a:p>
                  </a:txBody>
                  <a:tcPr/>
                </a:tc>
                <a:extLst>
                  <a:ext uri="{0D108BD9-81ED-4DB2-BD59-A6C34878D82A}">
                    <a16:rowId xmlns:a16="http://schemas.microsoft.com/office/drawing/2014/main" val="1365185422"/>
                  </a:ext>
                </a:extLst>
              </a:tr>
              <a:tr h="370840">
                <a:tc>
                  <a:txBody>
                    <a:bodyPr/>
                    <a:lstStyle/>
                    <a:p>
                      <a:r>
                        <a:rPr lang="en-GB" dirty="0"/>
                        <a:t>5</a:t>
                      </a:r>
                      <a:endParaRPr lang="es-E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Wearing baggy clothes, or more clothes to conceal weight loss </a:t>
                      </a:r>
                    </a:p>
                  </a:txBody>
                  <a:tcPr/>
                </a:tc>
                <a:extLst>
                  <a:ext uri="{0D108BD9-81ED-4DB2-BD59-A6C34878D82A}">
                    <a16:rowId xmlns:a16="http://schemas.microsoft.com/office/drawing/2014/main" val="3889457652"/>
                  </a:ext>
                </a:extLst>
              </a:tr>
              <a:tr h="370840">
                <a:tc>
                  <a:txBody>
                    <a:bodyPr/>
                    <a:lstStyle/>
                    <a:p>
                      <a:r>
                        <a:rPr lang="en-GB" dirty="0"/>
                        <a:t>6</a:t>
                      </a:r>
                      <a:endParaRPr lang="es-E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Increased sensitivity about body shape </a:t>
                      </a:r>
                    </a:p>
                  </a:txBody>
                  <a:tcPr/>
                </a:tc>
                <a:extLst>
                  <a:ext uri="{0D108BD9-81ED-4DB2-BD59-A6C34878D82A}">
                    <a16:rowId xmlns:a16="http://schemas.microsoft.com/office/drawing/2014/main" val="1418371104"/>
                  </a:ext>
                </a:extLst>
              </a:tr>
              <a:tr h="370840">
                <a:tc>
                  <a:txBody>
                    <a:bodyPr/>
                    <a:lstStyle/>
                    <a:p>
                      <a:r>
                        <a:rPr lang="en-GB" dirty="0"/>
                        <a:t>7</a:t>
                      </a:r>
                      <a:endParaRPr lang="es-E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Increased interest in or avoidance of weighing and checking in mirrors</a:t>
                      </a:r>
                    </a:p>
                  </a:txBody>
                  <a:tcPr/>
                </a:tc>
                <a:extLst>
                  <a:ext uri="{0D108BD9-81ED-4DB2-BD59-A6C34878D82A}">
                    <a16:rowId xmlns:a16="http://schemas.microsoft.com/office/drawing/2014/main" val="4266436088"/>
                  </a:ext>
                </a:extLst>
              </a:tr>
              <a:tr h="370840">
                <a:tc>
                  <a:txBody>
                    <a:bodyPr/>
                    <a:lstStyle/>
                    <a:p>
                      <a:r>
                        <a:rPr lang="en-GB" dirty="0"/>
                        <a:t>8</a:t>
                      </a:r>
                      <a:endParaRPr lang="es-E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Reluctance to participate in activities where the body will be viewed by others i.e. swimming , sports</a:t>
                      </a:r>
                    </a:p>
                  </a:txBody>
                  <a:tcPr/>
                </a:tc>
                <a:extLst>
                  <a:ext uri="{0D108BD9-81ED-4DB2-BD59-A6C34878D82A}">
                    <a16:rowId xmlns:a16="http://schemas.microsoft.com/office/drawing/2014/main" val="2624815037"/>
                  </a:ext>
                </a:extLst>
              </a:tr>
              <a:tr h="370840">
                <a:tc>
                  <a:txBody>
                    <a:bodyPr/>
                    <a:lstStyle/>
                    <a:p>
                      <a:r>
                        <a:rPr lang="en-GB" dirty="0"/>
                        <a:t>9</a:t>
                      </a:r>
                      <a:endParaRPr lang="es-E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Concerns about use of anabolic steroids </a:t>
                      </a:r>
                    </a:p>
                  </a:txBody>
                  <a:tcPr/>
                </a:tc>
                <a:extLst>
                  <a:ext uri="{0D108BD9-81ED-4DB2-BD59-A6C34878D82A}">
                    <a16:rowId xmlns:a16="http://schemas.microsoft.com/office/drawing/2014/main" val="2073622382"/>
                  </a:ext>
                </a:extLst>
              </a:tr>
              <a:tr h="370840">
                <a:tc>
                  <a:txBody>
                    <a:bodyPr/>
                    <a:lstStyle/>
                    <a:p>
                      <a:r>
                        <a:rPr lang="en-GB" dirty="0"/>
                        <a:t>10</a:t>
                      </a:r>
                      <a:endParaRPr lang="es-E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Increase in exercise, both overt and exercising in secret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p>
                  </a:txBody>
                  <a:tcPr/>
                </a:tc>
                <a:extLst>
                  <a:ext uri="{0D108BD9-81ED-4DB2-BD59-A6C34878D82A}">
                    <a16:rowId xmlns:a16="http://schemas.microsoft.com/office/drawing/2014/main" val="58496480"/>
                  </a:ext>
                </a:extLst>
              </a:tr>
              <a:tr h="370840">
                <a:tc>
                  <a:txBody>
                    <a:bodyPr/>
                    <a:lstStyle/>
                    <a:p>
                      <a:r>
                        <a:rPr lang="en-GB" dirty="0"/>
                        <a:t>11</a:t>
                      </a:r>
                      <a:endParaRPr lang="es-E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Spending increased time in the bathroom after meals </a:t>
                      </a:r>
                    </a:p>
                  </a:txBody>
                  <a:tcPr/>
                </a:tc>
                <a:extLst>
                  <a:ext uri="{0D108BD9-81ED-4DB2-BD59-A6C34878D82A}">
                    <a16:rowId xmlns:a16="http://schemas.microsoft.com/office/drawing/2014/main" val="589378879"/>
                  </a:ext>
                </a:extLst>
              </a:tr>
            </a:tbl>
          </a:graphicData>
        </a:graphic>
      </p:graphicFrame>
    </p:spTree>
    <p:extLst>
      <p:ext uri="{BB962C8B-B14F-4D97-AF65-F5344CB8AC3E}">
        <p14:creationId xmlns:p14="http://schemas.microsoft.com/office/powerpoint/2010/main" val="3643400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F09F7-A727-46F5-A07B-E4900CD60596}"/>
              </a:ext>
            </a:extLst>
          </p:cNvPr>
          <p:cNvSpPr>
            <a:spLocks noGrp="1"/>
          </p:cNvSpPr>
          <p:nvPr>
            <p:ph type="title"/>
          </p:nvPr>
        </p:nvSpPr>
        <p:spPr>
          <a:xfrm>
            <a:off x="839788" y="365126"/>
            <a:ext cx="10515600" cy="943722"/>
          </a:xfrm>
        </p:spPr>
        <p:txBody>
          <a:bodyPr>
            <a:normAutofit/>
          </a:bodyPr>
          <a:lstStyle/>
          <a:p>
            <a:r>
              <a:rPr lang="en-GB" sz="3200" b="1" dirty="0">
                <a:solidFill>
                  <a:schemeClr val="accent1">
                    <a:lumMod val="75000"/>
                  </a:schemeClr>
                </a:solidFill>
              </a:rPr>
              <a:t>3.3 Symptoms</a:t>
            </a:r>
            <a:endParaRPr lang="es-ES" sz="3200" dirty="0"/>
          </a:p>
        </p:txBody>
      </p:sp>
      <p:graphicFrame>
        <p:nvGraphicFramePr>
          <p:cNvPr id="9" name="Table 9">
            <a:extLst>
              <a:ext uri="{FF2B5EF4-FFF2-40B4-BE49-F238E27FC236}">
                <a16:creationId xmlns:a16="http://schemas.microsoft.com/office/drawing/2014/main" id="{5B386E7C-BBAA-4286-937A-64ED52238DFF}"/>
              </a:ext>
            </a:extLst>
          </p:cNvPr>
          <p:cNvGraphicFramePr>
            <a:graphicFrameLocks noGrp="1"/>
          </p:cNvGraphicFramePr>
          <p:nvPr>
            <p:extLst>
              <p:ext uri="{D42A27DB-BD31-4B8C-83A1-F6EECF244321}">
                <p14:modId xmlns:p14="http://schemas.microsoft.com/office/powerpoint/2010/main" val="3631754992"/>
              </p:ext>
            </p:extLst>
          </p:nvPr>
        </p:nvGraphicFramePr>
        <p:xfrm>
          <a:off x="654424" y="1418913"/>
          <a:ext cx="10515599" cy="3977640"/>
        </p:xfrm>
        <a:graphic>
          <a:graphicData uri="http://schemas.openxmlformats.org/drawingml/2006/table">
            <a:tbl>
              <a:tblPr firstRow="1" bandRow="1">
                <a:tableStyleId>{5C22544A-7EE6-4342-B048-85BDC9FD1C3A}</a:tableStyleId>
              </a:tblPr>
              <a:tblGrid>
                <a:gridCol w="954909">
                  <a:extLst>
                    <a:ext uri="{9D8B030D-6E8A-4147-A177-3AD203B41FA5}">
                      <a16:colId xmlns:a16="http://schemas.microsoft.com/office/drawing/2014/main" val="3441571899"/>
                    </a:ext>
                  </a:extLst>
                </a:gridCol>
                <a:gridCol w="9560690">
                  <a:extLst>
                    <a:ext uri="{9D8B030D-6E8A-4147-A177-3AD203B41FA5}">
                      <a16:colId xmlns:a16="http://schemas.microsoft.com/office/drawing/2014/main" val="3629469175"/>
                    </a:ext>
                  </a:extLst>
                </a:gridCol>
              </a:tblGrid>
              <a:tr h="370840">
                <a:tc gridSpan="2">
                  <a:txBody>
                    <a:bodyPr/>
                    <a:lstStyle/>
                    <a:p>
                      <a:pPr algn="ctr"/>
                      <a:r>
                        <a:rPr lang="en-GB" i="0" dirty="0"/>
                        <a:t>Emotional Signs</a:t>
                      </a:r>
                      <a:endParaRPr lang="es-ES" i="0" dirty="0"/>
                    </a:p>
                  </a:txBody>
                  <a:tcPr/>
                </a:tc>
                <a:tc hMerge="1">
                  <a:txBody>
                    <a:bodyPr/>
                    <a:lstStyle/>
                    <a:p>
                      <a:pPr algn="ctr"/>
                      <a:endParaRPr lang="es-ES" i="0" dirty="0"/>
                    </a:p>
                  </a:txBody>
                  <a:tcPr/>
                </a:tc>
                <a:extLst>
                  <a:ext uri="{0D108BD9-81ED-4DB2-BD59-A6C34878D82A}">
                    <a16:rowId xmlns:a16="http://schemas.microsoft.com/office/drawing/2014/main" val="159170507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1</a:t>
                      </a:r>
                    </a:p>
                  </a:txBody>
                  <a:tcPr/>
                </a:tc>
                <a:tc>
                  <a:txBody>
                    <a:bodyPr/>
                    <a:lstStyle/>
                    <a:p>
                      <a:pPr lvl="0"/>
                      <a:r>
                        <a:rPr lang="en-GB" sz="1800" dirty="0"/>
                        <a:t>Increased obsessiveness in certain behaviours and perfectionism </a:t>
                      </a:r>
                    </a:p>
                  </a:txBody>
                  <a:tcPr/>
                </a:tc>
                <a:extLst>
                  <a:ext uri="{0D108BD9-81ED-4DB2-BD59-A6C34878D82A}">
                    <a16:rowId xmlns:a16="http://schemas.microsoft.com/office/drawing/2014/main" val="18477637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2</a:t>
                      </a:r>
                    </a:p>
                  </a:txBody>
                  <a:tcPr/>
                </a:tc>
                <a:tc>
                  <a:txBody>
                    <a:bodyPr/>
                    <a:lstStyle/>
                    <a:p>
                      <a:pPr lvl="0"/>
                      <a:r>
                        <a:rPr lang="en-GB" sz="1800" dirty="0"/>
                        <a:t>Mood changes – particularly depressive symptoms </a:t>
                      </a:r>
                    </a:p>
                  </a:txBody>
                  <a:tcPr/>
                </a:tc>
                <a:extLst>
                  <a:ext uri="{0D108BD9-81ED-4DB2-BD59-A6C34878D82A}">
                    <a16:rowId xmlns:a16="http://schemas.microsoft.com/office/drawing/2014/main" val="9300835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3</a:t>
                      </a:r>
                    </a:p>
                  </a:txBody>
                  <a:tcPr/>
                </a:tc>
                <a:tc>
                  <a:txBody>
                    <a:bodyPr/>
                    <a:lstStyle/>
                    <a:p>
                      <a:pPr lvl="0"/>
                      <a:r>
                        <a:rPr lang="en-GB" sz="1800" dirty="0"/>
                        <a:t>Low self-esteem</a:t>
                      </a:r>
                    </a:p>
                  </a:txBody>
                  <a:tcPr/>
                </a:tc>
                <a:extLst>
                  <a:ext uri="{0D108BD9-81ED-4DB2-BD59-A6C34878D82A}">
                    <a16:rowId xmlns:a16="http://schemas.microsoft.com/office/drawing/2014/main" val="2463966584"/>
                  </a:ext>
                </a:extLst>
              </a:tr>
              <a:tr h="370840">
                <a:tc>
                  <a:txBody>
                    <a:bodyPr/>
                    <a:lstStyle/>
                    <a:p>
                      <a:r>
                        <a:rPr lang="en-GB" dirty="0"/>
                        <a:t>4</a:t>
                      </a:r>
                      <a:endParaRPr lang="es-ES" dirty="0"/>
                    </a:p>
                  </a:txBody>
                  <a:tcPr/>
                </a:tc>
                <a:tc>
                  <a:txBody>
                    <a:bodyPr/>
                    <a:lstStyle/>
                    <a:p>
                      <a:pPr lvl="0"/>
                      <a:r>
                        <a:rPr lang="en-GB" sz="1800" dirty="0"/>
                        <a:t>Feeling suicidal</a:t>
                      </a:r>
                    </a:p>
                  </a:txBody>
                  <a:tcPr/>
                </a:tc>
                <a:extLst>
                  <a:ext uri="{0D108BD9-81ED-4DB2-BD59-A6C34878D82A}">
                    <a16:rowId xmlns:a16="http://schemas.microsoft.com/office/drawing/2014/main" val="1365185422"/>
                  </a:ext>
                </a:extLst>
              </a:tr>
              <a:tr h="370840">
                <a:tc>
                  <a:txBody>
                    <a:bodyPr/>
                    <a:lstStyle/>
                    <a:p>
                      <a:r>
                        <a:rPr lang="en-GB" dirty="0"/>
                        <a:t>5</a:t>
                      </a:r>
                      <a:endParaRPr lang="es-ES" dirty="0"/>
                    </a:p>
                  </a:txBody>
                  <a:tcPr/>
                </a:tc>
                <a:tc>
                  <a:txBody>
                    <a:bodyPr/>
                    <a:lstStyle/>
                    <a:p>
                      <a:pPr lvl="0"/>
                      <a:r>
                        <a:rPr lang="en-GB" sz="1800" dirty="0"/>
                        <a:t>Increased substance misuse</a:t>
                      </a:r>
                    </a:p>
                  </a:txBody>
                  <a:tcPr/>
                </a:tc>
                <a:extLst>
                  <a:ext uri="{0D108BD9-81ED-4DB2-BD59-A6C34878D82A}">
                    <a16:rowId xmlns:a16="http://schemas.microsoft.com/office/drawing/2014/main" val="3889457652"/>
                  </a:ext>
                </a:extLst>
              </a:tr>
              <a:tr h="370840">
                <a:tc>
                  <a:txBody>
                    <a:bodyPr/>
                    <a:lstStyle/>
                    <a:p>
                      <a:r>
                        <a:rPr lang="en-GB" dirty="0"/>
                        <a:t>6</a:t>
                      </a:r>
                      <a:endParaRPr lang="es-ES" dirty="0"/>
                    </a:p>
                  </a:txBody>
                  <a:tcPr/>
                </a:tc>
                <a:tc>
                  <a:txBody>
                    <a:bodyPr/>
                    <a:lstStyle/>
                    <a:p>
                      <a:pPr lvl="0"/>
                      <a:r>
                        <a:rPr lang="en-GB" sz="1800" dirty="0"/>
                        <a:t>Increased anxiety</a:t>
                      </a:r>
                    </a:p>
                  </a:txBody>
                  <a:tcPr/>
                </a:tc>
                <a:extLst>
                  <a:ext uri="{0D108BD9-81ED-4DB2-BD59-A6C34878D82A}">
                    <a16:rowId xmlns:a16="http://schemas.microsoft.com/office/drawing/2014/main" val="1418371104"/>
                  </a:ext>
                </a:extLst>
              </a:tr>
              <a:tr h="370840">
                <a:tc>
                  <a:txBody>
                    <a:bodyPr/>
                    <a:lstStyle/>
                    <a:p>
                      <a:r>
                        <a:rPr lang="en-GB" dirty="0"/>
                        <a:t>7</a:t>
                      </a:r>
                      <a:endParaRPr lang="es-ES" dirty="0"/>
                    </a:p>
                  </a:txBody>
                  <a:tcPr/>
                </a:tc>
                <a:tc>
                  <a:txBody>
                    <a:bodyPr/>
                    <a:lstStyle/>
                    <a:p>
                      <a:pPr lvl="0"/>
                      <a:r>
                        <a:rPr lang="en-GB" sz="1800" dirty="0"/>
                        <a:t>Social withdrawal, particularly from situations that involve food</a:t>
                      </a:r>
                    </a:p>
                  </a:txBody>
                  <a:tcPr/>
                </a:tc>
                <a:extLst>
                  <a:ext uri="{0D108BD9-81ED-4DB2-BD59-A6C34878D82A}">
                    <a16:rowId xmlns:a16="http://schemas.microsoft.com/office/drawing/2014/main" val="4266436088"/>
                  </a:ext>
                </a:extLst>
              </a:tr>
              <a:tr h="370840">
                <a:tc>
                  <a:txBody>
                    <a:bodyPr/>
                    <a:lstStyle/>
                    <a:p>
                      <a:r>
                        <a:rPr lang="en-GB" dirty="0"/>
                        <a:t>8</a:t>
                      </a:r>
                      <a:endParaRPr lang="es-ES" dirty="0"/>
                    </a:p>
                  </a:txBody>
                  <a:tcPr/>
                </a:tc>
                <a:tc>
                  <a:txBody>
                    <a:bodyPr/>
                    <a:lstStyle/>
                    <a:p>
                      <a:pPr lvl="0"/>
                      <a:r>
                        <a:rPr lang="en-GB" sz="1800" dirty="0"/>
                        <a:t>Distorted body image </a:t>
                      </a:r>
                    </a:p>
                  </a:txBody>
                  <a:tcPr/>
                </a:tc>
                <a:extLst>
                  <a:ext uri="{0D108BD9-81ED-4DB2-BD59-A6C34878D82A}">
                    <a16:rowId xmlns:a16="http://schemas.microsoft.com/office/drawing/2014/main" val="2624815037"/>
                  </a:ext>
                </a:extLst>
              </a:tr>
              <a:tr h="370840">
                <a:tc>
                  <a:txBody>
                    <a:bodyPr/>
                    <a:lstStyle/>
                    <a:p>
                      <a:r>
                        <a:rPr lang="en-GB" dirty="0"/>
                        <a:t>9</a:t>
                      </a:r>
                      <a:endParaRPr lang="es-ES" dirty="0"/>
                    </a:p>
                  </a:txBody>
                  <a:tcPr/>
                </a:tc>
                <a:tc>
                  <a:txBody>
                    <a:bodyPr/>
                    <a:lstStyle/>
                    <a:p>
                      <a:pPr lvl="0"/>
                      <a:r>
                        <a:rPr lang="en-GB" sz="1800" dirty="0"/>
                        <a:t>Other mental health diagnoses (e.g. anxiety, depression, obsessive compulsive disorder (OCD), substance misuse, self-injury, etc)</a:t>
                      </a:r>
                    </a:p>
                  </a:txBody>
                  <a:tcPr/>
                </a:tc>
                <a:extLst>
                  <a:ext uri="{0D108BD9-81ED-4DB2-BD59-A6C34878D82A}">
                    <a16:rowId xmlns:a16="http://schemas.microsoft.com/office/drawing/2014/main" val="2073622382"/>
                  </a:ext>
                </a:extLst>
              </a:tr>
            </a:tbl>
          </a:graphicData>
        </a:graphic>
      </p:graphicFrame>
    </p:spTree>
    <p:extLst>
      <p:ext uri="{BB962C8B-B14F-4D97-AF65-F5344CB8AC3E}">
        <p14:creationId xmlns:p14="http://schemas.microsoft.com/office/powerpoint/2010/main" val="24982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F09F7-A727-46F5-A07B-E4900CD60596}"/>
              </a:ext>
            </a:extLst>
          </p:cNvPr>
          <p:cNvSpPr>
            <a:spLocks noGrp="1"/>
          </p:cNvSpPr>
          <p:nvPr>
            <p:ph type="title"/>
          </p:nvPr>
        </p:nvSpPr>
        <p:spPr>
          <a:xfrm>
            <a:off x="839788" y="365126"/>
            <a:ext cx="10515600" cy="943722"/>
          </a:xfrm>
        </p:spPr>
        <p:txBody>
          <a:bodyPr>
            <a:normAutofit/>
          </a:bodyPr>
          <a:lstStyle/>
          <a:p>
            <a:r>
              <a:rPr lang="en-GB" sz="3200" b="1" dirty="0">
                <a:solidFill>
                  <a:schemeClr val="accent1">
                    <a:lumMod val="75000"/>
                  </a:schemeClr>
                </a:solidFill>
              </a:rPr>
              <a:t>3.4 Symptoms</a:t>
            </a:r>
            <a:endParaRPr lang="es-ES" sz="3200" dirty="0"/>
          </a:p>
        </p:txBody>
      </p:sp>
      <p:graphicFrame>
        <p:nvGraphicFramePr>
          <p:cNvPr id="9" name="Table 9">
            <a:extLst>
              <a:ext uri="{FF2B5EF4-FFF2-40B4-BE49-F238E27FC236}">
                <a16:creationId xmlns:a16="http://schemas.microsoft.com/office/drawing/2014/main" id="{5B386E7C-BBAA-4286-937A-64ED52238DFF}"/>
              </a:ext>
            </a:extLst>
          </p:cNvPr>
          <p:cNvGraphicFramePr>
            <a:graphicFrameLocks noGrp="1"/>
          </p:cNvGraphicFramePr>
          <p:nvPr>
            <p:extLst>
              <p:ext uri="{D42A27DB-BD31-4B8C-83A1-F6EECF244321}">
                <p14:modId xmlns:p14="http://schemas.microsoft.com/office/powerpoint/2010/main" val="79706999"/>
              </p:ext>
            </p:extLst>
          </p:nvPr>
        </p:nvGraphicFramePr>
        <p:xfrm>
          <a:off x="654424" y="1418913"/>
          <a:ext cx="10515599" cy="2667000"/>
        </p:xfrm>
        <a:graphic>
          <a:graphicData uri="http://schemas.openxmlformats.org/drawingml/2006/table">
            <a:tbl>
              <a:tblPr firstRow="1" bandRow="1">
                <a:tableStyleId>{5C22544A-7EE6-4342-B048-85BDC9FD1C3A}</a:tableStyleId>
              </a:tblPr>
              <a:tblGrid>
                <a:gridCol w="954909">
                  <a:extLst>
                    <a:ext uri="{9D8B030D-6E8A-4147-A177-3AD203B41FA5}">
                      <a16:colId xmlns:a16="http://schemas.microsoft.com/office/drawing/2014/main" val="3441571899"/>
                    </a:ext>
                  </a:extLst>
                </a:gridCol>
                <a:gridCol w="9560690">
                  <a:extLst>
                    <a:ext uri="{9D8B030D-6E8A-4147-A177-3AD203B41FA5}">
                      <a16:colId xmlns:a16="http://schemas.microsoft.com/office/drawing/2014/main" val="3629469175"/>
                    </a:ext>
                  </a:extLst>
                </a:gridCol>
              </a:tblGrid>
              <a:tr h="370840">
                <a:tc gridSpan="2">
                  <a:txBody>
                    <a:bodyPr/>
                    <a:lstStyle/>
                    <a:p>
                      <a:pPr algn="ctr"/>
                      <a:r>
                        <a:rPr lang="en-GB" i="0" dirty="0"/>
                        <a:t>Physical Symptoms</a:t>
                      </a:r>
                      <a:endParaRPr lang="es-ES" i="0" dirty="0"/>
                    </a:p>
                  </a:txBody>
                  <a:tcPr/>
                </a:tc>
                <a:tc hMerge="1">
                  <a:txBody>
                    <a:bodyPr/>
                    <a:lstStyle/>
                    <a:p>
                      <a:pPr algn="ctr"/>
                      <a:endParaRPr lang="es-ES" i="0" dirty="0"/>
                    </a:p>
                  </a:txBody>
                  <a:tcPr/>
                </a:tc>
                <a:extLst>
                  <a:ext uri="{0D108BD9-81ED-4DB2-BD59-A6C34878D82A}">
                    <a16:rowId xmlns:a16="http://schemas.microsoft.com/office/drawing/2014/main" val="159170507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1</a:t>
                      </a:r>
                    </a:p>
                  </a:txBody>
                  <a:tcPr/>
                </a:tc>
                <a:tc>
                  <a:txBody>
                    <a:bodyPr/>
                    <a:lstStyle/>
                    <a:p>
                      <a:pPr lvl="0"/>
                      <a:r>
                        <a:rPr lang="en-GB" sz="1800" dirty="0"/>
                        <a:t>Generic: Headaches; Fainting / Dizziness ; Fatigue / Lethargy ; Palpitations; Cold intolerance ; Dry Skin; Bloating  ; Abdominal Pain / Constipation </a:t>
                      </a:r>
                    </a:p>
                    <a:p>
                      <a:pPr lvl="0"/>
                      <a:endParaRPr lang="en-GB" sz="1800" dirty="0"/>
                    </a:p>
                  </a:txBody>
                  <a:tcPr/>
                </a:tc>
                <a:extLst>
                  <a:ext uri="{0D108BD9-81ED-4DB2-BD59-A6C34878D82A}">
                    <a16:rowId xmlns:a16="http://schemas.microsoft.com/office/drawing/2014/main" val="18477637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2</a:t>
                      </a:r>
                    </a:p>
                  </a:txBody>
                  <a:tcPr/>
                </a:tc>
                <a:tc>
                  <a:txBody>
                    <a:bodyPr/>
                    <a:lstStyle/>
                    <a:p>
                      <a:pPr lvl="0"/>
                      <a:r>
                        <a:rPr lang="en-GB" sz="1800" dirty="0"/>
                        <a:t>Bulimia: Gastroesophageal Reflux Disease; peptic ulcers; electrolyte imbalances; sore throat (from vomiting); and possibly dental enamel erosion </a:t>
                      </a:r>
                    </a:p>
                  </a:txBody>
                  <a:tcPr/>
                </a:tc>
                <a:extLst>
                  <a:ext uri="{0D108BD9-81ED-4DB2-BD59-A6C34878D82A}">
                    <a16:rowId xmlns:a16="http://schemas.microsoft.com/office/drawing/2014/main" val="9300835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3</a:t>
                      </a:r>
                    </a:p>
                  </a:txBody>
                  <a:tcPr/>
                </a:tc>
                <a:tc>
                  <a:txBody>
                    <a:bodyPr/>
                    <a:lstStyle/>
                    <a:p>
                      <a:pPr lvl="0"/>
                      <a:r>
                        <a:rPr lang="en-GB" sz="1800" dirty="0"/>
                        <a:t>Anorexia: Brittle bones; muscle loss; cardiac symptoms; hair loss; erectile dysfunction</a:t>
                      </a:r>
                    </a:p>
                  </a:txBody>
                  <a:tcPr/>
                </a:tc>
                <a:extLst>
                  <a:ext uri="{0D108BD9-81ED-4DB2-BD59-A6C34878D82A}">
                    <a16:rowId xmlns:a16="http://schemas.microsoft.com/office/drawing/2014/main" val="2463966584"/>
                  </a:ext>
                </a:extLst>
              </a:tr>
              <a:tr h="370840">
                <a:tc>
                  <a:txBody>
                    <a:bodyPr/>
                    <a:lstStyle/>
                    <a:p>
                      <a:r>
                        <a:rPr lang="en-GB" dirty="0"/>
                        <a:t>4</a:t>
                      </a:r>
                      <a:endParaRPr lang="es-ES" dirty="0"/>
                    </a:p>
                  </a:txBody>
                  <a:tcPr/>
                </a:tc>
                <a:tc>
                  <a:txBody>
                    <a:bodyPr/>
                    <a:lstStyle/>
                    <a:p>
                      <a:pPr lvl="0"/>
                      <a:r>
                        <a:rPr lang="en-GB" sz="1800" dirty="0"/>
                        <a:t>Binge eating disorder: High blood pressure; high cholesterol; type 2 diabetes; gallbladder disease</a:t>
                      </a:r>
                    </a:p>
                  </a:txBody>
                  <a:tcPr/>
                </a:tc>
                <a:extLst>
                  <a:ext uri="{0D108BD9-81ED-4DB2-BD59-A6C34878D82A}">
                    <a16:rowId xmlns:a16="http://schemas.microsoft.com/office/drawing/2014/main" val="1365185422"/>
                  </a:ext>
                </a:extLst>
              </a:tr>
            </a:tbl>
          </a:graphicData>
        </a:graphic>
      </p:graphicFrame>
    </p:spTree>
    <p:extLst>
      <p:ext uri="{BB962C8B-B14F-4D97-AF65-F5344CB8AC3E}">
        <p14:creationId xmlns:p14="http://schemas.microsoft.com/office/powerpoint/2010/main" val="3692167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A4C9B-50AA-4E95-A650-DF4C69BF7399}"/>
              </a:ext>
            </a:extLst>
          </p:cNvPr>
          <p:cNvSpPr>
            <a:spLocks noGrp="1"/>
          </p:cNvSpPr>
          <p:nvPr>
            <p:ph type="title"/>
          </p:nvPr>
        </p:nvSpPr>
        <p:spPr>
          <a:xfrm>
            <a:off x="838200" y="0"/>
            <a:ext cx="10515600" cy="914400"/>
          </a:xfrm>
        </p:spPr>
        <p:txBody>
          <a:bodyPr>
            <a:normAutofit/>
          </a:bodyPr>
          <a:lstStyle/>
          <a:p>
            <a:r>
              <a:rPr lang="en-US" sz="2800" b="1" dirty="0">
                <a:solidFill>
                  <a:schemeClr val="accent1">
                    <a:lumMod val="75000"/>
                  </a:schemeClr>
                </a:solidFill>
              </a:rPr>
              <a:t>3.5 Examination and risk assessment</a:t>
            </a:r>
            <a:r>
              <a:rPr lang="en-US" sz="2800" b="1" i="1" dirty="0">
                <a:solidFill>
                  <a:schemeClr val="accent1">
                    <a:lumMod val="75000"/>
                  </a:schemeClr>
                </a:solidFill>
              </a:rPr>
              <a:t> </a:t>
            </a:r>
            <a:endParaRPr lang="en-GB" sz="2800" dirty="0">
              <a:solidFill>
                <a:schemeClr val="accent1">
                  <a:lumMod val="75000"/>
                </a:schemeClr>
              </a:solidFill>
            </a:endParaRPr>
          </a:p>
        </p:txBody>
      </p:sp>
      <p:sp>
        <p:nvSpPr>
          <p:cNvPr id="3" name="Content Placeholder 2">
            <a:extLst>
              <a:ext uri="{FF2B5EF4-FFF2-40B4-BE49-F238E27FC236}">
                <a16:creationId xmlns:a16="http://schemas.microsoft.com/office/drawing/2014/main" id="{9D2F9692-76B9-4207-B434-0D22A11C4334}"/>
              </a:ext>
            </a:extLst>
          </p:cNvPr>
          <p:cNvSpPr>
            <a:spLocks noGrp="1"/>
          </p:cNvSpPr>
          <p:nvPr>
            <p:ph idx="1"/>
          </p:nvPr>
        </p:nvSpPr>
        <p:spPr>
          <a:xfrm>
            <a:off x="318654" y="678873"/>
            <a:ext cx="11471563" cy="6179128"/>
          </a:xfrm>
        </p:spPr>
        <p:txBody>
          <a:bodyPr>
            <a:noAutofit/>
          </a:bodyPr>
          <a:lstStyle/>
          <a:p>
            <a:pPr marL="0" indent="0">
              <a:buNone/>
            </a:pPr>
            <a:r>
              <a:rPr lang="en-GB" sz="1600" dirty="0"/>
              <a:t>For people with eating disorders presenting in primary care, GPs should undertake the initial assessment and the initial co-ordination of care. This includes the determination of the need for emergency medical or psychiatric assessment and referral to eating disorders services. This assessment will suggest how urgently to refer the patient. </a:t>
            </a:r>
          </a:p>
          <a:p>
            <a:pPr marL="0" indent="0">
              <a:buNone/>
            </a:pPr>
            <a:r>
              <a:rPr lang="en-GB" sz="1600" b="1" dirty="0"/>
              <a:t>Although weight and body mass index (BMI) are important indicators of physical risk they should not be considered the sole indicators of risks (as on their own they are unreliable).</a:t>
            </a:r>
          </a:p>
          <a:p>
            <a:pPr marL="0" indent="0">
              <a:buNone/>
            </a:pPr>
            <a:r>
              <a:rPr lang="en-GB" sz="1600" dirty="0"/>
              <a:t>It is important that you consider BOTH mental and physical health checks as equally important and to avoid the potential of diagnostic overshadowing.</a:t>
            </a:r>
          </a:p>
          <a:p>
            <a:pPr marL="0" indent="0">
              <a:buNone/>
            </a:pPr>
            <a:r>
              <a:rPr lang="en-GB" sz="1600" dirty="0"/>
              <a:t>Professionals in primary and secondary mental health or acute settings should use the </a:t>
            </a:r>
            <a:r>
              <a:rPr lang="en-GB" sz="1600" dirty="0">
                <a:hlinkClick r:id="rId2"/>
              </a:rPr>
              <a:t>NICE guidelines</a:t>
            </a:r>
            <a:r>
              <a:rPr lang="en-GB" sz="1600" dirty="0"/>
              <a:t> (NICE:2017 [2020]) when assessing people with a suspected eating disorder.</a:t>
            </a:r>
          </a:p>
          <a:p>
            <a:pPr marL="342900" indent="-342900">
              <a:buFont typeface="+mj-lt"/>
              <a:buAutoNum type="arabicPeriod"/>
            </a:pPr>
            <a:r>
              <a:rPr lang="en-GB" sz="1600" b="1" dirty="0"/>
              <a:t>physical health</a:t>
            </a:r>
            <a:r>
              <a:rPr lang="en-GB" sz="1600" dirty="0"/>
              <a:t>, including checking for any physical effects of malnutrition or compensatory behaviours such as vomiting (note: bloods may present as normal.)</a:t>
            </a:r>
          </a:p>
          <a:p>
            <a:pPr marL="342900" indent="-342900">
              <a:buFont typeface="+mj-lt"/>
              <a:buAutoNum type="arabicPeriod"/>
            </a:pPr>
            <a:r>
              <a:rPr lang="en-GB" sz="1600" dirty="0"/>
              <a:t>the presence of </a:t>
            </a:r>
            <a:r>
              <a:rPr lang="en-GB" sz="1600" b="1" dirty="0"/>
              <a:t>mental health </a:t>
            </a:r>
            <a:r>
              <a:rPr lang="en-GB" sz="1600" dirty="0"/>
              <a:t>problems commonly associated with eating disorders, including depression, anxiety, self-harm and obsessive compulsive disorder; the possibility of alcohol or substance misuse</a:t>
            </a:r>
          </a:p>
          <a:p>
            <a:pPr marL="342900" indent="-342900">
              <a:buFont typeface="+mj-lt"/>
              <a:buAutoNum type="arabicPeriod"/>
            </a:pPr>
            <a:r>
              <a:rPr lang="en-GB" sz="1600" b="1" dirty="0"/>
              <a:t>the need for emergency care in people whose physical health is compromised or who have a suicide risk</a:t>
            </a:r>
          </a:p>
          <a:p>
            <a:pPr marL="342900" indent="-342900">
              <a:buFont typeface="+mj-lt"/>
              <a:buAutoNum type="arabicPeriod"/>
            </a:pPr>
            <a:endParaRPr lang="en-GB" sz="1600" b="1" dirty="0"/>
          </a:p>
          <a:p>
            <a:pPr marL="342900" indent="-342900">
              <a:buNone/>
            </a:pPr>
            <a:endParaRPr lang="en-GB" sz="1600" b="1" dirty="0"/>
          </a:p>
        </p:txBody>
      </p:sp>
      <p:sp>
        <p:nvSpPr>
          <p:cNvPr id="4" name="Rectangle 3">
            <a:extLst>
              <a:ext uri="{FF2B5EF4-FFF2-40B4-BE49-F238E27FC236}">
                <a16:creationId xmlns:a16="http://schemas.microsoft.com/office/drawing/2014/main" id="{1FFFF316-A32F-4929-A363-1BE57EFC36B8}"/>
              </a:ext>
            </a:extLst>
          </p:cNvPr>
          <p:cNvSpPr/>
          <p:nvPr/>
        </p:nvSpPr>
        <p:spPr>
          <a:xfrm>
            <a:off x="6625882" y="332579"/>
            <a:ext cx="5622389" cy="1169551"/>
          </a:xfrm>
          <a:prstGeom prst="rect">
            <a:avLst/>
          </a:prstGeom>
        </p:spPr>
        <p:txBody>
          <a:bodyPr wrap="square">
            <a:spAutoFit/>
          </a:bodyPr>
          <a:lstStyle/>
          <a:p>
            <a:pPr lvl="0"/>
            <a:endParaRPr lang="en-GB" sz="1400" dirty="0"/>
          </a:p>
          <a:p>
            <a:pPr lvl="0"/>
            <a:endParaRPr lang="en-GB" sz="1400" dirty="0"/>
          </a:p>
          <a:p>
            <a:pPr lvl="0"/>
            <a:endParaRPr lang="en-GB" sz="1400" b="1" dirty="0"/>
          </a:p>
          <a:p>
            <a:pPr lvl="0"/>
            <a:endParaRPr lang="en-GB" sz="1400" b="1" dirty="0"/>
          </a:p>
          <a:p>
            <a:pPr lvl="0"/>
            <a:endParaRPr lang="en-GB" sz="1400" b="1" dirty="0"/>
          </a:p>
        </p:txBody>
      </p:sp>
      <p:sp>
        <p:nvSpPr>
          <p:cNvPr id="5" name="TextBox 4"/>
          <p:cNvSpPr txBox="1"/>
          <p:nvPr/>
        </p:nvSpPr>
        <p:spPr>
          <a:xfrm>
            <a:off x="346364" y="4765964"/>
            <a:ext cx="4502727" cy="646331"/>
          </a:xfrm>
          <a:prstGeom prst="rect">
            <a:avLst/>
          </a:prstGeom>
          <a:noFill/>
        </p:spPr>
        <p:txBody>
          <a:bodyPr wrap="square" rtlCol="0">
            <a:spAutoFit/>
          </a:bodyPr>
          <a:lstStyle/>
          <a:p>
            <a:r>
              <a:rPr lang="en-US" b="1" i="1" dirty="0">
                <a:solidFill>
                  <a:srgbClr val="7030A0"/>
                </a:solidFill>
              </a:rPr>
              <a:t>Animation: </a:t>
            </a:r>
          </a:p>
          <a:p>
            <a:r>
              <a:rPr lang="en-US" b="1" i="1" dirty="0">
                <a:solidFill>
                  <a:srgbClr val="7030A0"/>
                </a:solidFill>
              </a:rPr>
              <a:t>“Depression’s what I went in for…”</a:t>
            </a:r>
            <a:endParaRPr lang="en-GB" b="1" i="1" dirty="0">
              <a:solidFill>
                <a:srgbClr val="7030A0"/>
              </a:solidFill>
            </a:endParaRPr>
          </a:p>
        </p:txBody>
      </p:sp>
      <p:sp>
        <p:nvSpPr>
          <p:cNvPr id="7" name="Rectangle 6"/>
          <p:cNvSpPr/>
          <p:nvPr/>
        </p:nvSpPr>
        <p:spPr>
          <a:xfrm flipH="1">
            <a:off x="4558145" y="4807527"/>
            <a:ext cx="7398328" cy="1569660"/>
          </a:xfrm>
          <a:prstGeom prst="rect">
            <a:avLst/>
          </a:prstGeom>
        </p:spPr>
        <p:txBody>
          <a:bodyPr wrap="square">
            <a:spAutoFit/>
          </a:bodyPr>
          <a:lstStyle/>
          <a:p>
            <a:pPr lvl="1" algn="ctr"/>
            <a:r>
              <a:rPr lang="en-GB" sz="1600" b="1" dirty="0"/>
              <a:t>DO NOT FORGET TO ASSESS FOR OTHER</a:t>
            </a:r>
          </a:p>
          <a:p>
            <a:pPr lvl="1" algn="ctr"/>
            <a:r>
              <a:rPr lang="en-GB" sz="1600" b="1" dirty="0"/>
              <a:t>MENTAL HEALTH SYMPTOMS. </a:t>
            </a:r>
          </a:p>
          <a:p>
            <a:pPr lvl="1" algn="ctr"/>
            <a:endParaRPr lang="en-GB" sz="1600" b="1" dirty="0"/>
          </a:p>
          <a:p>
            <a:pPr lvl="1"/>
            <a:r>
              <a:rPr lang="en-GB" sz="1600" b="1" dirty="0"/>
              <a:t>Consider looking at the possible interrelated mental health issues that patients may be presenting with such as depression and anxiety that may impact on their well-being and affect recovery.</a:t>
            </a:r>
          </a:p>
        </p:txBody>
      </p:sp>
      <p:sp>
        <p:nvSpPr>
          <p:cNvPr id="6" name="TextBox 5">
            <a:extLst>
              <a:ext uri="{FF2B5EF4-FFF2-40B4-BE49-F238E27FC236}">
                <a16:creationId xmlns:a16="http://schemas.microsoft.com/office/drawing/2014/main" id="{BB55FEAD-C698-9CC7-7B58-F24EA4B9B9FA}"/>
              </a:ext>
            </a:extLst>
          </p:cNvPr>
          <p:cNvSpPr txBox="1"/>
          <p:nvPr/>
        </p:nvSpPr>
        <p:spPr>
          <a:xfrm>
            <a:off x="562708" y="5659567"/>
            <a:ext cx="3995437" cy="923330"/>
          </a:xfrm>
          <a:prstGeom prst="rect">
            <a:avLst/>
          </a:prstGeom>
          <a:noFill/>
        </p:spPr>
        <p:txBody>
          <a:bodyPr wrap="square" rtlCol="0">
            <a:spAutoFit/>
          </a:bodyPr>
          <a:lstStyle/>
          <a:p>
            <a:r>
              <a:rPr lang="en-GB" dirty="0"/>
              <a:t>MARSIPAN (2014) has been superseded by </a:t>
            </a:r>
            <a:r>
              <a:rPr lang="en-GB" b="1" dirty="0"/>
              <a:t>MEED, </a:t>
            </a:r>
            <a:r>
              <a:rPr lang="en-GB" dirty="0">
                <a:hlinkClick r:id="rId3"/>
              </a:rPr>
              <a:t>Medical Emergencies in Eating Disorders</a:t>
            </a:r>
            <a:r>
              <a:rPr lang="en-GB" dirty="0"/>
              <a:t> (MEED: 2022)</a:t>
            </a:r>
          </a:p>
        </p:txBody>
      </p:sp>
    </p:spTree>
    <p:extLst>
      <p:ext uri="{BB962C8B-B14F-4D97-AF65-F5344CB8AC3E}">
        <p14:creationId xmlns:p14="http://schemas.microsoft.com/office/powerpoint/2010/main" val="1272544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A4C9B-50AA-4E95-A650-DF4C69BF7399}"/>
              </a:ext>
            </a:extLst>
          </p:cNvPr>
          <p:cNvSpPr>
            <a:spLocks noGrp="1"/>
          </p:cNvSpPr>
          <p:nvPr>
            <p:ph type="title" idx="4294967295"/>
          </p:nvPr>
        </p:nvSpPr>
        <p:spPr>
          <a:xfrm>
            <a:off x="0" y="0"/>
            <a:ext cx="10515600" cy="914400"/>
          </a:xfrm>
        </p:spPr>
        <p:txBody>
          <a:bodyPr>
            <a:normAutofit/>
          </a:bodyPr>
          <a:lstStyle/>
          <a:p>
            <a:r>
              <a:rPr lang="en-US" sz="2800" b="1" dirty="0">
                <a:solidFill>
                  <a:schemeClr val="accent1">
                    <a:lumMod val="75000"/>
                  </a:schemeClr>
                </a:solidFill>
              </a:rPr>
              <a:t>3.6  Examination and risk assessment</a:t>
            </a:r>
            <a:r>
              <a:rPr lang="en-US" sz="2800" b="1" i="1" dirty="0">
                <a:solidFill>
                  <a:schemeClr val="accent1">
                    <a:lumMod val="75000"/>
                  </a:schemeClr>
                </a:solidFill>
              </a:rPr>
              <a:t> </a:t>
            </a:r>
            <a:endParaRPr lang="en-GB" sz="2800" dirty="0">
              <a:solidFill>
                <a:schemeClr val="accent1">
                  <a:lumMod val="75000"/>
                </a:schemeClr>
              </a:solidFill>
            </a:endParaRPr>
          </a:p>
        </p:txBody>
      </p:sp>
      <p:sp>
        <p:nvSpPr>
          <p:cNvPr id="4" name="Rectangle 3">
            <a:extLst>
              <a:ext uri="{FF2B5EF4-FFF2-40B4-BE49-F238E27FC236}">
                <a16:creationId xmlns:a16="http://schemas.microsoft.com/office/drawing/2014/main" id="{1FFFF316-A32F-4929-A363-1BE57EFC36B8}"/>
              </a:ext>
            </a:extLst>
          </p:cNvPr>
          <p:cNvSpPr/>
          <p:nvPr/>
        </p:nvSpPr>
        <p:spPr>
          <a:xfrm>
            <a:off x="6625882" y="332579"/>
            <a:ext cx="5622389" cy="954107"/>
          </a:xfrm>
          <a:prstGeom prst="rect">
            <a:avLst/>
          </a:prstGeom>
        </p:spPr>
        <p:txBody>
          <a:bodyPr wrap="square">
            <a:spAutoFit/>
          </a:bodyPr>
          <a:lstStyle/>
          <a:p>
            <a:pPr lvl="0"/>
            <a:endParaRPr lang="en-GB" sz="1400" dirty="0"/>
          </a:p>
          <a:p>
            <a:pPr lvl="0"/>
            <a:endParaRPr lang="en-GB" sz="1400" b="1" dirty="0"/>
          </a:p>
          <a:p>
            <a:pPr lvl="0"/>
            <a:endParaRPr lang="en-GB" sz="1400" b="1" dirty="0"/>
          </a:p>
          <a:p>
            <a:pPr lvl="0"/>
            <a:endParaRPr lang="en-GB" sz="1400" b="1" dirty="0"/>
          </a:p>
        </p:txBody>
      </p:sp>
      <p:sp>
        <p:nvSpPr>
          <p:cNvPr id="8" name="Rectangle 7"/>
          <p:cNvSpPr/>
          <p:nvPr/>
        </p:nvSpPr>
        <p:spPr>
          <a:xfrm>
            <a:off x="1" y="623455"/>
            <a:ext cx="11956472" cy="6586418"/>
          </a:xfrm>
          <a:prstGeom prst="rect">
            <a:avLst/>
          </a:prstGeom>
        </p:spPr>
        <p:txBody>
          <a:bodyPr wrap="square">
            <a:spAutoFit/>
          </a:bodyPr>
          <a:lstStyle/>
          <a:p>
            <a:pPr lvl="0"/>
            <a:r>
              <a:rPr lang="en-GB" b="1" dirty="0"/>
              <a:t>When to refer more urgently:</a:t>
            </a:r>
          </a:p>
          <a:p>
            <a:r>
              <a:rPr lang="en-GB" dirty="0"/>
              <a:t>An urgent referral to the eating disorders service reflects the level of risk and severity of problems associated with the eating disorder. It is important to provide acute medical care (including emergency admission) for people with an eating disorder who have severe electrolyte imbalance, severe malnutrition, severe dehydration or signs of incipient organ failure </a:t>
            </a:r>
            <a:r>
              <a:rPr lang="en-GB" dirty="0">
                <a:hlinkClick r:id="rId2"/>
              </a:rPr>
              <a:t>(</a:t>
            </a:r>
            <a:r>
              <a:rPr lang="en-GB" dirty="0">
                <a:cs typeface="Arial" panose="020B0604020202020204" pitchFamily="34" charset="0"/>
                <a:hlinkClick r:id="rId2"/>
              </a:rPr>
              <a:t>NICE guideline [NG69] Eating disorders: recognition and treatment</a:t>
            </a:r>
            <a:r>
              <a:rPr lang="en-GB" dirty="0">
                <a:hlinkClick r:id="rId2"/>
              </a:rPr>
              <a:t> 1.10.3</a:t>
            </a:r>
            <a:r>
              <a:rPr lang="en-GB" dirty="0"/>
              <a:t>). When considering </a:t>
            </a:r>
            <a:r>
              <a:rPr lang="en-GB" b="1" dirty="0"/>
              <a:t>urgent</a:t>
            </a:r>
            <a:r>
              <a:rPr lang="en-GB" dirty="0"/>
              <a:t> referrals take the following into account (</a:t>
            </a:r>
            <a:r>
              <a:rPr lang="en-GB" dirty="0">
                <a:cs typeface="Arial" panose="020B0604020202020204" pitchFamily="34" charset="0"/>
              </a:rPr>
              <a:t>NICE guideline [NG69] Eating disorders: recognition and treatment</a:t>
            </a:r>
            <a:r>
              <a:rPr lang="en-GB" dirty="0"/>
              <a:t> 1.11.3): </a:t>
            </a:r>
          </a:p>
          <a:p>
            <a:endParaRPr lang="en-GB" dirty="0"/>
          </a:p>
          <a:p>
            <a:pPr marL="285750" lvl="0" indent="-285750">
              <a:buFont typeface="Arial" panose="020B0604020202020204" pitchFamily="34" charset="0"/>
              <a:buChar char="•"/>
            </a:pPr>
            <a:r>
              <a:rPr lang="en-GB" dirty="0"/>
              <a:t>The person’s Body Mass Index or weight, and whether these can be safely managed in a day patient service or whether the rate of weight loss (for example more than 1 kg a week) means they need inpatient care.</a:t>
            </a:r>
          </a:p>
          <a:p>
            <a:pPr lvl="0"/>
            <a:endParaRPr lang="en-GB" dirty="0"/>
          </a:p>
          <a:p>
            <a:pPr marL="285750" lvl="0" indent="-285750">
              <a:buFont typeface="Arial" panose="020B0604020202020204" pitchFamily="34" charset="0"/>
              <a:buChar char="•"/>
            </a:pPr>
            <a:r>
              <a:rPr lang="en-GB" dirty="0"/>
              <a:t>Whether inpatient care is needed to actively monitor medical risk parameters such as blood tests, physical observations and ECG (for example bradycardia below 40 beats per minute or a prolonged QT interval) that have values or rates of change in the concern or alert ranges.</a:t>
            </a:r>
          </a:p>
          <a:p>
            <a:pPr lvl="0"/>
            <a:endParaRPr lang="en-GB" dirty="0"/>
          </a:p>
          <a:p>
            <a:pPr marL="285750" lvl="0" indent="-285750">
              <a:buFont typeface="Arial" panose="020B0604020202020204" pitchFamily="34" charset="0"/>
              <a:buChar char="•"/>
            </a:pPr>
            <a:r>
              <a:rPr lang="en-GB" dirty="0"/>
              <a:t>The person's current physical health and whether this is significantly declining.</a:t>
            </a:r>
          </a:p>
          <a:p>
            <a:pPr lvl="0"/>
            <a:endParaRPr lang="en-GB" dirty="0"/>
          </a:p>
          <a:p>
            <a:pPr marL="285750" lvl="0" indent="-285750">
              <a:buFont typeface="Arial" panose="020B0604020202020204" pitchFamily="34" charset="0"/>
              <a:buChar char="•"/>
            </a:pPr>
            <a:r>
              <a:rPr lang="en-GB" dirty="0"/>
              <a:t>Whether family /carers (if applicable) can support them and keep them from significant harm as a day patient.</a:t>
            </a:r>
          </a:p>
          <a:p>
            <a:pPr lvl="0"/>
            <a:endParaRPr lang="en-GB" sz="1400" dirty="0"/>
          </a:p>
          <a:p>
            <a:pPr lvl="0"/>
            <a:r>
              <a:rPr lang="en-GB" dirty="0"/>
              <a:t>If a person's physical health is at serious risk due to their eating disorder, they do not consent to treatment, and they can only be treated safely in an inpatient setting, follow the legal framework for compulsory treatment in the Mental Health Act 1983. </a:t>
            </a:r>
          </a:p>
          <a:p>
            <a:pPr lvl="0"/>
            <a:r>
              <a:rPr lang="en-GB" dirty="0"/>
              <a:t>         </a:t>
            </a:r>
            <a:r>
              <a:rPr lang="en-GB" i="1" dirty="0"/>
              <a:t>For further guidance </a:t>
            </a:r>
            <a:r>
              <a:rPr lang="en-GB" sz="1800" i="1" dirty="0">
                <a:solidFill>
                  <a:srgbClr val="000000"/>
                </a:solidFill>
                <a:latin typeface="Calibri" panose="020F0502020204030204" pitchFamily="34" charset="0"/>
                <a:ea typeface="Times New Roman" panose="02020603050405020304" pitchFamily="18" charset="0"/>
                <a:cs typeface="Arial" panose="020B0604020202020204" pitchFamily="34" charset="0"/>
              </a:rPr>
              <a:t>to medical risk assessment for eating disorders</a:t>
            </a:r>
            <a:r>
              <a:rPr lang="en-GB" i="1" dirty="0"/>
              <a:t> see also: </a:t>
            </a:r>
            <a:r>
              <a:rPr lang="en-GB" dirty="0">
                <a:hlinkClick r:id="rId3"/>
              </a:rPr>
              <a:t>Treasure: 2009</a:t>
            </a:r>
            <a:r>
              <a:rPr lang="en-GB" dirty="0"/>
              <a:t>.</a:t>
            </a:r>
            <a:endParaRPr lang="en-US" b="1" dirty="0"/>
          </a:p>
          <a:p>
            <a:pPr lvl="0" algn="ctr"/>
            <a:r>
              <a:rPr lang="en-US" b="1" dirty="0"/>
              <a:t> You </a:t>
            </a:r>
            <a:r>
              <a:rPr lang="en-GB" b="1" dirty="0"/>
              <a:t>do not</a:t>
            </a:r>
            <a:r>
              <a:rPr lang="en-US" b="1" dirty="0"/>
              <a:t> need to be 100% sure of the specific type of ED to urgently refer</a:t>
            </a:r>
            <a:r>
              <a:rPr lang="en-GB" sz="1600" dirty="0"/>
              <a:t>.</a:t>
            </a:r>
          </a:p>
          <a:p>
            <a:pPr lvl="0" algn="ctr"/>
            <a:endParaRPr lang="en-GB" sz="1600" dirty="0"/>
          </a:p>
          <a:p>
            <a:pPr lvl="0"/>
            <a:endParaRPr lang="en-GB" sz="1400" dirty="0"/>
          </a:p>
        </p:txBody>
      </p:sp>
    </p:spTree>
    <p:extLst>
      <p:ext uri="{BB962C8B-B14F-4D97-AF65-F5344CB8AC3E}">
        <p14:creationId xmlns:p14="http://schemas.microsoft.com/office/powerpoint/2010/main" val="1272544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A4C9B-50AA-4E95-A650-DF4C69BF7399}"/>
              </a:ext>
            </a:extLst>
          </p:cNvPr>
          <p:cNvSpPr>
            <a:spLocks noGrp="1"/>
          </p:cNvSpPr>
          <p:nvPr>
            <p:ph type="title"/>
          </p:nvPr>
        </p:nvSpPr>
        <p:spPr>
          <a:xfrm>
            <a:off x="838200" y="0"/>
            <a:ext cx="10515600" cy="914400"/>
          </a:xfrm>
        </p:spPr>
        <p:txBody>
          <a:bodyPr>
            <a:normAutofit/>
          </a:bodyPr>
          <a:lstStyle/>
          <a:p>
            <a:r>
              <a:rPr lang="en-US" sz="2800" b="1" dirty="0">
                <a:solidFill>
                  <a:schemeClr val="accent1">
                    <a:lumMod val="75000"/>
                  </a:schemeClr>
                </a:solidFill>
              </a:rPr>
              <a:t>3.7 Examination and risk assessment</a:t>
            </a:r>
            <a:r>
              <a:rPr lang="en-US" sz="2800" b="1" i="1" dirty="0">
                <a:solidFill>
                  <a:schemeClr val="accent1">
                    <a:lumMod val="75000"/>
                  </a:schemeClr>
                </a:solidFill>
              </a:rPr>
              <a:t> </a:t>
            </a:r>
            <a:endParaRPr lang="en-GB" sz="2800" dirty="0">
              <a:solidFill>
                <a:schemeClr val="accent1">
                  <a:lumMod val="75000"/>
                </a:schemeClr>
              </a:solidFill>
            </a:endParaRPr>
          </a:p>
        </p:txBody>
      </p:sp>
      <p:sp>
        <p:nvSpPr>
          <p:cNvPr id="3" name="Content Placeholder 2">
            <a:extLst>
              <a:ext uri="{FF2B5EF4-FFF2-40B4-BE49-F238E27FC236}">
                <a16:creationId xmlns:a16="http://schemas.microsoft.com/office/drawing/2014/main" id="{9D2F9692-76B9-4207-B434-0D22A11C4334}"/>
              </a:ext>
            </a:extLst>
          </p:cNvPr>
          <p:cNvSpPr>
            <a:spLocks noGrp="1"/>
          </p:cNvSpPr>
          <p:nvPr>
            <p:ph idx="1"/>
          </p:nvPr>
        </p:nvSpPr>
        <p:spPr>
          <a:xfrm>
            <a:off x="499955" y="1156172"/>
            <a:ext cx="4290646" cy="5078437"/>
          </a:xfrm>
        </p:spPr>
        <p:txBody>
          <a:bodyPr>
            <a:normAutofit lnSpcReduction="10000"/>
          </a:bodyPr>
          <a:lstStyle/>
          <a:p>
            <a:pPr>
              <a:buNone/>
            </a:pPr>
            <a:r>
              <a:rPr lang="en-US" sz="2000" b="1" dirty="0"/>
              <a:t>Comorbidities</a:t>
            </a:r>
          </a:p>
          <a:p>
            <a:r>
              <a:rPr lang="en-US" sz="2000" dirty="0"/>
              <a:t>Psychological; treat e.g. anxiety, depression and OCD also</a:t>
            </a:r>
          </a:p>
          <a:p>
            <a:r>
              <a:rPr lang="en-US" sz="2000" dirty="0"/>
              <a:t>Medication; consider compliance &amp; risks e.g. side effects of weight gain, or cardiac effects e.g. K+, bradycardia, QT interval</a:t>
            </a:r>
          </a:p>
          <a:p>
            <a:r>
              <a:rPr lang="en-US" sz="2000" dirty="0"/>
              <a:t>Diabetes; collaboration key, between diabetes and eating disorder team and GP. Misuse of insulin high risk. Specific advice in NICE guidance </a:t>
            </a:r>
            <a:r>
              <a:rPr lang="en-GB" sz="2000" dirty="0"/>
              <a:t>(</a:t>
            </a:r>
            <a:r>
              <a:rPr lang="en-GB" sz="2000" dirty="0">
                <a:cs typeface="Arial" panose="020B0604020202020204" pitchFamily="34" charset="0"/>
              </a:rPr>
              <a:t>NICE guideline [NG69] Eating disorders: recognition and treatment </a:t>
            </a:r>
            <a:r>
              <a:rPr lang="en-US" sz="2000" dirty="0"/>
              <a:t>1.8.3-1.8.11).</a:t>
            </a:r>
          </a:p>
          <a:p>
            <a:r>
              <a:rPr lang="en-US" sz="2000" dirty="0"/>
              <a:t>Osteoporosis (local guidelines from rheumatologists re Dual-energy X-ray absorptiometry (DEXA)) </a:t>
            </a:r>
          </a:p>
          <a:p>
            <a:pPr>
              <a:buNone/>
            </a:pPr>
            <a:endParaRPr lang="en-US" sz="3200" dirty="0"/>
          </a:p>
          <a:p>
            <a:endParaRPr lang="en-US" sz="3200" dirty="0"/>
          </a:p>
          <a:p>
            <a:pPr marL="0" indent="0">
              <a:buNone/>
            </a:pPr>
            <a:endParaRPr lang="en-GB" sz="2900" b="1" dirty="0"/>
          </a:p>
        </p:txBody>
      </p:sp>
      <p:sp>
        <p:nvSpPr>
          <p:cNvPr id="7" name="Rectangle 6"/>
          <p:cNvSpPr/>
          <p:nvPr/>
        </p:nvSpPr>
        <p:spPr>
          <a:xfrm>
            <a:off x="6787730" y="1156172"/>
            <a:ext cx="5036233" cy="3477875"/>
          </a:xfrm>
          <a:prstGeom prst="rect">
            <a:avLst/>
          </a:prstGeom>
        </p:spPr>
        <p:txBody>
          <a:bodyPr wrap="square">
            <a:spAutoFit/>
          </a:bodyPr>
          <a:lstStyle/>
          <a:p>
            <a:r>
              <a:rPr lang="en-GB" sz="2000" b="1" dirty="0"/>
              <a:t>What to look for in blood tests</a:t>
            </a:r>
            <a:r>
              <a:rPr lang="en-GB" sz="2000" dirty="0"/>
              <a:t>:</a:t>
            </a:r>
          </a:p>
          <a:p>
            <a:r>
              <a:rPr lang="en-GB" sz="2000" dirty="0"/>
              <a:t>Low K from vomiting or laxative abuse</a:t>
            </a:r>
          </a:p>
          <a:p>
            <a:r>
              <a:rPr lang="en-GB" sz="2000" dirty="0"/>
              <a:t>High bicarb from vomiting</a:t>
            </a:r>
          </a:p>
          <a:p>
            <a:r>
              <a:rPr lang="en-GB" sz="2000" dirty="0"/>
              <a:t>Low bicarb from laxative abuse</a:t>
            </a:r>
          </a:p>
          <a:p>
            <a:r>
              <a:rPr lang="en-GB" sz="2000" dirty="0"/>
              <a:t>Low Mg from diarrhoea</a:t>
            </a:r>
          </a:p>
          <a:p>
            <a:r>
              <a:rPr lang="en-GB" sz="2000" dirty="0"/>
              <a:t>Low PO4 from malnourishment</a:t>
            </a:r>
          </a:p>
          <a:p>
            <a:r>
              <a:rPr lang="en-GB" sz="2000" dirty="0"/>
              <a:t>Low Hb 90-120</a:t>
            </a:r>
          </a:p>
          <a:p>
            <a:r>
              <a:rPr lang="en-GB" sz="2000" dirty="0"/>
              <a:t>Low WCC 2-4</a:t>
            </a:r>
          </a:p>
          <a:p>
            <a:r>
              <a:rPr lang="en-GB" sz="2000" dirty="0"/>
              <a:t>High ALT/ ALKP</a:t>
            </a:r>
          </a:p>
          <a:p>
            <a:r>
              <a:rPr lang="en-GB" sz="2000" dirty="0"/>
              <a:t>Low Gluc</a:t>
            </a:r>
          </a:p>
          <a:p>
            <a:r>
              <a:rPr lang="en-GB" sz="2000" dirty="0"/>
              <a:t>Low Na</a:t>
            </a:r>
          </a:p>
        </p:txBody>
      </p:sp>
      <p:sp>
        <p:nvSpPr>
          <p:cNvPr id="8" name="TextBox 7"/>
          <p:cNvSpPr txBox="1"/>
          <p:nvPr/>
        </p:nvSpPr>
        <p:spPr>
          <a:xfrm>
            <a:off x="6859448" y="4634753"/>
            <a:ext cx="2096086" cy="1209821"/>
          </a:xfrm>
          <a:prstGeom prst="rect">
            <a:avLst/>
          </a:prstGeom>
          <a:noFill/>
        </p:spPr>
        <p:txBody>
          <a:bodyPr wrap="square" rtlCol="0">
            <a:spAutoFit/>
          </a:bodyPr>
          <a:lstStyle/>
          <a:p>
            <a:r>
              <a:rPr lang="en-US" b="1" i="1" dirty="0">
                <a:solidFill>
                  <a:srgbClr val="7030A0"/>
                </a:solidFill>
              </a:rPr>
              <a:t>Animation:</a:t>
            </a:r>
          </a:p>
          <a:p>
            <a:r>
              <a:rPr lang="en-US" b="1" i="1" dirty="0">
                <a:solidFill>
                  <a:srgbClr val="7030A0"/>
                </a:solidFill>
              </a:rPr>
              <a:t>‘My GP said:</a:t>
            </a:r>
          </a:p>
          <a:p>
            <a:r>
              <a:rPr lang="en-US" b="1" i="1" dirty="0">
                <a:solidFill>
                  <a:srgbClr val="7030A0"/>
                </a:solidFill>
              </a:rPr>
              <a:t>“I'm worried about you’.”</a:t>
            </a:r>
            <a:endParaRPr lang="en-GB" b="1" i="1" dirty="0">
              <a:solidFill>
                <a:srgbClr val="7030A0"/>
              </a:solidFill>
            </a:endParaRPr>
          </a:p>
        </p:txBody>
      </p:sp>
    </p:spTree>
    <p:extLst>
      <p:ext uri="{BB962C8B-B14F-4D97-AF65-F5344CB8AC3E}">
        <p14:creationId xmlns:p14="http://schemas.microsoft.com/office/powerpoint/2010/main" val="1272544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21FF7-6437-4485-8BFC-339DFC4C669B}"/>
              </a:ext>
            </a:extLst>
          </p:cNvPr>
          <p:cNvSpPr>
            <a:spLocks noGrp="1"/>
          </p:cNvSpPr>
          <p:nvPr>
            <p:ph type="title"/>
          </p:nvPr>
        </p:nvSpPr>
        <p:spPr/>
        <p:txBody>
          <a:bodyPr>
            <a:normAutofit/>
          </a:bodyPr>
          <a:lstStyle/>
          <a:p>
            <a:r>
              <a:rPr lang="en-US" sz="2800" b="1" dirty="0">
                <a:solidFill>
                  <a:schemeClr val="accent1">
                    <a:lumMod val="75000"/>
                  </a:schemeClr>
                </a:solidFill>
              </a:rPr>
              <a:t>3.8 Examination and risk assessment</a:t>
            </a:r>
            <a:r>
              <a:rPr lang="en-US" sz="2800" b="1" i="1" dirty="0">
                <a:solidFill>
                  <a:schemeClr val="accent1">
                    <a:lumMod val="75000"/>
                  </a:schemeClr>
                </a:solidFill>
              </a:rPr>
              <a:t> </a:t>
            </a:r>
            <a:endParaRPr lang="es-ES" sz="2800" dirty="0">
              <a:solidFill>
                <a:schemeClr val="tx2"/>
              </a:solidFill>
            </a:endParaRPr>
          </a:p>
        </p:txBody>
      </p:sp>
      <p:sp>
        <p:nvSpPr>
          <p:cNvPr id="3" name="Content Placeholder 2">
            <a:extLst>
              <a:ext uri="{FF2B5EF4-FFF2-40B4-BE49-F238E27FC236}">
                <a16:creationId xmlns:a16="http://schemas.microsoft.com/office/drawing/2014/main" id="{EDCC9F74-D93C-44C1-ADD7-618A8B2BC206}"/>
              </a:ext>
            </a:extLst>
          </p:cNvPr>
          <p:cNvSpPr>
            <a:spLocks noGrp="1"/>
          </p:cNvSpPr>
          <p:nvPr>
            <p:ph idx="1"/>
          </p:nvPr>
        </p:nvSpPr>
        <p:spPr/>
        <p:txBody>
          <a:bodyPr>
            <a:normAutofit fontScale="92500" lnSpcReduction="10000"/>
          </a:bodyPr>
          <a:lstStyle/>
          <a:p>
            <a:pPr marL="0" indent="0">
              <a:buNone/>
            </a:pPr>
            <a:r>
              <a:rPr lang="en-GB" u="sng" dirty="0"/>
              <a:t>Annual Review</a:t>
            </a:r>
          </a:p>
          <a:p>
            <a:pPr marL="0" indent="0">
              <a:buNone/>
            </a:pPr>
            <a:endParaRPr lang="en-GB" u="sng" dirty="0"/>
          </a:p>
          <a:p>
            <a:pPr marL="0" indent="0">
              <a:buNone/>
            </a:pPr>
            <a:r>
              <a:rPr lang="en-GB" sz="2600" dirty="0"/>
              <a:t>To people with anorexia nervosa who are not receiving ongoing treatment for their eating disorder, GPs should offer a physical and mental health review at least annually, to  include: weight or BMI; blood pressure; relevant blood tests; any problems with daily functioning; assessment of risk (related to both physical and mental health); an ECG, a discussion of treatment options (NICE guideline [NG69] Eating disorders: recognition and treatment 1.10.10).</a:t>
            </a:r>
          </a:p>
          <a:p>
            <a:pPr marL="0" indent="0">
              <a:buNone/>
            </a:pPr>
            <a:endParaRPr lang="en-GB" u="sng" dirty="0"/>
          </a:p>
          <a:p>
            <a:pPr marL="0" indent="0" algn="ctr">
              <a:buNone/>
            </a:pPr>
            <a:r>
              <a:rPr lang="en-GB" b="1" dirty="0"/>
              <a:t>Top tip: Consider doing an audit of this for your appraisal / Continuing Professional Development</a:t>
            </a:r>
            <a:endParaRPr lang="es-ES" b="1" dirty="0"/>
          </a:p>
        </p:txBody>
      </p:sp>
    </p:spTree>
    <p:extLst>
      <p:ext uri="{BB962C8B-B14F-4D97-AF65-F5344CB8AC3E}">
        <p14:creationId xmlns:p14="http://schemas.microsoft.com/office/powerpoint/2010/main" val="778829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idx="1"/>
          </p:nvPr>
        </p:nvSpPr>
        <p:spPr/>
        <p:txBody>
          <a:bodyPr>
            <a:normAutofit/>
          </a:bodyPr>
          <a:lstStyle/>
          <a:p>
            <a:r>
              <a:rPr lang="en-GB" sz="18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MEED Medical emergencies in eating disorders. Guidance in Recognition and management (2022) Royal College of Psychiatrists:  </a:t>
            </a:r>
            <a:r>
              <a:rPr lang="en-GB" sz="18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hlinkClick r:id="rId2"/>
              </a:rPr>
              <a:t>https://www.rcpsych.ac.uk/improving-care/campaigning-for-better-mental-health-policy/college-reports/2022-college-reports/cr233</a:t>
            </a:r>
            <a:r>
              <a:rPr lang="en-GB" sz="18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(MEED has superseded MARSIPAN, Management of Really Sick Patients with Anorexia [2014]) </a:t>
            </a:r>
          </a:p>
          <a:p>
            <a:r>
              <a:rPr lang="en-GB" sz="18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NICE guideline (NG69) (2017 [updated 2020]). Eating disorders: recognition and treatment. </a:t>
            </a:r>
            <a:r>
              <a:rPr lang="en-GB" sz="18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hlinkClick r:id="rId3"/>
              </a:rPr>
              <a:t>https://www.nice.org.uk/guidance/ng69/chapter/Recommendations</a:t>
            </a:r>
            <a:endParaRPr lang="en-GB" sz="18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endParaRPr>
          </a:p>
          <a:p>
            <a:r>
              <a:rPr lang="en-GB" sz="1800" dirty="0">
                <a:solidFill>
                  <a:srgbClr val="000000"/>
                </a:solidFill>
                <a:latin typeface="Calibri" panose="020F0502020204030204" pitchFamily="34" charset="0"/>
                <a:ea typeface="Times New Roman" panose="02020603050405020304" pitchFamily="18" charset="0"/>
                <a:cs typeface="Arial" panose="020B0604020202020204" pitchFamily="34" charset="0"/>
              </a:rPr>
              <a:t>Treasure, J. (2009): A guide to medical risk assessment for eating disorders. </a:t>
            </a:r>
            <a:r>
              <a:rPr lang="en-GB" sz="1800" u="sng" dirty="0">
                <a:hlinkClick r:id="rId4"/>
              </a:rPr>
              <a:t>https://freedfromed.co.uk/img/guides/Risk_Assessment-FREED</a:t>
            </a:r>
            <a:r>
              <a:rPr lang="en-GB" sz="1800" u="sng">
                <a:hlinkClick r:id="rId4"/>
              </a:rPr>
              <a:t>.pdf</a:t>
            </a:r>
            <a:endParaRPr lang="en-GB" sz="1800" u="sng"/>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896</TotalTime>
  <Words>1478</Words>
  <Application>Microsoft Office PowerPoint</Application>
  <PresentationFormat>Widescreen</PresentationFormat>
  <Paragraphs>126</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3.1 Symptoms and when to refer urgently</vt:lpstr>
      <vt:lpstr>3.2 Symptoms</vt:lpstr>
      <vt:lpstr>3.3 Symptoms</vt:lpstr>
      <vt:lpstr>3.4 Symptoms</vt:lpstr>
      <vt:lpstr>3.5 Examination and risk assessment </vt:lpstr>
      <vt:lpstr>3.6  Examination and risk assessment </vt:lpstr>
      <vt:lpstr>3.7 Examination and risk assessment </vt:lpstr>
      <vt:lpstr>3.8 Examination and risk assessment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 Eating Disorders in Men</dc:title>
  <dc:creator>Richard Vytniorgu</dc:creator>
  <cp:lastModifiedBy>Heike Bartel (staff)</cp:lastModifiedBy>
  <cp:revision>113</cp:revision>
  <dcterms:created xsi:type="dcterms:W3CDTF">2020-02-19T15:05:05Z</dcterms:created>
  <dcterms:modified xsi:type="dcterms:W3CDTF">2023-05-22T16:33:27Z</dcterms:modified>
</cp:coreProperties>
</file>