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61" r:id="rId4"/>
    <p:sldId id="267" r:id="rId5"/>
    <p:sldId id="269" r:id="rId6"/>
    <p:sldId id="270" r:id="rId7"/>
    <p:sldId id="268" r:id="rId8"/>
    <p:sldId id="266" r:id="rId9"/>
    <p:sldId id="263" r:id="rId10"/>
    <p:sldId id="279" r:id="rId11"/>
    <p:sldId id="271" r:id="rId12"/>
    <p:sldId id="274" r:id="rId13"/>
    <p:sldId id="275" r:id="rId14"/>
    <p:sldId id="272" r:id="rId15"/>
    <p:sldId id="277" r:id="rId16"/>
    <p:sldId id="273" r:id="rId17"/>
    <p:sldId id="276" r:id="rId18"/>
    <p:sldId id="278" r:id="rId19"/>
    <p:sldId id="262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  <a:srgbClr val="FF0000"/>
    <a:srgbClr val="66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440D-FE1D-49E6-8A1D-EFAE908A44E3}" type="datetimeFigureOut">
              <a:rPr lang="en-US" smtClean="0"/>
              <a:pPr/>
              <a:t>12/14/2011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6938-37CF-431A-A7FD-6E99B86EC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B8935-AAB4-46AC-A1B9-42B30AE3DF31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5FC6-8DD1-4DDA-9E75-CB8E5655AF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Purple – no forest;</a:t>
            </a:r>
            <a:r>
              <a:rPr lang="en-GB" baseline="0" dirty="0" smtClean="0"/>
              <a:t> green - forest; red – forest loss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5FC6-8DD1-4DDA-9E75-CB8E5655AF6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 backscatter, double bounce,</a:t>
            </a:r>
            <a:r>
              <a:rPr lang="en-GB" baseline="0" dirty="0" smtClean="0"/>
              <a:t> diffuse, spectral, volumetric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5FC6-8DD1-4DDA-9E75-CB8E5655AF6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728000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7740000" cy="25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01600" y="6210000"/>
            <a:ext cx="872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www.le.ac.uk						   www.gionet.eu</a:t>
            </a: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logos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PC logo black tex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  <p:pic>
        <p:nvPicPr>
          <p:cNvPr id="4" name="Picture 3" descr="THE Awards for 2012 black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034" y="1268760"/>
            <a:ext cx="6909932" cy="4320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728000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7740000" cy="25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01600" y="6210000"/>
            <a:ext cx="872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www.le.ac.uk						   www.gionet.eu</a:t>
            </a: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Final PC logo black tex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  <p:pic>
        <p:nvPicPr>
          <p:cNvPr id="8" name="Picture 2" descr="Gionet_Logo_with_Stra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0444" y="116632"/>
            <a:ext cx="1607071" cy="495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1" descr="Z:\My Documents\Downloads\logos\Marie Curie Actions 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2464" y="128736"/>
            <a:ext cx="565826" cy="548680"/>
          </a:xfrm>
          <a:prstGeom prst="rect">
            <a:avLst/>
          </a:prstGeom>
          <a:noFill/>
        </p:spPr>
      </p:pic>
      <p:pic>
        <p:nvPicPr>
          <p:cNvPr id="12" name="Picture 2" descr="Z:\My Documents\Downloads\logos\EU fl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360" y="128736"/>
            <a:ext cx="807525" cy="5486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buClr>
                <a:schemeClr val="accent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 descr="Final PC logo black tex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  <p:pic>
        <p:nvPicPr>
          <p:cNvPr id="9" name="Picture 2" descr="Gionet_Logo_with_Stra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0444" y="116632"/>
            <a:ext cx="1607071" cy="495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1" descr="Z:\My Documents\Downloads\logos\Marie Curie Actions 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2464" y="128736"/>
            <a:ext cx="565826" cy="548680"/>
          </a:xfrm>
          <a:prstGeom prst="rect">
            <a:avLst/>
          </a:prstGeom>
          <a:noFill/>
        </p:spPr>
      </p:pic>
      <p:pic>
        <p:nvPicPr>
          <p:cNvPr id="11" name="Picture 2" descr="Z:\My Documents\Downloads\logos\EU fl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360" y="128736"/>
            <a:ext cx="807525" cy="5486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 descr="Final PC logo black tex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PC logo black tex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logo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Awards for 2012 black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034" y="1268760"/>
            <a:ext cx="6909931" cy="4320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nal PC logo white text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0000" y="180000"/>
            <a:ext cx="1800000" cy="4287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8" r:id="rId6"/>
    <p:sldLayoutId id="2147483655" r:id="rId7"/>
    <p:sldLayoutId id="2147483659" r:id="rId8"/>
    <p:sldLayoutId id="2147483660" r:id="rId9"/>
    <p:sldLayoutId id="214748366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rebuchet MS" pitchFamily="34" charset="0"/>
        <a:buChar char="•"/>
        <a:defRPr sz="28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Forest Monitoring of the Congo Basin using Synthetic Aperture Radar (SAR)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James Wheeler</a:t>
            </a:r>
          </a:p>
          <a:p>
            <a:r>
              <a:rPr lang="en-GB" dirty="0" smtClean="0"/>
              <a:t>PhD Student</a:t>
            </a:r>
          </a:p>
          <a:p>
            <a:r>
              <a:rPr lang="en-GB" dirty="0" smtClean="0"/>
              <a:t>Supervisors: Dr. Kevin Tansey, Prof. Heiko Balzter</a:t>
            </a:r>
          </a:p>
          <a:p>
            <a:r>
              <a:rPr lang="en-GB" dirty="0" smtClean="0"/>
              <a:t>Department of Geography</a:t>
            </a:r>
          </a:p>
          <a:p>
            <a:r>
              <a:rPr lang="en-GB" dirty="0" smtClean="0"/>
              <a:t>University of Leicester</a:t>
            </a:r>
          </a:p>
          <a:p>
            <a:r>
              <a:rPr lang="en-GB" dirty="0" smtClean="0"/>
              <a:t>james.wheeler@le.ac.uk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506" t="30727" r="22338" b="23501"/>
          <a:stretch>
            <a:fillRect/>
          </a:stretch>
        </p:blipFill>
        <p:spPr bwMode="auto">
          <a:xfrm>
            <a:off x="1259632" y="1412776"/>
            <a:ext cx="6819854" cy="469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62373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Image from Canada Centre for Remote Sensing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Radar Remote Sensing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 radar band wavelengths</a:t>
            </a:r>
          </a:p>
          <a:p>
            <a:pPr lvl="1"/>
            <a:r>
              <a:rPr lang="en-GB" dirty="0" smtClean="0"/>
              <a:t>X ~3cm		C ~5.6cm	L ~23cm	P~75cm</a:t>
            </a:r>
          </a:p>
          <a:p>
            <a:r>
              <a:rPr lang="en-GB" dirty="0" smtClean="0"/>
              <a:t>X-band data available from Tandem-X mission</a:t>
            </a:r>
          </a:p>
          <a:p>
            <a:r>
              <a:rPr lang="en-GB" dirty="0" smtClean="0"/>
              <a:t>C-band data available from </a:t>
            </a:r>
            <a:r>
              <a:rPr lang="en-GB" dirty="0" err="1" smtClean="0"/>
              <a:t>Envisat</a:t>
            </a:r>
            <a:r>
              <a:rPr lang="en-GB" dirty="0" smtClean="0"/>
              <a:t>, </a:t>
            </a:r>
            <a:r>
              <a:rPr lang="en-GB" dirty="0" err="1" smtClean="0"/>
              <a:t>Radarsat</a:t>
            </a:r>
            <a:r>
              <a:rPr lang="en-GB" dirty="0" smtClean="0"/>
              <a:t>, future Sentinel-1</a:t>
            </a:r>
          </a:p>
          <a:p>
            <a:r>
              <a:rPr lang="en-GB" dirty="0" smtClean="0"/>
              <a:t>L-band data available from 1992-1998, 2006-2011</a:t>
            </a:r>
          </a:p>
          <a:p>
            <a:r>
              <a:rPr lang="en-GB" dirty="0" smtClean="0"/>
              <a:t>Currently no P-band satellite data</a:t>
            </a:r>
          </a:p>
          <a:p>
            <a:pPr lvl="1"/>
            <a:r>
              <a:rPr lang="en-GB" dirty="0" smtClean="0"/>
              <a:t>Possible future ‘BIOMASS’ 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Longer wavelengths (L- and P-) appropriate for forestry applications – higher penetration into canopy</a:t>
            </a:r>
          </a:p>
          <a:p>
            <a:r>
              <a:rPr lang="en-GB" dirty="0" smtClean="0"/>
              <a:t>Multiple modes of acquisition benefit forest monitoring</a:t>
            </a:r>
          </a:p>
          <a:p>
            <a:r>
              <a:rPr lang="en-GB" dirty="0" smtClean="0"/>
              <a:t>Polarisation of emitted and received signal can be used to measure different characteristics of target</a:t>
            </a:r>
          </a:p>
          <a:p>
            <a:r>
              <a:rPr lang="en-GB" dirty="0" smtClean="0"/>
              <a:t>Unfortunately no satellite L-band data from April 2011 until at least 2013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Radar Reflectance</a:t>
            </a:r>
            <a:endParaRPr lang="en-GB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55" t="1754" r="1683" b="3528"/>
          <a:stretch>
            <a:fillRect/>
          </a:stretch>
        </p:blipFill>
        <p:spPr bwMode="auto">
          <a:xfrm>
            <a:off x="827584" y="2060848"/>
            <a:ext cx="734481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62373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Image from Canada Centre for Remote Sensing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Kyoto and Carbon Initiative PALSAR Mosaic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6525344"/>
            <a:ext cx="3682752" cy="332656"/>
          </a:xfrm>
        </p:spPr>
        <p:txBody>
          <a:bodyPr/>
          <a:lstStyle/>
          <a:p>
            <a:pPr>
              <a:buNone/>
            </a:pPr>
            <a:r>
              <a:rPr lang="en-GB" sz="1600" dirty="0" smtClean="0"/>
              <a:t>De </a:t>
            </a:r>
            <a:r>
              <a:rPr lang="en-GB" sz="1600" dirty="0" err="1" smtClean="0"/>
              <a:t>Grandi</a:t>
            </a:r>
            <a:r>
              <a:rPr lang="en-GB" sz="1600" dirty="0" smtClean="0"/>
              <a:t> et al. 2011</a:t>
            </a:r>
          </a:p>
          <a:p>
            <a:endParaRPr lang="en-GB" sz="16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3899751" cy="447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2268093" cy="451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1978025"/>
            <a:ext cx="2088232" cy="411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L-band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Calibri" pitchFamily="34" charset="0"/>
              </a:rPr>
              <a:t>Long data strips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Calibri" pitchFamily="34" charset="0"/>
              </a:rPr>
              <a:t>Data collected over 2 months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Multi-sensor approach</a:t>
            </a:r>
            <a:endParaRPr lang="en-GB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1880" y="1844824"/>
            <a:ext cx="486989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55368" y="6309320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Image from </a:t>
            </a:r>
            <a:r>
              <a:rPr lang="en-GB" sz="1600" dirty="0" err="1" smtClean="0">
                <a:solidFill>
                  <a:srgbClr val="000000"/>
                </a:solidFill>
              </a:rPr>
              <a:t>Bwangoy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et al. (2010)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78025"/>
            <a:ext cx="2890664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Calibri" pitchFamily="34" charset="0"/>
              </a:rPr>
              <a:t>E.g. Congo wetlands mapping </a:t>
            </a:r>
            <a:r>
              <a:rPr lang="en-GB" sz="2800" kern="0" dirty="0" smtClean="0">
                <a:solidFill>
                  <a:srgbClr val="000000"/>
                </a:solidFill>
                <a:latin typeface="Calibri" pitchFamily="34" charset="0"/>
              </a:rPr>
              <a:t>project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Calibri" pitchFamily="34" charset="0"/>
              </a:rPr>
              <a:t>Optical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L-band radar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Calibri" pitchFamily="34" charset="0"/>
              </a:rPr>
              <a:t>Digital Elevation Model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L-band SAR data</a:t>
            </a:r>
          </a:p>
          <a:p>
            <a:pPr lvl="1"/>
            <a:r>
              <a:rPr lang="en-GB" dirty="0" smtClean="0"/>
              <a:t>Produce map of forest loss from analysis of backscatter, signal coherence</a:t>
            </a:r>
          </a:p>
          <a:p>
            <a:pPr lvl="1"/>
            <a:r>
              <a:rPr lang="en-GB" dirty="0" smtClean="0"/>
              <a:t>Combine different techniques in a multi-sensor approach</a:t>
            </a:r>
          </a:p>
          <a:p>
            <a:r>
              <a:rPr lang="en-GB" dirty="0" smtClean="0"/>
              <a:t>Field expedition to Republic of Congo 2012/2013</a:t>
            </a:r>
          </a:p>
          <a:p>
            <a:r>
              <a:rPr lang="en-GB" dirty="0" smtClean="0"/>
              <a:t>Develop a method for biomass estimation from satellite data to complement knowledge about deforestation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err="1" smtClean="0"/>
              <a:t>Bwangoy</a:t>
            </a:r>
            <a:r>
              <a:rPr lang="en-GB" sz="1400" dirty="0" smtClean="0"/>
              <a:t>, J.-R.B. et al., 2010. Wetland mapping in the Congo Basin using optical and radar remotely sensed data and derived topographical indices. </a:t>
            </a:r>
            <a:r>
              <a:rPr lang="en-GB" sz="1400" i="1" dirty="0" smtClean="0"/>
              <a:t>Remote Sensing of Environment</a:t>
            </a:r>
            <a:r>
              <a:rPr lang="en-GB" sz="1400" dirty="0" smtClean="0"/>
              <a:t>, 114(1), pp.73-86.</a:t>
            </a:r>
          </a:p>
          <a:p>
            <a:r>
              <a:rPr lang="en-GB" sz="1400" dirty="0" smtClean="0"/>
              <a:t>Canada Centre for Remote </a:t>
            </a:r>
            <a:r>
              <a:rPr lang="en-GB" sz="1400" dirty="0" smtClean="0"/>
              <a:t>Sensing</a:t>
            </a:r>
            <a:r>
              <a:rPr lang="en-GB" sz="1400" dirty="0" smtClean="0"/>
              <a:t>. http://</a:t>
            </a:r>
            <a:r>
              <a:rPr lang="en-GB" sz="1400" dirty="0" smtClean="0"/>
              <a:t>ccrs.nrcan.gc.ca/resource/tutor/gsarcd/index_e.php </a:t>
            </a:r>
            <a:endParaRPr lang="en-GB" sz="1400" dirty="0" smtClean="0"/>
          </a:p>
          <a:p>
            <a:r>
              <a:rPr lang="en-GB" sz="1400" dirty="0" err="1" smtClean="0"/>
              <a:t>Duveiller</a:t>
            </a:r>
            <a:r>
              <a:rPr lang="en-GB" sz="1400" dirty="0" smtClean="0"/>
              <a:t>, G. et al., 2008. Deforestation in Central Africa: Estimates at regional, national and landscape levels by advanced processing of systematically-distributed Landsat extracts. </a:t>
            </a:r>
            <a:r>
              <a:rPr lang="en-GB" sz="1400" i="1" dirty="0" smtClean="0"/>
              <a:t>Remote Sensing of Environment</a:t>
            </a:r>
            <a:r>
              <a:rPr lang="en-GB" sz="1400" dirty="0" smtClean="0"/>
              <a:t>, 112(5), pp.1969-1981.</a:t>
            </a:r>
          </a:p>
          <a:p>
            <a:r>
              <a:rPr lang="en-GB" sz="1400" dirty="0" smtClean="0"/>
              <a:t>De </a:t>
            </a:r>
            <a:r>
              <a:rPr lang="en-GB" sz="1400" dirty="0" err="1" smtClean="0"/>
              <a:t>Grandi</a:t>
            </a:r>
            <a:r>
              <a:rPr lang="en-GB" sz="1400" dirty="0" smtClean="0"/>
              <a:t>, G. et al., 2011. The K&amp;C PALSAR mosaic of the African continent: processing issues and first thematic results. </a:t>
            </a:r>
            <a:r>
              <a:rPr lang="en-GB" sz="1400" i="1" dirty="0" smtClean="0"/>
              <a:t>IEEE Transactions on </a:t>
            </a:r>
            <a:r>
              <a:rPr lang="en-GB" sz="1400" i="1" dirty="0" err="1" smtClean="0"/>
              <a:t>Geoscience</a:t>
            </a:r>
            <a:r>
              <a:rPr lang="en-GB" sz="1400" i="1" dirty="0" smtClean="0"/>
              <a:t> and Remote Sensing</a:t>
            </a:r>
            <a:r>
              <a:rPr lang="en-GB" sz="1400" dirty="0" smtClean="0"/>
              <a:t>, 49(10), pp.3593-3610.</a:t>
            </a:r>
          </a:p>
          <a:p>
            <a:r>
              <a:rPr lang="en-GB" sz="1400" dirty="0" smtClean="0"/>
              <a:t>Hansen, M.C. et al., 2008. A method for integrating MODIS and Landsat data for systematic monitoring of forest cover and change in the Congo Basin. </a:t>
            </a:r>
            <a:r>
              <a:rPr lang="en-GB" sz="1400" i="1" dirty="0" smtClean="0"/>
              <a:t>Remote Sensing of Environment</a:t>
            </a:r>
            <a:r>
              <a:rPr lang="en-GB" sz="1400" dirty="0" smtClean="0"/>
              <a:t>, 112(5), pp.2495-2513.</a:t>
            </a:r>
          </a:p>
          <a:p>
            <a:r>
              <a:rPr lang="en-GB" sz="1400" dirty="0" err="1" smtClean="0"/>
              <a:t>Nasi</a:t>
            </a:r>
            <a:r>
              <a:rPr lang="en-GB" sz="1400" dirty="0" smtClean="0"/>
              <a:t>, R. et al., 2010. Carbon Stocks and Land Cover Change Estimates in Central Africa - Where Do We Stand? In M. Brady &amp; C. de </a:t>
            </a:r>
            <a:r>
              <a:rPr lang="en-GB" sz="1400" dirty="0" err="1" smtClean="0"/>
              <a:t>Wasseige</a:t>
            </a:r>
            <a:r>
              <a:rPr lang="en-GB" sz="1400" dirty="0" smtClean="0"/>
              <a:t>, eds. </a:t>
            </a:r>
            <a:r>
              <a:rPr lang="en-GB" sz="1400" i="1" dirty="0" smtClean="0"/>
              <a:t>Monitoring Forest Carbon Stocks and Fluxes in the Congo Basin</a:t>
            </a:r>
            <a:r>
              <a:rPr lang="en-GB" sz="1400" dirty="0" smtClean="0"/>
              <a:t>. Brazzaville, Republic of Congo, pp. 10-13.</a:t>
            </a:r>
          </a:p>
          <a:p>
            <a:r>
              <a:rPr lang="en-GB" sz="1400" dirty="0" smtClean="0"/>
              <a:t>Saatchi, S.S. et al., 2011. Benchmark map of forest carbon stocks in tropical regions across three continents. </a:t>
            </a:r>
            <a:r>
              <a:rPr lang="en-GB" sz="1400" i="1" dirty="0" smtClean="0"/>
              <a:t>Proceedings of the National Academy of Sciences of the United States of America</a:t>
            </a:r>
            <a:r>
              <a:rPr lang="en-GB" sz="1400" dirty="0" smtClean="0"/>
              <a:t>, 108(24), pp.9899-904.</a:t>
            </a:r>
          </a:p>
          <a:p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025"/>
            <a:ext cx="4762872" cy="4318000"/>
          </a:xfrm>
        </p:spPr>
        <p:txBody>
          <a:bodyPr/>
          <a:lstStyle/>
          <a:p>
            <a:r>
              <a:rPr lang="en-GB" dirty="0" smtClean="0"/>
              <a:t>Congo Basin Background</a:t>
            </a:r>
          </a:p>
          <a:p>
            <a:r>
              <a:rPr lang="en-GB" dirty="0" smtClean="0"/>
              <a:t>Congo Rainforest and REDD</a:t>
            </a:r>
          </a:p>
          <a:p>
            <a:r>
              <a:rPr lang="en-GB" dirty="0" smtClean="0"/>
              <a:t>Remote Sensing for monitoring deforestation</a:t>
            </a:r>
          </a:p>
          <a:p>
            <a:r>
              <a:rPr lang="en-GB" dirty="0" smtClean="0"/>
              <a:t>Optical</a:t>
            </a:r>
          </a:p>
          <a:p>
            <a:r>
              <a:rPr lang="en-GB" dirty="0" smtClean="0"/>
              <a:t>Radar </a:t>
            </a:r>
          </a:p>
          <a:p>
            <a:r>
              <a:rPr lang="en-GB" dirty="0" smtClean="0"/>
              <a:t>Objectives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02" r="16171"/>
          <a:stretch>
            <a:fillRect/>
          </a:stretch>
        </p:blipFill>
        <p:spPr bwMode="auto">
          <a:xfrm>
            <a:off x="4932040" y="1484784"/>
            <a:ext cx="3960440" cy="442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Congo Basin Background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78025"/>
            <a:ext cx="4114800" cy="4318000"/>
          </a:xfrm>
        </p:spPr>
        <p:txBody>
          <a:bodyPr/>
          <a:lstStyle/>
          <a:p>
            <a:r>
              <a:rPr lang="en-GB" dirty="0" smtClean="0"/>
              <a:t>Area drained by the Congo River</a:t>
            </a:r>
          </a:p>
          <a:p>
            <a:r>
              <a:rPr lang="en-GB" dirty="0" smtClean="0"/>
              <a:t>~3.8 million km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</a:p>
          <a:p>
            <a:r>
              <a:rPr lang="en-GB" dirty="0" smtClean="0"/>
              <a:t>1.5 million km</a:t>
            </a:r>
            <a:r>
              <a:rPr lang="en-GB" baseline="30000" dirty="0" smtClean="0"/>
              <a:t>2</a:t>
            </a:r>
            <a:r>
              <a:rPr lang="en-GB" dirty="0" smtClean="0"/>
              <a:t> tropical forest</a:t>
            </a:r>
          </a:p>
          <a:p>
            <a:r>
              <a:rPr lang="en-GB" dirty="0" smtClean="0"/>
              <a:t>Swamp forests – mountain ecosystems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largest rainforest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8" name="Picture 4" descr="http://assets.panda.org/img/original/large_map_congo_basin_forest_s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2420888"/>
            <a:ext cx="440755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5652120" y="2708920"/>
            <a:ext cx="237626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Congo Rainforest and REDD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752528"/>
          </a:xfrm>
        </p:spPr>
        <p:txBody>
          <a:bodyPr/>
          <a:lstStyle/>
          <a:p>
            <a:r>
              <a:rPr lang="en-GB" dirty="0" smtClean="0"/>
              <a:t>Reducing Emissions from Deforestation and Forest Degradation </a:t>
            </a:r>
            <a:r>
              <a:rPr lang="en-GB" dirty="0" smtClean="0"/>
              <a:t>(REDD)- </a:t>
            </a:r>
            <a:r>
              <a:rPr lang="en-GB" dirty="0" smtClean="0"/>
              <a:t>requires Measurement, Reporting and Verification (MRV) system.</a:t>
            </a:r>
          </a:p>
          <a:p>
            <a:r>
              <a:rPr lang="en-GB" dirty="0" smtClean="0"/>
              <a:t>Congo contains approx. 46 billion Mg Carbon</a:t>
            </a:r>
          </a:p>
          <a:p>
            <a:r>
              <a:rPr lang="en-GB" dirty="0" smtClean="0"/>
              <a:t>Rate of forest loss in Central Africa ~0.2%/year (</a:t>
            </a:r>
            <a:r>
              <a:rPr lang="en-GB" dirty="0" err="1" smtClean="0"/>
              <a:t>Duveiller</a:t>
            </a:r>
            <a:r>
              <a:rPr lang="en-GB" dirty="0" smtClean="0"/>
              <a:t> et al. 2008)</a:t>
            </a:r>
          </a:p>
          <a:p>
            <a:r>
              <a:rPr lang="en-GB" dirty="0" smtClean="0"/>
              <a:t>Change occurring on fine scale – spatial resolution for monitoring ideally 100m or higher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Deforestation in the Congo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Ground based measurements – only ~300 Ha of permanent sample plots in Congo Basin (</a:t>
            </a:r>
            <a:r>
              <a:rPr lang="en-GB" dirty="0" err="1" smtClean="0"/>
              <a:t>Nasi</a:t>
            </a:r>
            <a:r>
              <a:rPr lang="en-GB" dirty="0" smtClean="0"/>
              <a:t> et al. 2010)</a:t>
            </a:r>
          </a:p>
          <a:p>
            <a:pPr lvl="1"/>
            <a:r>
              <a:rPr lang="en-GB" dirty="0" smtClean="0"/>
              <a:t>Useful for validation of remote sensing methods</a:t>
            </a:r>
          </a:p>
          <a:p>
            <a:pPr lvl="1"/>
            <a:r>
              <a:rPr lang="en-GB" dirty="0" smtClean="0"/>
              <a:t>Forest inventory data important for modelling</a:t>
            </a:r>
          </a:p>
          <a:p>
            <a:r>
              <a:rPr lang="en-GB" dirty="0" smtClean="0"/>
              <a:t>Remote sensing methods</a:t>
            </a:r>
          </a:p>
          <a:p>
            <a:pPr lvl="1"/>
            <a:r>
              <a:rPr lang="en-GB" dirty="0" smtClean="0"/>
              <a:t>Optical</a:t>
            </a:r>
          </a:p>
          <a:p>
            <a:pPr lvl="1"/>
            <a:r>
              <a:rPr lang="en-GB" dirty="0" smtClean="0"/>
              <a:t>LIDAR</a:t>
            </a:r>
          </a:p>
          <a:p>
            <a:pPr lvl="1"/>
            <a:r>
              <a:rPr lang="en-GB" dirty="0" smtClean="0"/>
              <a:t>Radar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Rainforest Biomass Data Uncertainty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299" t="52066"/>
          <a:stretch>
            <a:fillRect/>
          </a:stretch>
        </p:blipFill>
        <p:spPr bwMode="auto">
          <a:xfrm>
            <a:off x="395536" y="2132856"/>
            <a:ext cx="831699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55172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Biomass study using satellite borne LIDAR dataset by Saatchi et al. (2011)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Optical Remote Sensing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024"/>
            <a:ext cx="8229600" cy="4547319"/>
          </a:xfrm>
        </p:spPr>
        <p:txBody>
          <a:bodyPr/>
          <a:lstStyle/>
          <a:p>
            <a:r>
              <a:rPr lang="en-GB" dirty="0" smtClean="0"/>
              <a:t>Measure reflectance of visible and near infrared sunlight</a:t>
            </a:r>
          </a:p>
          <a:p>
            <a:r>
              <a:rPr lang="en-GB" dirty="0" smtClean="0"/>
              <a:t>E.g. Landsat datasets</a:t>
            </a:r>
          </a:p>
          <a:p>
            <a:pPr lvl="1"/>
            <a:r>
              <a:rPr lang="en-GB" dirty="0" smtClean="0"/>
              <a:t>Freely available</a:t>
            </a:r>
          </a:p>
          <a:p>
            <a:pPr lvl="1"/>
            <a:r>
              <a:rPr lang="en-GB" dirty="0" smtClean="0"/>
              <a:t>Continuous time series for </a:t>
            </a:r>
            <a:r>
              <a:rPr lang="en-GB" dirty="0" smtClean="0"/>
              <a:t>&gt;30 </a:t>
            </a:r>
            <a:r>
              <a:rPr lang="en-GB" dirty="0" smtClean="0"/>
              <a:t>years</a:t>
            </a:r>
          </a:p>
          <a:p>
            <a:pPr lvl="1"/>
            <a:r>
              <a:rPr lang="en-GB" dirty="0" smtClean="0"/>
              <a:t>Affected by cloud/haze</a:t>
            </a:r>
          </a:p>
          <a:p>
            <a:pPr lvl="1"/>
            <a:r>
              <a:rPr lang="en-GB" dirty="0" smtClean="0"/>
              <a:t>Can be useful for decadal/semi-decadal assessments</a:t>
            </a:r>
          </a:p>
          <a:p>
            <a:pPr lvl="1"/>
            <a:r>
              <a:rPr lang="en-GB" dirty="0" smtClean="0"/>
              <a:t>Easier to visually interpret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Optical Remote Sensing of the DRC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5877273"/>
            <a:ext cx="4114800" cy="504056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Image from Hansen et al. (2008)</a:t>
            </a:r>
            <a:endParaRPr lang="en-GB" sz="2000" dirty="0"/>
          </a:p>
        </p:txBody>
      </p:sp>
      <p:pic>
        <p:nvPicPr>
          <p:cNvPr id="4" name="Picture 2" descr="Z:\My Documents\GIONET_Sen00148\Preliminary work\DRC_change_landscapes_ENG_small.jpg"/>
          <p:cNvPicPr>
            <a:picLocks noChangeAspect="1" noChangeArrowheads="1"/>
          </p:cNvPicPr>
          <p:nvPr/>
        </p:nvPicPr>
        <p:blipFill>
          <a:blip r:embed="rId3"/>
          <a:srcRect l="1321" b="20339"/>
          <a:stretch>
            <a:fillRect/>
          </a:stretch>
        </p:blipFill>
        <p:spPr bwMode="auto">
          <a:xfrm>
            <a:off x="1259632" y="1844824"/>
            <a:ext cx="629486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3059832" y="4221088"/>
            <a:ext cx="504056" cy="4320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67944" y="4509120"/>
            <a:ext cx="504056" cy="4320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Radar Remote Sensing	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Synthetic Aperture Radar (SAR)</a:t>
            </a:r>
          </a:p>
          <a:p>
            <a:r>
              <a:rPr lang="en-GB" dirty="0" smtClean="0"/>
              <a:t>Penetrates Cloud, not affected by atmosphere/haze</a:t>
            </a:r>
          </a:p>
          <a:p>
            <a:r>
              <a:rPr lang="en-GB" dirty="0" smtClean="0"/>
              <a:t>Active system – can operate at night</a:t>
            </a:r>
          </a:p>
          <a:p>
            <a:r>
              <a:rPr lang="en-GB" dirty="0" smtClean="0"/>
              <a:t>Measures geometric and dielectric properties</a:t>
            </a:r>
          </a:p>
          <a:p>
            <a:pPr lvl="1"/>
            <a:r>
              <a:rPr lang="en-GB" dirty="0" smtClean="0"/>
              <a:t>Surface roughness</a:t>
            </a:r>
          </a:p>
          <a:p>
            <a:pPr lvl="1"/>
            <a:r>
              <a:rPr lang="en-GB" dirty="0" smtClean="0"/>
              <a:t>Moisture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4">
      <a:dk1>
        <a:srgbClr val="297B52"/>
      </a:dk1>
      <a:lt1>
        <a:srgbClr val="FFFFFF"/>
      </a:lt1>
      <a:dk2>
        <a:srgbClr val="3BB377"/>
      </a:dk2>
      <a:lt2>
        <a:srgbClr val="ECF8F0"/>
      </a:lt2>
      <a:accent1>
        <a:srgbClr val="F95207"/>
      </a:accent1>
      <a:accent2>
        <a:srgbClr val="EEA512"/>
      </a:accent2>
      <a:accent3>
        <a:srgbClr val="FAC606"/>
      </a:accent3>
      <a:accent4>
        <a:srgbClr val="8BD9B2"/>
      </a:accent4>
      <a:accent5>
        <a:srgbClr val="50C477"/>
      </a:accent5>
      <a:accent6>
        <a:srgbClr val="C3EBD0"/>
      </a:accent6>
      <a:hlink>
        <a:srgbClr val="FFFFFF"/>
      </a:hlink>
      <a:folHlink>
        <a:srgbClr val="2D875A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751</Words>
  <Application>Microsoft Office PowerPoint</Application>
  <PresentationFormat>On-screen Show (4:3)</PresentationFormat>
  <Paragraphs>98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Forest Monitoring of the Congo Basin using Synthetic Aperture Radar (SAR)</vt:lpstr>
      <vt:lpstr>Outline</vt:lpstr>
      <vt:lpstr>Congo Basin Background</vt:lpstr>
      <vt:lpstr>Congo Rainforest and REDD</vt:lpstr>
      <vt:lpstr>Measuring Deforestation in the Congo</vt:lpstr>
      <vt:lpstr>Rainforest Biomass Data Uncertainty</vt:lpstr>
      <vt:lpstr>Optical Remote Sensing</vt:lpstr>
      <vt:lpstr>Optical Remote Sensing of the DRC</vt:lpstr>
      <vt:lpstr>Radar Remote Sensing  </vt:lpstr>
      <vt:lpstr>Slide 10</vt:lpstr>
      <vt:lpstr>Radar Remote Sensing</vt:lpstr>
      <vt:lpstr>Radar</vt:lpstr>
      <vt:lpstr>Radar Reflectance</vt:lpstr>
      <vt:lpstr>Kyoto and Carbon Initiative PALSAR Mosaic</vt:lpstr>
      <vt:lpstr>Multi-sensor approach</vt:lpstr>
      <vt:lpstr>Current Objectives</vt:lpstr>
      <vt:lpstr>References</vt:lpstr>
      <vt:lpstr>Thank you for listening</vt:lpstr>
      <vt:lpstr>Slide 19</vt:lpstr>
    </vt:vector>
  </TitlesOfParts>
  <Company>University of Leicester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syst33</dc:creator>
  <cp:lastModifiedBy>jemw2</cp:lastModifiedBy>
  <cp:revision>118</cp:revision>
  <dcterms:created xsi:type="dcterms:W3CDTF">2008-02-22T15:40:42Z</dcterms:created>
  <dcterms:modified xsi:type="dcterms:W3CDTF">2011-12-14T09:51:20Z</dcterms:modified>
</cp:coreProperties>
</file>