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A8597-66A1-4474-88AD-E5483FDB13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D9CAE1-BF2E-4837-B3C9-42D3D775FC6B}">
      <dgm:prSet/>
      <dgm:spPr>
        <a:solidFill>
          <a:schemeClr val="bg1">
            <a:alpha val="0"/>
          </a:schemeClr>
        </a:solidFill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GB" dirty="0" smtClean="0"/>
            <a:t>Map the case study area</a:t>
          </a:r>
          <a:endParaRPr lang="en-GB" dirty="0"/>
        </a:p>
      </dgm:t>
    </dgm:pt>
    <dgm:pt modelId="{A88A2639-12C8-40CE-ABD2-D4A2FBCB7DAD}" type="parTrans" cxnId="{7E8AFF09-F661-4F9E-8249-E7E9FE6C4414}">
      <dgm:prSet/>
      <dgm:spPr/>
      <dgm:t>
        <a:bodyPr/>
        <a:lstStyle/>
        <a:p>
          <a:endParaRPr lang="en-GB"/>
        </a:p>
      </dgm:t>
    </dgm:pt>
    <dgm:pt modelId="{0B887D9A-F560-48F2-A940-27D7336BE32A}" type="sibTrans" cxnId="{7E8AFF09-F661-4F9E-8249-E7E9FE6C4414}">
      <dgm:prSet/>
      <dgm:spPr/>
      <dgm:t>
        <a:bodyPr/>
        <a:lstStyle/>
        <a:p>
          <a:endParaRPr lang="en-GB"/>
        </a:p>
      </dgm:t>
    </dgm:pt>
    <dgm:pt modelId="{D43324D1-9E2F-4315-8F98-557A8D45AD0B}">
      <dgm:prSet/>
      <dgm:spPr>
        <a:solidFill>
          <a:schemeClr val="bg1">
            <a:alpha val="0"/>
          </a:schemeClr>
        </a:solidFill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GB" dirty="0" smtClean="0"/>
            <a:t>Develop a set of research questions which are relevant, rigorous and credible</a:t>
          </a:r>
          <a:endParaRPr lang="en-GB" dirty="0"/>
        </a:p>
      </dgm:t>
    </dgm:pt>
    <dgm:pt modelId="{0BD8A43A-412A-4F8A-BE4C-43CCF957C726}" type="parTrans" cxnId="{8E510231-0DE4-40E2-BB98-4C1791E4AF95}">
      <dgm:prSet/>
      <dgm:spPr/>
      <dgm:t>
        <a:bodyPr/>
        <a:lstStyle/>
        <a:p>
          <a:endParaRPr lang="en-GB"/>
        </a:p>
      </dgm:t>
    </dgm:pt>
    <dgm:pt modelId="{104441D0-3202-414E-A6DE-C23F774AC847}" type="sibTrans" cxnId="{8E510231-0DE4-40E2-BB98-4C1791E4AF95}">
      <dgm:prSet/>
      <dgm:spPr/>
      <dgm:t>
        <a:bodyPr/>
        <a:lstStyle/>
        <a:p>
          <a:endParaRPr lang="en-GB"/>
        </a:p>
      </dgm:t>
    </dgm:pt>
    <dgm:pt modelId="{DAAAAB23-8425-4F94-B51C-27F34A5544A5}">
      <dgm:prSet/>
      <dgm:spPr>
        <a:solidFill>
          <a:schemeClr val="bg1">
            <a:alpha val="0"/>
          </a:schemeClr>
        </a:solidFill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GB" smtClean="0"/>
            <a:t>Investigate how the model can be adapted</a:t>
          </a:r>
          <a:endParaRPr lang="en-GB"/>
        </a:p>
      </dgm:t>
    </dgm:pt>
    <dgm:pt modelId="{BA817186-587C-469A-A02E-029512716480}" type="parTrans" cxnId="{D7F15B05-76BC-431C-9309-0BE1A311CCC6}">
      <dgm:prSet/>
      <dgm:spPr/>
      <dgm:t>
        <a:bodyPr/>
        <a:lstStyle/>
        <a:p>
          <a:endParaRPr lang="en-GB"/>
        </a:p>
      </dgm:t>
    </dgm:pt>
    <dgm:pt modelId="{923B2094-4255-4EA3-ADD6-ADA1DF5CC009}" type="sibTrans" cxnId="{D7F15B05-76BC-431C-9309-0BE1A311CCC6}">
      <dgm:prSet/>
      <dgm:spPr/>
      <dgm:t>
        <a:bodyPr/>
        <a:lstStyle/>
        <a:p>
          <a:endParaRPr lang="en-GB"/>
        </a:p>
      </dgm:t>
    </dgm:pt>
    <dgm:pt modelId="{8B3D5209-976C-4839-932A-A1A7A674AFDF}">
      <dgm:prSet/>
      <dgm:spPr>
        <a:solidFill>
          <a:schemeClr val="bg1">
            <a:alpha val="0"/>
          </a:schemeClr>
        </a:solidFill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GB" smtClean="0"/>
            <a:t>Use the model to investigate planning scenarios</a:t>
          </a:r>
          <a:endParaRPr lang="en-GB"/>
        </a:p>
      </dgm:t>
    </dgm:pt>
    <dgm:pt modelId="{17B67699-33B8-4E45-8374-75FCC75C2282}" type="parTrans" cxnId="{5CC16BA1-593C-4186-AA45-CB8B3CF6EAA7}">
      <dgm:prSet/>
      <dgm:spPr/>
      <dgm:t>
        <a:bodyPr/>
        <a:lstStyle/>
        <a:p>
          <a:endParaRPr lang="en-GB"/>
        </a:p>
      </dgm:t>
    </dgm:pt>
    <dgm:pt modelId="{490F48FA-898E-426C-AC91-11EFDB56719B}" type="sibTrans" cxnId="{5CC16BA1-593C-4186-AA45-CB8B3CF6EAA7}">
      <dgm:prSet/>
      <dgm:spPr/>
      <dgm:t>
        <a:bodyPr/>
        <a:lstStyle/>
        <a:p>
          <a:endParaRPr lang="en-GB"/>
        </a:p>
      </dgm:t>
    </dgm:pt>
    <dgm:pt modelId="{FC4FD9AF-F7BF-4EE1-AD28-4497639B5A26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Adapt a predictive </a:t>
          </a:r>
          <a:r>
            <a:rPr lang="en-GB" dirty="0" err="1" smtClean="0">
              <a:solidFill>
                <a:schemeClr val="tx1"/>
              </a:solidFill>
            </a:rPr>
            <a:t>metapopulation</a:t>
          </a:r>
          <a:r>
            <a:rPr lang="en-GB" dirty="0" smtClean="0">
              <a:solidFill>
                <a:schemeClr val="tx1"/>
              </a:solidFill>
            </a:rPr>
            <a:t> model such as the incidence function model to be suitable for urban green space planning</a:t>
          </a:r>
          <a:endParaRPr lang="en-GB" dirty="0">
            <a:solidFill>
              <a:schemeClr val="tx1"/>
            </a:solidFill>
          </a:endParaRPr>
        </a:p>
      </dgm:t>
    </dgm:pt>
    <dgm:pt modelId="{1D7DA951-A611-4F23-ADE1-E439F56D783D}" type="sibTrans" cxnId="{A3B06B75-44DA-45FA-BCE3-32461EC64CE2}">
      <dgm:prSet/>
      <dgm:spPr/>
      <dgm:t>
        <a:bodyPr/>
        <a:lstStyle/>
        <a:p>
          <a:endParaRPr lang="en-GB"/>
        </a:p>
      </dgm:t>
    </dgm:pt>
    <dgm:pt modelId="{5C918879-E223-4F80-967C-2B9F7BC26195}" type="parTrans" cxnId="{A3B06B75-44DA-45FA-BCE3-32461EC64CE2}">
      <dgm:prSet/>
      <dgm:spPr/>
      <dgm:t>
        <a:bodyPr/>
        <a:lstStyle/>
        <a:p>
          <a:endParaRPr lang="en-GB"/>
        </a:p>
      </dgm:t>
    </dgm:pt>
    <dgm:pt modelId="{BCBF2D38-258D-4952-88E9-CF723088C44B}" type="pres">
      <dgm:prSet presAssocID="{530A8597-66A1-4474-88AD-E5483FDB1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4B5427-F8C9-4CB2-9A85-C23371D1AA22}" type="pres">
      <dgm:prSet presAssocID="{FC4FD9AF-F7BF-4EE1-AD28-4497639B5A26}" presName="composite" presStyleCnt="0"/>
      <dgm:spPr/>
    </dgm:pt>
    <dgm:pt modelId="{F203F0ED-95B0-499B-9CC6-93599A31EE70}" type="pres">
      <dgm:prSet presAssocID="{FC4FD9AF-F7BF-4EE1-AD28-4497639B5A2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8AFA9-2593-461A-99A7-826035A74AF5}" type="pres">
      <dgm:prSet presAssocID="{FC4FD9AF-F7BF-4EE1-AD28-4497639B5A2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E510231-0DE4-40E2-BB98-4C1791E4AF95}" srcId="{FC4FD9AF-F7BF-4EE1-AD28-4497639B5A26}" destId="{D43324D1-9E2F-4315-8F98-557A8D45AD0B}" srcOrd="1" destOrd="0" parTransId="{0BD8A43A-412A-4F8A-BE4C-43CCF957C726}" sibTransId="{104441D0-3202-414E-A6DE-C23F774AC847}"/>
    <dgm:cxn modelId="{332A0895-D37D-423C-AEB1-989D88D5F44B}" type="presOf" srcId="{8B3D5209-976C-4839-932A-A1A7A674AFDF}" destId="{1AC8AFA9-2593-461A-99A7-826035A74AF5}" srcOrd="0" destOrd="3" presId="urn:microsoft.com/office/officeart/2005/8/layout/hList1"/>
    <dgm:cxn modelId="{C3A1EA41-59C0-4CAD-94E6-BF6A17D230A0}" type="presOf" srcId="{82D9CAE1-BF2E-4837-B3C9-42D3D775FC6B}" destId="{1AC8AFA9-2593-461A-99A7-826035A74AF5}" srcOrd="0" destOrd="0" presId="urn:microsoft.com/office/officeart/2005/8/layout/hList1"/>
    <dgm:cxn modelId="{7E8AFF09-F661-4F9E-8249-E7E9FE6C4414}" srcId="{FC4FD9AF-F7BF-4EE1-AD28-4497639B5A26}" destId="{82D9CAE1-BF2E-4837-B3C9-42D3D775FC6B}" srcOrd="0" destOrd="0" parTransId="{A88A2639-12C8-40CE-ABD2-D4A2FBCB7DAD}" sibTransId="{0B887D9A-F560-48F2-A940-27D7336BE32A}"/>
    <dgm:cxn modelId="{34D4BA70-1DEE-4E1B-AF55-8325FB88B355}" type="presOf" srcId="{530A8597-66A1-4474-88AD-E5483FDB13E6}" destId="{BCBF2D38-258D-4952-88E9-CF723088C44B}" srcOrd="0" destOrd="0" presId="urn:microsoft.com/office/officeart/2005/8/layout/hList1"/>
    <dgm:cxn modelId="{F951ACA2-4CE6-4E1C-8379-17EA4602B115}" type="presOf" srcId="{DAAAAB23-8425-4F94-B51C-27F34A5544A5}" destId="{1AC8AFA9-2593-461A-99A7-826035A74AF5}" srcOrd="0" destOrd="2" presId="urn:microsoft.com/office/officeart/2005/8/layout/hList1"/>
    <dgm:cxn modelId="{D7F15B05-76BC-431C-9309-0BE1A311CCC6}" srcId="{FC4FD9AF-F7BF-4EE1-AD28-4497639B5A26}" destId="{DAAAAB23-8425-4F94-B51C-27F34A5544A5}" srcOrd="2" destOrd="0" parTransId="{BA817186-587C-469A-A02E-029512716480}" sibTransId="{923B2094-4255-4EA3-ADD6-ADA1DF5CC009}"/>
    <dgm:cxn modelId="{A3B06B75-44DA-45FA-BCE3-32461EC64CE2}" srcId="{530A8597-66A1-4474-88AD-E5483FDB13E6}" destId="{FC4FD9AF-F7BF-4EE1-AD28-4497639B5A26}" srcOrd="0" destOrd="0" parTransId="{5C918879-E223-4F80-967C-2B9F7BC26195}" sibTransId="{1D7DA951-A611-4F23-ADE1-E439F56D783D}"/>
    <dgm:cxn modelId="{4FF23C58-8570-4E75-B6DE-0E79AB2B34C2}" type="presOf" srcId="{FC4FD9AF-F7BF-4EE1-AD28-4497639B5A26}" destId="{F203F0ED-95B0-499B-9CC6-93599A31EE70}" srcOrd="0" destOrd="0" presId="urn:microsoft.com/office/officeart/2005/8/layout/hList1"/>
    <dgm:cxn modelId="{9F20B15D-9E38-4F93-9C87-4327B7B61AB1}" type="presOf" srcId="{D43324D1-9E2F-4315-8F98-557A8D45AD0B}" destId="{1AC8AFA9-2593-461A-99A7-826035A74AF5}" srcOrd="0" destOrd="1" presId="urn:microsoft.com/office/officeart/2005/8/layout/hList1"/>
    <dgm:cxn modelId="{5CC16BA1-593C-4186-AA45-CB8B3CF6EAA7}" srcId="{FC4FD9AF-F7BF-4EE1-AD28-4497639B5A26}" destId="{8B3D5209-976C-4839-932A-A1A7A674AFDF}" srcOrd="3" destOrd="0" parTransId="{17B67699-33B8-4E45-8374-75FCC75C2282}" sibTransId="{490F48FA-898E-426C-AC91-11EFDB56719B}"/>
    <dgm:cxn modelId="{FE6ACACD-CBB0-43F5-BDC4-3C3C527DF8C0}" type="presParOf" srcId="{BCBF2D38-258D-4952-88E9-CF723088C44B}" destId="{E54B5427-F8C9-4CB2-9A85-C23371D1AA22}" srcOrd="0" destOrd="0" presId="urn:microsoft.com/office/officeart/2005/8/layout/hList1"/>
    <dgm:cxn modelId="{58067B5A-91AB-4E75-8423-4F39AD64C7EE}" type="presParOf" srcId="{E54B5427-F8C9-4CB2-9A85-C23371D1AA22}" destId="{F203F0ED-95B0-499B-9CC6-93599A31EE70}" srcOrd="0" destOrd="0" presId="urn:microsoft.com/office/officeart/2005/8/layout/hList1"/>
    <dgm:cxn modelId="{38F5FDF0-330D-4587-AA7E-996EDFB3B654}" type="presParOf" srcId="{E54B5427-F8C9-4CB2-9A85-C23371D1AA22}" destId="{1AC8AFA9-2593-461A-99A7-826035A74A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F0ED-95B0-499B-9CC6-93599A31EE70}">
      <dsp:nvSpPr>
        <dsp:cNvPr id="0" name=""/>
        <dsp:cNvSpPr/>
      </dsp:nvSpPr>
      <dsp:spPr>
        <a:xfrm>
          <a:off x="0" y="130791"/>
          <a:ext cx="8229600" cy="154683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tx1"/>
              </a:solidFill>
            </a:rPr>
            <a:t>Adapt a predictive </a:t>
          </a:r>
          <a:r>
            <a:rPr lang="en-GB" sz="3000" kern="1200" dirty="0" err="1" smtClean="0">
              <a:solidFill>
                <a:schemeClr val="tx1"/>
              </a:solidFill>
            </a:rPr>
            <a:t>metapopulation</a:t>
          </a:r>
          <a:r>
            <a:rPr lang="en-GB" sz="3000" kern="1200" dirty="0" smtClean="0">
              <a:solidFill>
                <a:schemeClr val="tx1"/>
              </a:solidFill>
            </a:rPr>
            <a:t> model such as the incidence function model to be suitable for urban green space planning</a:t>
          </a:r>
          <a:endParaRPr lang="en-GB" sz="3000" kern="1200" dirty="0">
            <a:solidFill>
              <a:schemeClr val="tx1"/>
            </a:solidFill>
          </a:endParaRPr>
        </a:p>
      </dsp:txBody>
      <dsp:txXfrm>
        <a:off x="0" y="130791"/>
        <a:ext cx="8229600" cy="1546830"/>
      </dsp:txXfrm>
    </dsp:sp>
    <dsp:sp modelId="{1AC8AFA9-2593-461A-99A7-826035A74AF5}">
      <dsp:nvSpPr>
        <dsp:cNvPr id="0" name=""/>
        <dsp:cNvSpPr/>
      </dsp:nvSpPr>
      <dsp:spPr>
        <a:xfrm>
          <a:off x="0" y="1677621"/>
          <a:ext cx="8229600" cy="2717550"/>
        </a:xfrm>
        <a:prstGeom prst="rect">
          <a:avLst/>
        </a:prstGeom>
        <a:solidFill>
          <a:schemeClr val="bg1">
            <a:alpha val="0"/>
          </a:schemeClr>
        </a:solidFill>
        <a:ln w="381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Map the case study area</a:t>
          </a:r>
          <a:endParaRPr lang="en-GB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Develop a set of research questions which are relevant, rigorous and credible</a:t>
          </a:r>
          <a:endParaRPr lang="en-GB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smtClean="0"/>
            <a:t>Investigate how the model can be adapted</a:t>
          </a:r>
          <a:endParaRPr lang="en-GB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smtClean="0"/>
            <a:t>Use the model to investigate planning scenarios</a:t>
          </a:r>
          <a:endParaRPr lang="en-GB" sz="3000" kern="1200"/>
        </a:p>
      </dsp:txBody>
      <dsp:txXfrm>
        <a:off x="0" y="1677621"/>
        <a:ext cx="8229600" cy="27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5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8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5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0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5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2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3ADE-2620-41B3-8E18-1CA881EF0F3F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107E-A341-4C07-934B-9F48032D74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661248"/>
            <a:ext cx="2267744" cy="6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GB" dirty="0" smtClean="0"/>
              <a:t>Modelling Urban Ecology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Laura Graham, PhD Candidate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Supervisors: Roy Haines-Young and Richard Field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70226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Connecting ecological policy and theory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64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636912"/>
            <a:ext cx="5410944" cy="1108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6600" dirty="0" smtClean="0"/>
              <a:t>Any Questions?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03237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urban ecology?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Increasing human population and industrialisation leading to more people living in urban areas: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1900: 10% in urban areas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2000: 50% in urban areas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2030: 60% expected to live in urban areas </a:t>
            </a:r>
            <a:r>
              <a:rPr lang="en-GB" sz="1600" dirty="0" smtClean="0"/>
              <a:t>(</a:t>
            </a:r>
            <a:r>
              <a:rPr lang="en-GB" sz="1600" dirty="0" err="1" smtClean="0"/>
              <a:t>Marzluff</a:t>
            </a:r>
            <a:r>
              <a:rPr lang="en-GB" sz="1600" dirty="0" smtClean="0"/>
              <a:t>, 2005)</a:t>
            </a:r>
            <a:endParaRPr lang="en-GB" sz="1800" dirty="0" smtClean="0"/>
          </a:p>
          <a:p>
            <a:r>
              <a:rPr lang="en-GB" sz="2800" dirty="0" smtClean="0"/>
              <a:t>This leads to </a:t>
            </a:r>
            <a:r>
              <a:rPr lang="en-GB" sz="2800" dirty="0" smtClean="0"/>
              <a:t>degradation </a:t>
            </a:r>
            <a:r>
              <a:rPr lang="en-GB" sz="2800" dirty="0" smtClean="0"/>
              <a:t>of flora and fauna and fragmentation  of habitats</a:t>
            </a:r>
          </a:p>
          <a:p>
            <a:r>
              <a:rPr lang="en-GB" sz="2800" dirty="0" smtClean="0"/>
              <a:t>Biodiversity is said to be the underpinning force of ecosystem health </a:t>
            </a:r>
            <a:r>
              <a:rPr lang="en-GB" sz="1600" dirty="0" smtClean="0"/>
              <a:t>(Natural Environment White Paper, 2010; Norris et al., 2011)</a:t>
            </a:r>
          </a:p>
          <a:p>
            <a:r>
              <a:rPr lang="en-GB" sz="2800" dirty="0" smtClean="0"/>
              <a:t>Humans rely on ecosystem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313385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House Sparrow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house sparrow has declined by 62% over the last 25 years </a:t>
            </a:r>
            <a:r>
              <a:rPr lang="en-GB" sz="1800" dirty="0" smtClean="0"/>
              <a:t>(</a:t>
            </a:r>
            <a:r>
              <a:rPr lang="en-GB" sz="1800" dirty="0" smtClean="0"/>
              <a:t>RSPB, 2011)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5"/>
            <a:ext cx="2857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09944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BTO (2011)</a:t>
            </a:r>
            <a:endParaRPr lang="en-GB" dirty="0"/>
          </a:p>
        </p:txBody>
      </p:sp>
      <p:pic>
        <p:nvPicPr>
          <p:cNvPr id="1029" name="Picture 5" descr="http://www.quackometer.net/blog/uploaded_images/cbcbbsenlhousp-7786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2630"/>
            <a:ext cx="4476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9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Ecology in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Biodiversity Strategy for England (2002)</a:t>
            </a:r>
          </a:p>
          <a:p>
            <a:r>
              <a:rPr lang="en-GB" dirty="0" smtClean="0"/>
              <a:t>Lawton Report: Making Space for Nature (2010)</a:t>
            </a:r>
          </a:p>
          <a:p>
            <a:r>
              <a:rPr lang="en-GB" dirty="0" smtClean="0"/>
              <a:t>Foresight: Land Use Futures (2010) </a:t>
            </a:r>
          </a:p>
          <a:p>
            <a:r>
              <a:rPr lang="en-GB" dirty="0" smtClean="0"/>
              <a:t>Natural Environment White Paper (2011)</a:t>
            </a:r>
          </a:p>
          <a:p>
            <a:r>
              <a:rPr lang="en-GB" dirty="0" smtClean="0"/>
              <a:t>UK National Ecosystem Assessment (2011)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588" t="6383" r="30685" b="4256"/>
          <a:stretch/>
        </p:blipFill>
        <p:spPr bwMode="auto">
          <a:xfrm>
            <a:off x="5868144" y="1700808"/>
            <a:ext cx="1642294" cy="22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1915" t="8776" r="30685" b="5851"/>
          <a:stretch/>
        </p:blipFill>
        <p:spPr bwMode="auto">
          <a:xfrm>
            <a:off x="6444208" y="2276872"/>
            <a:ext cx="1641600" cy="225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7733" t="9309" r="24202" b="4787"/>
          <a:stretch/>
        </p:blipFill>
        <p:spPr bwMode="auto">
          <a:xfrm>
            <a:off x="7092280" y="3015712"/>
            <a:ext cx="1641600" cy="225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Ecology in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Recent reviews and collected works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Douglas et al. 2011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Gaston 2010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err="1" smtClean="0"/>
              <a:t>Marzluff</a:t>
            </a:r>
            <a:r>
              <a:rPr lang="en-GB" sz="2400" dirty="0" smtClean="0"/>
              <a:t> 2008</a:t>
            </a:r>
          </a:p>
          <a:p>
            <a:r>
              <a:rPr lang="en-GB" sz="2800" dirty="0" smtClean="0"/>
              <a:t>Increase in publications through late 2000s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7" y="3884971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2210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Web of Science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27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Questions arising from policy and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How can we deal with the trade off between development and the need for green space in urban areas?</a:t>
            </a:r>
          </a:p>
          <a:p>
            <a:endParaRPr lang="en-GB" dirty="0"/>
          </a:p>
          <a:p>
            <a:r>
              <a:rPr lang="en-GB" dirty="0" smtClean="0"/>
              <a:t>What targets to we need to set to achieve sustainable urban landscapes?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4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Metapopulation</a:t>
            </a:r>
            <a:r>
              <a:rPr lang="en-GB" dirty="0" smtClean="0"/>
              <a:t> Ecology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GB" dirty="0" smtClean="0"/>
              <a:t>Key concepts and overlaps with urban ecology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Fragmented habitats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Connectivity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Species-area relationship</a:t>
            </a:r>
            <a:endParaRPr lang="en-GB" dirty="0" smtClean="0"/>
          </a:p>
          <a:p>
            <a:pPr lvl="1">
              <a:buFont typeface="Wingdings" pitchFamily="2" charset="2"/>
              <a:buChar char="§"/>
            </a:pPr>
            <a:endParaRPr lang="en-GB" dirty="0"/>
          </a:p>
          <a:p>
            <a:r>
              <a:rPr lang="en-GB" dirty="0" smtClean="0"/>
              <a:t>BUT models cannot simply be borrowed from traditional ecology and applied </a:t>
            </a:r>
            <a:r>
              <a:rPr lang="en-GB" sz="1800" dirty="0" smtClean="0"/>
              <a:t>(Gaston, 2010)</a:t>
            </a:r>
          </a:p>
          <a:p>
            <a:pPr lvl="1"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8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 smtClean="0"/>
              <a:t>Provisional Research Aim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200086"/>
              </p:ext>
            </p:extLst>
          </p:nvPr>
        </p:nvGraphicFramePr>
        <p:xfrm>
          <a:off x="395536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0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Further define research questions through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Interviews with those involved in policy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Further review of policy documentation</a:t>
            </a:r>
          </a:p>
          <a:p>
            <a:pPr lvl="1">
              <a:buFont typeface="Wingdings" pitchFamily="2" charset="2"/>
              <a:buChar char="§"/>
            </a:pPr>
            <a:endParaRPr lang="en-GB" dirty="0"/>
          </a:p>
          <a:p>
            <a:r>
              <a:rPr lang="en-GB" dirty="0" smtClean="0"/>
              <a:t>Define a case study area</a:t>
            </a:r>
          </a:p>
          <a:p>
            <a:endParaRPr lang="en-GB" dirty="0" smtClean="0"/>
          </a:p>
          <a:p>
            <a:r>
              <a:rPr lang="en-GB" dirty="0" smtClean="0"/>
              <a:t>Begin looking at adjustments to the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5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370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Modelling Urban Ecology</vt:lpstr>
      <vt:lpstr>Why urban ecology?</vt:lpstr>
      <vt:lpstr>Case study: House Sparrow</vt:lpstr>
      <vt:lpstr>Urban Ecology in Policy</vt:lpstr>
      <vt:lpstr>Urban Ecology in theory</vt:lpstr>
      <vt:lpstr>Key Questions arising from policy and theory</vt:lpstr>
      <vt:lpstr>Metapopulation Ecology</vt:lpstr>
      <vt:lpstr>Provisional Research Aim</vt:lpstr>
      <vt:lpstr>Next Steps</vt:lpstr>
      <vt:lpstr>PowerPoint Presentation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Graham</dc:creator>
  <cp:lastModifiedBy>Laura Graham</cp:lastModifiedBy>
  <cp:revision>22</cp:revision>
  <dcterms:created xsi:type="dcterms:W3CDTF">2011-12-13T12:05:22Z</dcterms:created>
  <dcterms:modified xsi:type="dcterms:W3CDTF">2011-12-13T19:18:57Z</dcterms:modified>
</cp:coreProperties>
</file>