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85114" autoAdjust="0"/>
  </p:normalViewPr>
  <p:slideViewPr>
    <p:cSldViewPr>
      <p:cViewPr>
        <p:scale>
          <a:sx n="70" d="100"/>
          <a:sy n="70" d="100"/>
        </p:scale>
        <p:origin x="-2178" y="-648"/>
      </p:cViewPr>
      <p:guideLst>
        <p:guide orient="horz" pos="2160"/>
        <p:guide pos="2880"/>
      </p:guideLst>
    </p:cSldViewPr>
  </p:slideViewPr>
  <p:outlineViewPr>
    <p:cViewPr>
      <p:scale>
        <a:sx n="33" d="100"/>
        <a:sy n="33" d="100"/>
      </p:scale>
      <p:origin x="0" y="0"/>
    </p:cViewPr>
  </p:outlineViewPr>
  <p:notesTextViewPr>
    <p:cViewPr>
      <p:scale>
        <a:sx n="1" d="1"/>
        <a:sy n="1" d="1"/>
      </p:scale>
      <p:origin x="0" y="576"/>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278A02-1ED1-4022-9211-2A2A81209EA8}" type="datetimeFigureOut">
              <a:rPr lang="en-GB" smtClean="0"/>
              <a:t>13/12/2011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046F22-A87C-4FB1-868B-47DAA1B61CA1}" type="slidenum">
              <a:rPr lang="en-GB" smtClean="0"/>
              <a:t>‹#›</a:t>
            </a:fld>
            <a:endParaRPr lang="en-GB"/>
          </a:p>
        </p:txBody>
      </p:sp>
    </p:spTree>
    <p:extLst>
      <p:ext uri="{BB962C8B-B14F-4D97-AF65-F5344CB8AC3E}">
        <p14:creationId xmlns:p14="http://schemas.microsoft.com/office/powerpoint/2010/main" val="4199614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046F22-A87C-4FB1-868B-47DAA1B61CA1}" type="slidenum">
              <a:rPr lang="en-GB" smtClean="0"/>
              <a:t>1</a:t>
            </a:fld>
            <a:endParaRPr lang="en-GB"/>
          </a:p>
        </p:txBody>
      </p:sp>
    </p:spTree>
    <p:extLst>
      <p:ext uri="{BB962C8B-B14F-4D97-AF65-F5344CB8AC3E}">
        <p14:creationId xmlns:p14="http://schemas.microsoft.com/office/powerpoint/2010/main" val="1504046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This is</a:t>
            </a:r>
            <a:r>
              <a:rPr lang="en-GB" baseline="0" dirty="0" smtClean="0"/>
              <a:t> my timeline, breaking down the specific parts of my project, how long they should take, and when I think I should be getting them done</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It’s a </a:t>
            </a:r>
            <a:r>
              <a:rPr lang="en-GB" dirty="0" smtClean="0"/>
              <a:t>‘Living Document’ – year 1 is currently broken down quite well, the following years are more uncertain. The specifics of those tasks will come to light nearer the time.</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line of grey question</a:t>
            </a:r>
            <a:r>
              <a:rPr lang="en-GB" baseline="0" dirty="0" smtClean="0"/>
              <a:t> marks indicates a branch of extra work I could do if I have the time, in developing a more modern land cover dataset and investigating the changes that has on the model outputs.</a:t>
            </a:r>
            <a:endParaRPr lang="en-GB" dirty="0" smtClean="0"/>
          </a:p>
          <a:p>
            <a:endParaRPr lang="en-GB" dirty="0"/>
          </a:p>
        </p:txBody>
      </p:sp>
      <p:sp>
        <p:nvSpPr>
          <p:cNvPr id="4" name="Slide Number Placeholder 3"/>
          <p:cNvSpPr>
            <a:spLocks noGrp="1"/>
          </p:cNvSpPr>
          <p:nvPr>
            <p:ph type="sldNum" sz="quarter" idx="10"/>
          </p:nvPr>
        </p:nvSpPr>
        <p:spPr/>
        <p:txBody>
          <a:bodyPr/>
          <a:lstStyle/>
          <a:p>
            <a:fld id="{4B046F22-A87C-4FB1-868B-47DAA1B61CA1}" type="slidenum">
              <a:rPr lang="en-GB" smtClean="0"/>
              <a:t>10</a:t>
            </a:fld>
            <a:endParaRPr lang="en-GB"/>
          </a:p>
        </p:txBody>
      </p:sp>
    </p:spTree>
    <p:extLst>
      <p:ext uri="{BB962C8B-B14F-4D97-AF65-F5344CB8AC3E}">
        <p14:creationId xmlns:p14="http://schemas.microsoft.com/office/powerpoint/2010/main" val="1767182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Run the model with Watch data</a:t>
            </a:r>
          </a:p>
          <a:p>
            <a:r>
              <a:rPr lang="en-GB" dirty="0" smtClean="0"/>
              <a:t>Identify</a:t>
            </a:r>
            <a:r>
              <a:rPr lang="en-GB" baseline="0" dirty="0" smtClean="0"/>
              <a:t> catchments:</a:t>
            </a:r>
          </a:p>
          <a:p>
            <a:r>
              <a:rPr lang="en-GB" dirty="0" smtClean="0"/>
              <a:t>	Catchments in high latitudes and dry climates where the model struggles</a:t>
            </a:r>
          </a:p>
          <a:p>
            <a:r>
              <a:rPr lang="en-GB" dirty="0" smtClean="0"/>
              <a:t>	Catchments of significant societal importance (cross boundary, especially large, low lying, heavily relied upon for irrigation)</a:t>
            </a:r>
          </a:p>
          <a:p>
            <a:r>
              <a:rPr lang="en-GB" dirty="0" smtClean="0"/>
              <a:t>Implement</a:t>
            </a:r>
            <a:r>
              <a:rPr lang="en-GB" baseline="0" dirty="0" smtClean="0"/>
              <a:t> topographic model</a:t>
            </a:r>
          </a:p>
          <a:p>
            <a:r>
              <a:rPr lang="en-GB" baseline="0" dirty="0" smtClean="0"/>
              <a:t>	Routes </a:t>
            </a:r>
            <a:r>
              <a:rPr lang="en-GB" baseline="0" dirty="0" err="1" smtClean="0"/>
              <a:t>MacPDMs</a:t>
            </a:r>
            <a:r>
              <a:rPr lang="en-GB" baseline="0" dirty="0" smtClean="0"/>
              <a:t> surface runoff to river discharge</a:t>
            </a:r>
          </a:p>
          <a:p>
            <a:r>
              <a:rPr lang="en-GB" baseline="0" dirty="0" smtClean="0"/>
              <a:t>Identify parameters</a:t>
            </a:r>
          </a:p>
          <a:p>
            <a:r>
              <a:rPr lang="en-GB" baseline="0" dirty="0" smtClean="0"/>
              <a:t>	Ones I can change easily – e.g. temperature threshold for snowmelt</a:t>
            </a:r>
          </a:p>
          <a:p>
            <a:r>
              <a:rPr lang="en-GB" baseline="0" dirty="0" smtClean="0"/>
              <a:t>	Ones that are fixed in the model – e.g. field capacity</a:t>
            </a:r>
          </a:p>
          <a:p>
            <a:r>
              <a:rPr lang="en-GB" baseline="0" dirty="0" smtClean="0"/>
              <a:t>GLUE – generalised likelihood uncertainty estimation</a:t>
            </a:r>
          </a:p>
          <a:p>
            <a:r>
              <a:rPr lang="en-GB" baseline="0" dirty="0" smtClean="0"/>
              <a:t>MMGSA – multi-method global sensitivity analysis</a:t>
            </a:r>
          </a:p>
          <a:p>
            <a:r>
              <a:rPr lang="en-GB" baseline="0" dirty="0" smtClean="0"/>
              <a:t>BMA – Bayesian model averaging</a:t>
            </a:r>
          </a:p>
          <a:p>
            <a:r>
              <a:rPr lang="en-GB" baseline="0" dirty="0" smtClean="0"/>
              <a:t>	All methods to systematically perturb the models parameters to identify the influence of each on the models outputs</a:t>
            </a:r>
          </a:p>
          <a:p>
            <a:r>
              <a:rPr lang="en-GB" baseline="0" dirty="0" smtClean="0"/>
              <a:t>	GLUE produces a ranking of the ‘realisations’ (set of model parameters) that best predict the observed data from a set of several thousand model runs.</a:t>
            </a:r>
            <a:endParaRPr lang="en-GB" dirty="0" smtClean="0"/>
          </a:p>
        </p:txBody>
      </p:sp>
      <p:sp>
        <p:nvSpPr>
          <p:cNvPr id="4" name="Slide Number Placeholder 3"/>
          <p:cNvSpPr>
            <a:spLocks noGrp="1"/>
          </p:cNvSpPr>
          <p:nvPr>
            <p:ph type="sldNum" sz="quarter" idx="10"/>
          </p:nvPr>
        </p:nvSpPr>
        <p:spPr/>
        <p:txBody>
          <a:bodyPr/>
          <a:lstStyle/>
          <a:p>
            <a:fld id="{4B046F22-A87C-4FB1-868B-47DAA1B61CA1}" type="slidenum">
              <a:rPr lang="en-GB" smtClean="0"/>
              <a:t>11</a:t>
            </a:fld>
            <a:endParaRPr lang="en-GB"/>
          </a:p>
        </p:txBody>
      </p:sp>
    </p:spTree>
    <p:extLst>
      <p:ext uri="{BB962C8B-B14F-4D97-AF65-F5344CB8AC3E}">
        <p14:creationId xmlns:p14="http://schemas.microsoft.com/office/powerpoint/2010/main" val="4004526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are being bombarded with media about climate change at the moment, but</a:t>
            </a:r>
            <a:r>
              <a:rPr lang="en-GB" baseline="0" dirty="0" smtClean="0"/>
              <a:t> what do these quotes of temperature rise and precipitation change mean for our environment and our society?</a:t>
            </a:r>
          </a:p>
          <a:p>
            <a:r>
              <a:rPr lang="en-GB" baseline="0" dirty="0" smtClean="0"/>
              <a:t>I intend to examine the effects of climate change on our global hydrology, and more specifically on hydrological extremes.</a:t>
            </a:r>
            <a:endParaRPr lang="en-GB" dirty="0"/>
          </a:p>
        </p:txBody>
      </p:sp>
      <p:sp>
        <p:nvSpPr>
          <p:cNvPr id="4" name="Slide Number Placeholder 3"/>
          <p:cNvSpPr>
            <a:spLocks noGrp="1"/>
          </p:cNvSpPr>
          <p:nvPr>
            <p:ph type="sldNum" sz="quarter" idx="10"/>
          </p:nvPr>
        </p:nvSpPr>
        <p:spPr/>
        <p:txBody>
          <a:bodyPr/>
          <a:lstStyle/>
          <a:p>
            <a:fld id="{4B046F22-A87C-4FB1-868B-47DAA1B61CA1}" type="slidenum">
              <a:rPr lang="en-GB" smtClean="0"/>
              <a:t>2</a:t>
            </a:fld>
            <a:endParaRPr lang="en-GB"/>
          </a:p>
        </p:txBody>
      </p:sp>
    </p:spTree>
    <p:extLst>
      <p:ext uri="{BB962C8B-B14F-4D97-AF65-F5344CB8AC3E}">
        <p14:creationId xmlns:p14="http://schemas.microsoft.com/office/powerpoint/2010/main" val="685794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From SRES A1B</a:t>
            </a:r>
            <a:r>
              <a:rPr lang="en-GB" baseline="0" dirty="0" smtClean="0"/>
              <a:t> in comparison with 1980-1999</a:t>
            </a:r>
          </a:p>
          <a:p>
            <a:r>
              <a:rPr lang="en-GB" baseline="0" dirty="0" smtClean="0"/>
              <a:t>A1 scenario assumes a world of very rapid economic growth, </a:t>
            </a:r>
            <a:r>
              <a:rPr lang="en-GB" sz="1200" b="0" i="0" u="none" strike="noStrike" kern="1200" baseline="0" dirty="0" smtClean="0">
                <a:solidFill>
                  <a:schemeClr val="tx1"/>
                </a:solidFill>
                <a:latin typeface="+mn-lt"/>
                <a:ea typeface="+mn-ea"/>
                <a:cs typeface="+mn-cs"/>
              </a:rPr>
              <a:t>a global population that peaks in mid-century and rapid introduction</a:t>
            </a:r>
          </a:p>
          <a:p>
            <a:r>
              <a:rPr lang="en-GB" sz="1200" b="0" i="0" u="none" strike="noStrike" kern="1200" baseline="0" dirty="0" smtClean="0">
                <a:solidFill>
                  <a:schemeClr val="tx1"/>
                </a:solidFill>
                <a:latin typeface="+mn-lt"/>
                <a:ea typeface="+mn-ea"/>
                <a:cs typeface="+mn-cs"/>
              </a:rPr>
              <a:t>of new and more efficient technologies. A1B specifies that energy sources are balanced between all sources (fossil, nuclear and renewables)</a:t>
            </a:r>
          </a:p>
          <a:p>
            <a:r>
              <a:rPr lang="en-GB" sz="1200" b="0" i="0" u="none" strike="noStrike" kern="1200" baseline="0" dirty="0" smtClean="0">
                <a:solidFill>
                  <a:schemeClr val="tx1"/>
                </a:solidFill>
                <a:latin typeface="+mn-lt"/>
                <a:ea typeface="+mn-ea"/>
                <a:cs typeface="+mn-cs"/>
              </a:rPr>
              <a:t>Here we can see that significant increases in precipitation are expected in the polar regions and around the equator, whilst significant  decreases in rainfall are expected in the tropics. </a:t>
            </a:r>
          </a:p>
          <a:p>
            <a:r>
              <a:rPr lang="en-GB" sz="1200" b="0" i="0" u="none" strike="noStrike" kern="1200" baseline="0" dirty="0" smtClean="0">
                <a:solidFill>
                  <a:schemeClr val="tx1"/>
                </a:solidFill>
                <a:latin typeface="+mn-lt"/>
                <a:ea typeface="+mn-ea"/>
                <a:cs typeface="+mn-cs"/>
              </a:rPr>
              <a:t>According to the IPCC’s </a:t>
            </a:r>
            <a:r>
              <a:rPr lang="en-GB" sz="1200" b="0" i="0" u="none" strike="noStrike" kern="1200" baseline="0" dirty="0" err="1" smtClean="0">
                <a:solidFill>
                  <a:schemeClr val="tx1"/>
                </a:solidFill>
                <a:latin typeface="+mn-lt"/>
                <a:ea typeface="+mn-ea"/>
                <a:cs typeface="+mn-cs"/>
              </a:rPr>
              <a:t>multimodel</a:t>
            </a:r>
            <a:r>
              <a:rPr lang="en-GB" sz="1200" b="0" i="0" u="none" strike="noStrike" kern="1200" baseline="0" dirty="0" smtClean="0">
                <a:solidFill>
                  <a:schemeClr val="tx1"/>
                </a:solidFill>
                <a:latin typeface="+mn-lt"/>
                <a:ea typeface="+mn-ea"/>
                <a:cs typeface="+mn-cs"/>
              </a:rPr>
              <a:t> experiment, these changes are likely to be reflected in global runoff volumes, with the strongest decreases in the Mediterranean, central America, and southern Chile.</a:t>
            </a:r>
            <a:endParaRPr lang="en-GB" dirty="0"/>
          </a:p>
        </p:txBody>
      </p:sp>
      <p:sp>
        <p:nvSpPr>
          <p:cNvPr id="4" name="Slide Number Placeholder 3"/>
          <p:cNvSpPr>
            <a:spLocks noGrp="1"/>
          </p:cNvSpPr>
          <p:nvPr>
            <p:ph type="sldNum" sz="quarter" idx="10"/>
          </p:nvPr>
        </p:nvSpPr>
        <p:spPr/>
        <p:txBody>
          <a:bodyPr/>
          <a:lstStyle/>
          <a:p>
            <a:fld id="{4B046F22-A87C-4FB1-868B-47DAA1B61CA1}" type="slidenum">
              <a:rPr lang="en-GB" smtClean="0"/>
              <a:t>3</a:t>
            </a:fld>
            <a:endParaRPr lang="en-GB"/>
          </a:p>
        </p:txBody>
      </p:sp>
    </p:spTree>
    <p:extLst>
      <p:ext uri="{BB962C8B-B14F-4D97-AF65-F5344CB8AC3E}">
        <p14:creationId xmlns:p14="http://schemas.microsoft.com/office/powerpoint/2010/main" val="3142088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image</a:t>
            </a:r>
            <a:r>
              <a:rPr lang="en-GB" baseline="0" dirty="0" smtClean="0"/>
              <a:t>s were also taken from the IPCC’s Fourth Annual Report, s</a:t>
            </a:r>
            <a:r>
              <a:rPr lang="en-GB" dirty="0" smtClean="0"/>
              <a:t>adly, the</a:t>
            </a:r>
            <a:r>
              <a:rPr lang="en-GB" baseline="0" dirty="0" smtClean="0"/>
              <a:t> updated estimates in the rather lengthily named ‘Special Report on Managing the Risks of </a:t>
            </a:r>
            <a:r>
              <a:rPr lang="en-GB" sz="1200" b="0" i="0" u="none" strike="noStrike" kern="1200" baseline="0" dirty="0" smtClean="0">
                <a:solidFill>
                  <a:schemeClr val="tx1"/>
                </a:solidFill>
                <a:latin typeface="+mn-lt"/>
                <a:ea typeface="+mn-ea"/>
                <a:cs typeface="+mn-cs"/>
              </a:rPr>
              <a:t>Extreme Events and Disasters to Advance Climate Change Adaptation (SREX)’ has only been released in summary so far…..</a:t>
            </a:r>
          </a:p>
          <a:p>
            <a:r>
              <a:rPr lang="en-GB" sz="1200" b="0" i="0" u="none" strike="noStrike" kern="1200" baseline="0" dirty="0" smtClean="0">
                <a:solidFill>
                  <a:schemeClr val="tx1"/>
                </a:solidFill>
                <a:latin typeface="+mn-lt"/>
                <a:ea typeface="+mn-ea"/>
                <a:cs typeface="+mn-cs"/>
              </a:rPr>
              <a:t>However, from this we can see that most of the world is expected to experience stronger precipitation intensities with the exceptions of north Africa, central America, and again, Chile.</a:t>
            </a:r>
          </a:p>
          <a:p>
            <a:r>
              <a:rPr lang="en-GB" sz="1200" b="0" i="0" u="none" strike="noStrike" kern="1200" baseline="0" dirty="0" smtClean="0">
                <a:solidFill>
                  <a:schemeClr val="tx1"/>
                </a:solidFill>
                <a:latin typeface="+mn-lt"/>
                <a:ea typeface="+mn-ea"/>
                <a:cs typeface="+mn-cs"/>
              </a:rPr>
              <a:t>Also, most of the world is expected to see more dry days (annual maximum number of dry days), except in very high latitudes.</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Again though, how does this affect global hydrology? We have seen the estimated impacts on annual average runoff, but what about extreme events? What does it mean for flood risk and our water supplies?</a:t>
            </a:r>
          </a:p>
        </p:txBody>
      </p:sp>
      <p:sp>
        <p:nvSpPr>
          <p:cNvPr id="4" name="Slide Number Placeholder 3"/>
          <p:cNvSpPr>
            <a:spLocks noGrp="1"/>
          </p:cNvSpPr>
          <p:nvPr>
            <p:ph type="sldNum" sz="quarter" idx="10"/>
          </p:nvPr>
        </p:nvSpPr>
        <p:spPr/>
        <p:txBody>
          <a:bodyPr/>
          <a:lstStyle/>
          <a:p>
            <a:fld id="{4B046F22-A87C-4FB1-868B-47DAA1B61CA1}" type="slidenum">
              <a:rPr lang="en-GB" smtClean="0"/>
              <a:t>4</a:t>
            </a:fld>
            <a:endParaRPr lang="en-GB"/>
          </a:p>
        </p:txBody>
      </p:sp>
    </p:spTree>
    <p:extLst>
      <p:ext uri="{BB962C8B-B14F-4D97-AF65-F5344CB8AC3E}">
        <p14:creationId xmlns:p14="http://schemas.microsoft.com/office/powerpoint/2010/main" val="350096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where</a:t>
            </a:r>
            <a:r>
              <a:rPr lang="en-GB" baseline="0" dirty="0" smtClean="0"/>
              <a:t> WATCH – Water and Global Change have focussed their research.</a:t>
            </a:r>
          </a:p>
          <a:p>
            <a:r>
              <a:rPr lang="en-GB" baseline="0" dirty="0" smtClean="0"/>
              <a:t>This map shows individual river basins across the world, and how much water they will have available by the end of the century. Here we can see that unlike in the IPCC reports, the trends are not according to location, but according to river basin. For example in Africa, Okavango River (in red) that is predicted to provide just over half of the amount of water by 2071-2100 than it did in 1971-2000 , borders the </a:t>
            </a:r>
            <a:r>
              <a:rPr lang="en-GB" baseline="0" dirty="0" err="1" smtClean="0"/>
              <a:t>Zambeze</a:t>
            </a:r>
            <a:r>
              <a:rPr lang="en-GB" baseline="0" dirty="0" smtClean="0"/>
              <a:t> (in light green) which may have up to 10% more water by the end of the century than they did a decade ago, and Congo, Volta, Niger and Nile (in light blue) rivers which are predicted to have up to 50% more water. This shows that it is more than just precipitation amounts and temperature that will affect our water resources, but that it will depend strongly individual catchment behaviour, and on our management of water abstractions from each river basin. </a:t>
            </a:r>
          </a:p>
          <a:p>
            <a:r>
              <a:rPr lang="en-GB" baseline="0" dirty="0" smtClean="0"/>
              <a:t>However, this map was derived from </a:t>
            </a:r>
            <a:r>
              <a:rPr lang="en-GB" sz="1200" b="0" i="0" u="none" strike="noStrike" kern="1200" baseline="0" dirty="0" smtClean="0">
                <a:solidFill>
                  <a:schemeClr val="tx1"/>
                </a:solidFill>
                <a:latin typeface="+mn-lt"/>
                <a:ea typeface="+mn-ea"/>
                <a:cs typeface="+mn-cs"/>
              </a:rPr>
              <a:t>the total runoff for selected large-scale river basins minus an estimate of the environmental flow requirements in the respective basins. We have to ask ourselves where the uncertainties in these derivations originate. The runoff was projected from an ensemble of eight global hydrology models using data from three global climate models, which has been excellent pioneering research, but the calibration of and uncertainties within these models needs to be challenged. Furthermore, the origins of the estimate of environmental flow requirements is not explained. </a:t>
            </a:r>
            <a:endParaRPr lang="en-GB" i="0" baseline="0" dirty="0" smtClean="0"/>
          </a:p>
        </p:txBody>
      </p:sp>
      <p:sp>
        <p:nvSpPr>
          <p:cNvPr id="4" name="Slide Number Placeholder 3"/>
          <p:cNvSpPr>
            <a:spLocks noGrp="1"/>
          </p:cNvSpPr>
          <p:nvPr>
            <p:ph type="sldNum" sz="quarter" idx="10"/>
          </p:nvPr>
        </p:nvSpPr>
        <p:spPr/>
        <p:txBody>
          <a:bodyPr/>
          <a:lstStyle/>
          <a:p>
            <a:fld id="{4B046F22-A87C-4FB1-868B-47DAA1B61CA1}" type="slidenum">
              <a:rPr lang="en-GB" smtClean="0"/>
              <a:t>5</a:t>
            </a:fld>
            <a:endParaRPr lang="en-GB"/>
          </a:p>
        </p:txBody>
      </p:sp>
    </p:spTree>
    <p:extLst>
      <p:ext uri="{BB962C8B-B14F-4D97-AF65-F5344CB8AC3E}">
        <p14:creationId xmlns:p14="http://schemas.microsoft.com/office/powerpoint/2010/main" val="1135754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a:t>
            </a:r>
            <a:r>
              <a:rPr lang="en-GB" baseline="0" dirty="0" smtClean="0"/>
              <a:t> how do I intend to build on this?</a:t>
            </a:r>
          </a:p>
          <a:p>
            <a:endParaRPr lang="en-GB" dirty="0"/>
          </a:p>
        </p:txBody>
      </p:sp>
      <p:sp>
        <p:nvSpPr>
          <p:cNvPr id="4" name="Slide Number Placeholder 3"/>
          <p:cNvSpPr>
            <a:spLocks noGrp="1"/>
          </p:cNvSpPr>
          <p:nvPr>
            <p:ph type="sldNum" sz="quarter" idx="10"/>
          </p:nvPr>
        </p:nvSpPr>
        <p:spPr/>
        <p:txBody>
          <a:bodyPr/>
          <a:lstStyle/>
          <a:p>
            <a:fld id="{4B046F22-A87C-4FB1-868B-47DAA1B61CA1}" type="slidenum">
              <a:rPr lang="en-GB" smtClean="0"/>
              <a:t>6</a:t>
            </a:fld>
            <a:endParaRPr lang="en-GB"/>
          </a:p>
        </p:txBody>
      </p:sp>
    </p:spTree>
    <p:extLst>
      <p:ext uri="{BB962C8B-B14F-4D97-AF65-F5344CB8AC3E}">
        <p14:creationId xmlns:p14="http://schemas.microsoft.com/office/powerpoint/2010/main" val="1356582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046F22-A87C-4FB1-868B-47DAA1B61CA1}" type="slidenum">
              <a:rPr lang="en-GB" smtClean="0"/>
              <a:t>7</a:t>
            </a:fld>
            <a:endParaRPr lang="en-GB"/>
          </a:p>
        </p:txBody>
      </p:sp>
    </p:spTree>
    <p:extLst>
      <p:ext uri="{BB962C8B-B14F-4D97-AF65-F5344CB8AC3E}">
        <p14:creationId xmlns:p14="http://schemas.microsoft.com/office/powerpoint/2010/main" val="809913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dirty="0" smtClean="0"/>
              <a:t>The model is 0.5° x 0.5° resolution and</a:t>
            </a:r>
            <a:r>
              <a:rPr lang="en-GB" baseline="0" dirty="0" smtClean="0"/>
              <a:t> written in FORTRAN, as shown here. I’m currently trying to decipher it!</a:t>
            </a:r>
          </a:p>
          <a:p>
            <a:pPr marL="0" marR="0" lvl="1" indent="0" algn="l" defTabSz="914400" rtl="0" eaLnBrk="1" fontAlgn="auto" latinLnBrk="0" hangingPunct="1">
              <a:lnSpc>
                <a:spcPct val="100000"/>
              </a:lnSpc>
              <a:spcBef>
                <a:spcPts val="0"/>
              </a:spcBef>
              <a:spcAft>
                <a:spcPts val="0"/>
              </a:spcAft>
              <a:buClrTx/>
              <a:buSzTx/>
              <a:buFontTx/>
              <a:buNone/>
              <a:tabLst/>
              <a:defRPr/>
            </a:pPr>
            <a:r>
              <a:rPr lang="en-GB" baseline="0" dirty="0" smtClean="0"/>
              <a:t>It was used as one of the eight models in the WATCH report, though it was used in its default calibration, which may not have been appropriate.</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ym typeface="Wingdings" pitchFamily="2" charset="2"/>
              </a:rPr>
              <a:t>But </a:t>
            </a:r>
            <a:r>
              <a:rPr lang="en-GB" dirty="0" err="1" smtClean="0">
                <a:sym typeface="Wingdings" pitchFamily="2" charset="2"/>
              </a:rPr>
              <a:t>Im</a:t>
            </a:r>
            <a:r>
              <a:rPr lang="en-GB" dirty="0" smtClean="0">
                <a:sym typeface="Wingdings" pitchFamily="2" charset="2"/>
              </a:rPr>
              <a:t> going</a:t>
            </a:r>
            <a:r>
              <a:rPr lang="en-GB" baseline="0" dirty="0" smtClean="0">
                <a:sym typeface="Wingdings" pitchFamily="2" charset="2"/>
              </a:rPr>
              <a:t> to use the forcing data that WATCH produced as part of that project and have only just released. They’re g</a:t>
            </a:r>
            <a:r>
              <a:rPr lang="en-GB" dirty="0" smtClean="0">
                <a:sym typeface="Wingdings" pitchFamily="2" charset="2"/>
              </a:rPr>
              <a:t>ood observational and projected climate datasets, formatted for MACPDM. </a:t>
            </a:r>
          </a:p>
          <a:p>
            <a:r>
              <a:rPr lang="en-GB" dirty="0" smtClean="0"/>
              <a:t>I’m currently</a:t>
            </a:r>
            <a:r>
              <a:rPr lang="en-GB" baseline="0" dirty="0" smtClean="0"/>
              <a:t> trying to familiarise myself with this model, learn FORTRAN, UNIX and MATLAB coding, and secure the hard disk space I’ll need for the data (several terabytes in size!!)</a:t>
            </a:r>
          </a:p>
          <a:p>
            <a:endParaRPr lang="en-GB" dirty="0"/>
          </a:p>
        </p:txBody>
      </p:sp>
      <p:sp>
        <p:nvSpPr>
          <p:cNvPr id="4" name="Slide Number Placeholder 3"/>
          <p:cNvSpPr>
            <a:spLocks noGrp="1"/>
          </p:cNvSpPr>
          <p:nvPr>
            <p:ph type="sldNum" sz="quarter" idx="10"/>
          </p:nvPr>
        </p:nvSpPr>
        <p:spPr/>
        <p:txBody>
          <a:bodyPr/>
          <a:lstStyle/>
          <a:p>
            <a:fld id="{4B046F22-A87C-4FB1-868B-47DAA1B61CA1}" type="slidenum">
              <a:rPr lang="en-GB" smtClean="0"/>
              <a:t>8</a:t>
            </a:fld>
            <a:endParaRPr lang="en-GB"/>
          </a:p>
        </p:txBody>
      </p:sp>
    </p:spTree>
    <p:extLst>
      <p:ext uri="{BB962C8B-B14F-4D97-AF65-F5344CB8AC3E}">
        <p14:creationId xmlns:p14="http://schemas.microsoft.com/office/powerpoint/2010/main" val="1117399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far, I’ve successfully</a:t>
            </a:r>
            <a:r>
              <a:rPr lang="en-GB" baseline="0" dirty="0" smtClean="0"/>
              <a:t> run the model on the Nottingham High Performance Computing Cluster (which quickly deals with projects that require lots of processing power) with a different climate forcing dataset from </a:t>
            </a:r>
            <a:r>
              <a:rPr lang="en-GB" baseline="0" dirty="0" err="1" smtClean="0"/>
              <a:t>ClimGen</a:t>
            </a:r>
            <a:r>
              <a:rPr lang="en-GB" baseline="0" dirty="0" smtClean="0"/>
              <a:t>. </a:t>
            </a:r>
          </a:p>
          <a:p>
            <a:r>
              <a:rPr lang="en-GB" baseline="0" dirty="0" smtClean="0"/>
              <a:t>It was a little difficult to get the model to work on the system as it was previously based in Reading, and our systems are a little ‘pickier’ than theirs.</a:t>
            </a:r>
          </a:p>
          <a:p>
            <a:r>
              <a:rPr lang="en-GB" baseline="0" dirty="0" smtClean="0"/>
              <a:t>I have also managed to find a way to plot up the results in </a:t>
            </a:r>
            <a:r>
              <a:rPr lang="en-GB" baseline="0" dirty="0" err="1" smtClean="0"/>
              <a:t>ArcMap</a:t>
            </a:r>
            <a:r>
              <a:rPr lang="en-GB" baseline="0" dirty="0" smtClean="0"/>
              <a:t>, as we don’t have the toolbox in MATLAB that Simon used to use!</a:t>
            </a:r>
            <a:endParaRPr lang="en-GB" dirty="0"/>
          </a:p>
        </p:txBody>
      </p:sp>
      <p:sp>
        <p:nvSpPr>
          <p:cNvPr id="4" name="Slide Number Placeholder 3"/>
          <p:cNvSpPr>
            <a:spLocks noGrp="1"/>
          </p:cNvSpPr>
          <p:nvPr>
            <p:ph type="sldNum" sz="quarter" idx="10"/>
          </p:nvPr>
        </p:nvSpPr>
        <p:spPr/>
        <p:txBody>
          <a:bodyPr/>
          <a:lstStyle/>
          <a:p>
            <a:fld id="{4B046F22-A87C-4FB1-868B-47DAA1B61CA1}" type="slidenum">
              <a:rPr lang="en-GB" smtClean="0"/>
              <a:t>9</a:t>
            </a:fld>
            <a:endParaRPr lang="en-GB"/>
          </a:p>
        </p:txBody>
      </p:sp>
    </p:spTree>
    <p:extLst>
      <p:ext uri="{BB962C8B-B14F-4D97-AF65-F5344CB8AC3E}">
        <p14:creationId xmlns:p14="http://schemas.microsoft.com/office/powerpoint/2010/main" val="3153909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F0B6402-E14E-4098-937C-5AB210FF0F94}" type="datetimeFigureOut">
              <a:rPr lang="en-GB" smtClean="0"/>
              <a:t>13/12/2011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013713-A45B-4980-8A86-95B2625D253F}"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0B6402-E14E-4098-937C-5AB210FF0F94}" type="datetimeFigureOut">
              <a:rPr lang="en-GB" smtClean="0"/>
              <a:t>13/12/2011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013713-A45B-4980-8A86-95B2625D253F}"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0B6402-E14E-4098-937C-5AB210FF0F94}" type="datetimeFigureOut">
              <a:rPr lang="en-GB" smtClean="0"/>
              <a:t>13/12/2011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013713-A45B-4980-8A86-95B2625D253F}"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DF0B6402-E14E-4098-937C-5AB210FF0F94}" type="datetimeFigureOut">
              <a:rPr lang="en-GB" smtClean="0"/>
              <a:t>13/12/2011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013713-A45B-4980-8A86-95B2625D253F}"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0B6402-E14E-4098-937C-5AB210FF0F94}" type="datetimeFigureOut">
              <a:rPr lang="en-GB" smtClean="0"/>
              <a:t>13/12/2011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013713-A45B-4980-8A86-95B2625D253F}"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F0B6402-E14E-4098-937C-5AB210FF0F94}" type="datetimeFigureOut">
              <a:rPr lang="en-GB" smtClean="0"/>
              <a:t>13/12/2011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013713-A45B-4980-8A86-95B2625D253F}"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0B6402-E14E-4098-937C-5AB210FF0F94}" type="datetimeFigureOut">
              <a:rPr lang="en-GB" smtClean="0"/>
              <a:t>13/12/2011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D013713-A45B-4980-8A86-95B2625D253F}"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0B6402-E14E-4098-937C-5AB210FF0F94}" type="datetimeFigureOut">
              <a:rPr lang="en-GB" smtClean="0"/>
              <a:t>13/12/2011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D013713-A45B-4980-8A86-95B2625D253F}"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0B6402-E14E-4098-937C-5AB210FF0F94}" type="datetimeFigureOut">
              <a:rPr lang="en-GB" smtClean="0"/>
              <a:t>13/12/2011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D013713-A45B-4980-8A86-95B2625D253F}"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0B6402-E14E-4098-937C-5AB210FF0F94}" type="datetimeFigureOut">
              <a:rPr lang="en-GB" smtClean="0"/>
              <a:t>13/12/2011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013713-A45B-4980-8A86-95B2625D253F}"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0B6402-E14E-4098-937C-5AB210FF0F94}" type="datetimeFigureOut">
              <a:rPr lang="en-GB" smtClean="0"/>
              <a:t>13/12/2011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013713-A45B-4980-8A86-95B2625D253F}" type="slidenum">
              <a:rPr lang="en-GB" smtClean="0"/>
              <a:t>‹#›</a:t>
            </a:fld>
            <a:endParaRPr lang="en-GB"/>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DF0B6402-E14E-4098-937C-5AB210FF0F94}" type="datetimeFigureOut">
              <a:rPr lang="en-GB" smtClean="0"/>
              <a:t>13/12/2011</a:t>
            </a:fld>
            <a:endParaRPr lang="en-GB"/>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7D013713-A45B-4980-8A86-95B2625D253F}" type="slidenum">
              <a:rPr lang="en-GB" smtClean="0"/>
              <a:t>‹#›</a:t>
            </a:fld>
            <a:endParaRPr lang="en-GB"/>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1640" y="1268760"/>
            <a:ext cx="6696744" cy="2808312"/>
          </a:xfrm>
        </p:spPr>
        <p:txBody>
          <a:bodyPr/>
          <a:lstStyle/>
          <a:p>
            <a:pPr algn="ctr">
              <a:spcAft>
                <a:spcPts val="6600"/>
              </a:spcAft>
            </a:pPr>
            <a:r>
              <a:rPr lang="en-GB" b="1" dirty="0" smtClean="0">
                <a:solidFill>
                  <a:schemeClr val="accent3">
                    <a:lumMod val="20000"/>
                    <a:lumOff val="80000"/>
                  </a:schemeClr>
                </a:solidFill>
                <a:latin typeface="Batang" pitchFamily="18" charset="-127"/>
                <a:ea typeface="Batang" pitchFamily="18" charset="-127"/>
              </a:rPr>
              <a:t>Global Hydrology Modelling and Uncertainty:</a:t>
            </a:r>
            <a:br>
              <a:rPr lang="en-GB" b="1" dirty="0" smtClean="0">
                <a:solidFill>
                  <a:schemeClr val="accent3">
                    <a:lumMod val="20000"/>
                    <a:lumOff val="80000"/>
                  </a:schemeClr>
                </a:solidFill>
                <a:latin typeface="Batang" pitchFamily="18" charset="-127"/>
                <a:ea typeface="Batang" pitchFamily="18" charset="-127"/>
              </a:rPr>
            </a:br>
            <a:r>
              <a:rPr lang="en-GB" sz="1200" b="1" dirty="0" smtClean="0">
                <a:solidFill>
                  <a:schemeClr val="accent3">
                    <a:lumMod val="20000"/>
                    <a:lumOff val="80000"/>
                  </a:schemeClr>
                </a:solidFill>
                <a:latin typeface="Batang" pitchFamily="18" charset="-127"/>
                <a:ea typeface="Batang" pitchFamily="18" charset="-127"/>
              </a:rPr>
              <a:t/>
            </a:r>
            <a:br>
              <a:rPr lang="en-GB" sz="1200" b="1" dirty="0" smtClean="0">
                <a:solidFill>
                  <a:schemeClr val="accent3">
                    <a:lumMod val="20000"/>
                    <a:lumOff val="80000"/>
                  </a:schemeClr>
                </a:solidFill>
                <a:latin typeface="Batang" pitchFamily="18" charset="-127"/>
                <a:ea typeface="Batang" pitchFamily="18" charset="-127"/>
              </a:rPr>
            </a:br>
            <a:r>
              <a:rPr lang="en-GB" sz="2800" b="1" dirty="0" smtClean="0">
                <a:solidFill>
                  <a:schemeClr val="accent4">
                    <a:lumMod val="20000"/>
                    <a:lumOff val="80000"/>
                  </a:schemeClr>
                </a:solidFill>
                <a:latin typeface="Garamond" pitchFamily="18" charset="0"/>
                <a:ea typeface="Batang" pitchFamily="18" charset="-127"/>
              </a:rPr>
              <a:t>Climate Change and Hydrological Extremes</a:t>
            </a:r>
            <a:endParaRPr lang="en-GB" sz="2800" b="1" dirty="0">
              <a:solidFill>
                <a:schemeClr val="accent4">
                  <a:lumMod val="20000"/>
                  <a:lumOff val="80000"/>
                </a:schemeClr>
              </a:solidFill>
              <a:latin typeface="Garamond" pitchFamily="18" charset="0"/>
              <a:ea typeface="Batang" pitchFamily="18" charset="-127"/>
            </a:endParaRPr>
          </a:p>
        </p:txBody>
      </p:sp>
      <p:sp>
        <p:nvSpPr>
          <p:cNvPr id="3" name="Subtitle 2"/>
          <p:cNvSpPr>
            <a:spLocks noGrp="1"/>
          </p:cNvSpPr>
          <p:nvPr>
            <p:ph type="subTitle" idx="1"/>
          </p:nvPr>
        </p:nvSpPr>
        <p:spPr>
          <a:xfrm>
            <a:off x="1115616" y="4777380"/>
            <a:ext cx="7117180" cy="861420"/>
          </a:xfrm>
        </p:spPr>
        <p:txBody>
          <a:bodyPr/>
          <a:lstStyle/>
          <a:p>
            <a:pPr algn="ctr"/>
            <a:r>
              <a:rPr lang="en-GB" dirty="0" smtClean="0">
                <a:latin typeface="Garamond" pitchFamily="18" charset="0"/>
              </a:rPr>
              <a:t>Katie Anne Smith</a:t>
            </a:r>
            <a:endParaRPr lang="en-GB" dirty="0">
              <a:latin typeface="Garamond" pitchFamily="18" charset="0"/>
            </a:endParaRPr>
          </a:p>
        </p:txBody>
      </p:sp>
      <p:pic>
        <p:nvPicPr>
          <p:cNvPr id="4" name="Picture 3"/>
          <p:cNvPicPr>
            <a:picLocks noChangeAspect="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backgroundRemoval t="0" b="96970" l="0" r="97865">
                        <a14:foregroundMark x1="14494" y1="50000" x2="14494" y2="50000"/>
                        <a14:foregroundMark x1="13596" y1="91667" x2="13596" y2="91667"/>
                        <a14:foregroundMark x1="34494" y1="26136" x2="34494" y2="26136"/>
                        <a14:foregroundMark x1="37191" y1="25379" x2="37191" y2="25379"/>
                        <a14:foregroundMark x1="42247" y1="29167" x2="42247" y2="29167"/>
                        <a14:foregroundMark x1="44270" y1="25000" x2="44270" y2="25000"/>
                        <a14:foregroundMark x1="50787" y1="30682" x2="50787" y2="30682"/>
                        <a14:foregroundMark x1="55169" y1="27273" x2="55169" y2="27273"/>
                        <a14:foregroundMark x1="57191" y1="18561" x2="57191" y2="18561"/>
                        <a14:foregroundMark x1="59326" y1="26894" x2="59326" y2="26894"/>
                        <a14:foregroundMark x1="61236" y1="25000" x2="61236" y2="25000"/>
                        <a14:foregroundMark x1="65618" y1="26136" x2="65618" y2="26136"/>
                        <a14:foregroundMark x1="67528" y1="27273" x2="67528" y2="27273"/>
                        <a14:foregroundMark x1="71011" y1="27273" x2="71011" y2="27273"/>
                        <a14:foregroundMark x1="76404" y1="34091" x2="76404" y2="34091"/>
                        <a14:foregroundMark x1="85281" y1="26136" x2="85281" y2="26136"/>
                        <a14:foregroundMark x1="89775" y1="25379" x2="89775" y2="25379"/>
                        <a14:foregroundMark x1="43933" y1="76136" x2="43933" y2="76136"/>
                        <a14:foregroundMark x1="50674" y1="75379" x2="50674" y2="75379"/>
                        <a14:foregroundMark x1="55281" y1="74242" x2="55281" y2="74242"/>
                        <a14:foregroundMark x1="59326" y1="74242" x2="59326" y2="74242"/>
                        <a14:foregroundMark x1="59438" y1="50379" x2="59438" y2="50379"/>
                        <a14:foregroundMark x1="62247" y1="64773" x2="62247" y2="64773"/>
                        <a14:foregroundMark x1="68652" y1="66667" x2="68652" y2="66667"/>
                        <a14:foregroundMark x1="76517" y1="65909" x2="76517" y2="65909"/>
                        <a14:foregroundMark x1="83596" y1="69697" x2="83596" y2="69697"/>
                        <a14:foregroundMark x1="94831" y1="68561" x2="94831" y2="68561"/>
                        <a14:foregroundMark x1="81685" y1="22727" x2="81685" y2="22727"/>
                        <a14:foregroundMark x1="16404" y1="13636" x2="16404" y2="13636"/>
                        <a14:foregroundMark x1="73933" y1="26136" x2="73933" y2="26136"/>
                        <a14:foregroundMark x1="74045" y1="17803" x2="74045" y2="17803"/>
                        <a14:foregroundMark x1="57079" y1="31818" x2="57079" y2="31818"/>
                        <a14:foregroundMark x1="39663" y1="76515" x2="39663" y2="76515"/>
                        <a14:foregroundMark x1="26292" y1="49621" x2="26292" y2="49621"/>
                        <a14:backgroundMark x1="42697" y1="26136" x2="42697" y2="26136"/>
                        <a14:backgroundMark x1="64157" y1="26136" x2="64157" y2="26136"/>
                        <a14:backgroundMark x1="12135" y1="31818" x2="12135" y2="31818"/>
                      </a14:backgroundRemoval>
                    </a14:imgEffect>
                  </a14:imgLayer>
                </a14:imgProps>
              </a:ext>
              <a:ext uri="{28A0092B-C50C-407E-A947-70E740481C1C}">
                <a14:useLocalDpi xmlns:a14="http://schemas.microsoft.com/office/drawing/2010/main" val="0"/>
              </a:ext>
            </a:extLst>
          </a:blip>
          <a:stretch>
            <a:fillRect/>
          </a:stretch>
        </p:blipFill>
        <p:spPr>
          <a:xfrm>
            <a:off x="179512" y="5258961"/>
            <a:ext cx="5040560" cy="1395432"/>
          </a:xfrm>
          <a:prstGeom prst="rect">
            <a:avLst/>
          </a:prstGeom>
        </p:spPr>
      </p:pic>
    </p:spTree>
    <p:extLst>
      <p:ext uri="{BB962C8B-B14F-4D97-AF65-F5344CB8AC3E}">
        <p14:creationId xmlns:p14="http://schemas.microsoft.com/office/powerpoint/2010/main" val="3399741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09442" y="344285"/>
            <a:ext cx="7125113" cy="924475"/>
          </a:xfrm>
        </p:spPr>
        <p:txBody>
          <a:bodyPr/>
          <a:lstStyle/>
          <a:p>
            <a:pPr algn="ctr"/>
            <a:r>
              <a:rPr lang="en-GB" sz="4000" b="1" dirty="0">
                <a:solidFill>
                  <a:schemeClr val="bg2">
                    <a:lumMod val="25000"/>
                  </a:schemeClr>
                </a:solidFill>
                <a:latin typeface="Batang" pitchFamily="18" charset="-127"/>
                <a:ea typeface="Batang" pitchFamily="18" charset="-127"/>
              </a:rPr>
              <a:t>The Plan</a:t>
            </a:r>
            <a:endParaRPr lang="en-GB" sz="4000" dirty="0">
              <a:solidFill>
                <a:schemeClr val="bg2">
                  <a:lumMod val="25000"/>
                </a:schemeClr>
              </a:solidFill>
            </a:endParaRPr>
          </a:p>
        </p:txBody>
      </p:sp>
      <p:sp>
        <p:nvSpPr>
          <p:cNvPr id="3" name="Content Placeholder 2"/>
          <p:cNvSpPr>
            <a:spLocks noGrp="1"/>
          </p:cNvSpPr>
          <p:nvPr>
            <p:ph idx="1"/>
          </p:nvPr>
        </p:nvSpPr>
        <p:spPr>
          <a:xfrm>
            <a:off x="467544" y="4941168"/>
            <a:ext cx="8208912" cy="2016224"/>
          </a:xfrm>
        </p:spPr>
        <p:txBody>
          <a:bodyPr>
            <a:normAutofit/>
          </a:bodyPr>
          <a:lstStyle/>
          <a:p>
            <a:r>
              <a:rPr lang="en-GB" dirty="0"/>
              <a:t>‘Living Document’ </a:t>
            </a:r>
          </a:p>
          <a:p>
            <a:r>
              <a:rPr lang="en-GB" dirty="0" smtClean="0"/>
              <a:t>Checking off what I’ve completed (or not) so far</a:t>
            </a:r>
          </a:p>
          <a:p>
            <a:r>
              <a:rPr lang="en-GB" dirty="0" smtClean="0"/>
              <a:t>Have an option for further work in developing a more modern land cover dataset (GlobCover2009) if I have time.</a:t>
            </a:r>
            <a:endParaRPr lang="en-GB" dirty="0"/>
          </a:p>
          <a:p>
            <a:endParaRPr lang="en-GB" dirty="0"/>
          </a:p>
        </p:txBody>
      </p:sp>
      <p:pic>
        <p:nvPicPr>
          <p:cNvPr id="4" name="Content Placeholder 4" descr="Microsoft Excel - Timeline"/>
          <p:cNvPicPr>
            <a:picLocks noChangeAspect="1"/>
          </p:cNvPicPr>
          <p:nvPr/>
        </p:nvPicPr>
        <p:blipFill rotWithShape="1">
          <a:blip r:embed="rId3">
            <a:extLst>
              <a:ext uri="{28A0092B-C50C-407E-A947-70E740481C1C}">
                <a14:useLocalDpi xmlns:a14="http://schemas.microsoft.com/office/drawing/2010/main" val="0"/>
              </a:ext>
            </a:extLst>
          </a:blip>
          <a:srcRect l="5176" t="24778" r="12455" b="30892"/>
          <a:stretch/>
        </p:blipFill>
        <p:spPr>
          <a:xfrm>
            <a:off x="53001" y="1772816"/>
            <a:ext cx="9067866" cy="2952328"/>
          </a:xfrm>
          <a:prstGeom prst="rect">
            <a:avLst/>
          </a:prstGeom>
        </p:spPr>
      </p:pic>
      <p:sp>
        <p:nvSpPr>
          <p:cNvPr id="5" name="TextBox 4"/>
          <p:cNvSpPr txBox="1"/>
          <p:nvPr/>
        </p:nvSpPr>
        <p:spPr>
          <a:xfrm>
            <a:off x="467544" y="1331476"/>
            <a:ext cx="8352928" cy="369332"/>
          </a:xfrm>
          <a:prstGeom prst="rect">
            <a:avLst/>
          </a:prstGeom>
          <a:noFill/>
        </p:spPr>
        <p:txBody>
          <a:bodyPr wrap="square" rtlCol="0">
            <a:spAutoFit/>
          </a:bodyPr>
          <a:lstStyle/>
          <a:p>
            <a:r>
              <a:rPr lang="en-GB" dirty="0" smtClean="0"/>
              <a:t>My Timeline – Gantt Chart</a:t>
            </a:r>
            <a:endParaRPr lang="en-GB" dirty="0"/>
          </a:p>
        </p:txBody>
      </p:sp>
    </p:spTree>
    <p:extLst>
      <p:ext uri="{BB962C8B-B14F-4D97-AF65-F5344CB8AC3E}">
        <p14:creationId xmlns:p14="http://schemas.microsoft.com/office/powerpoint/2010/main" val="223977249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119295" y="404664"/>
            <a:ext cx="7125113" cy="924475"/>
          </a:xfrm>
        </p:spPr>
        <p:txBody>
          <a:bodyPr/>
          <a:lstStyle/>
          <a:p>
            <a:pPr algn="ctr"/>
            <a:r>
              <a:rPr lang="en-GB" sz="4000" b="1" dirty="0" smtClean="0">
                <a:solidFill>
                  <a:schemeClr val="bg2">
                    <a:lumMod val="25000"/>
                  </a:schemeClr>
                </a:solidFill>
                <a:latin typeface="Batang" pitchFamily="18" charset="-127"/>
                <a:ea typeface="Batang" pitchFamily="18" charset="-127"/>
              </a:rPr>
              <a:t>Next Steps for This Year</a:t>
            </a:r>
            <a:endParaRPr lang="en-GB" sz="4000" b="1" dirty="0">
              <a:solidFill>
                <a:schemeClr val="bg2">
                  <a:lumMod val="25000"/>
                </a:schemeClr>
              </a:solidFill>
              <a:latin typeface="Batang" pitchFamily="18" charset="-127"/>
              <a:ea typeface="Batang" pitchFamily="18" charset="-127"/>
            </a:endParaRPr>
          </a:p>
        </p:txBody>
      </p:sp>
      <p:sp>
        <p:nvSpPr>
          <p:cNvPr id="3" name="Content Placeholder 2"/>
          <p:cNvSpPr>
            <a:spLocks noGrp="1"/>
          </p:cNvSpPr>
          <p:nvPr>
            <p:ph idx="1"/>
          </p:nvPr>
        </p:nvSpPr>
        <p:spPr>
          <a:xfrm>
            <a:off x="539552" y="1844825"/>
            <a:ext cx="8568952" cy="4968551"/>
          </a:xfrm>
        </p:spPr>
        <p:txBody>
          <a:bodyPr anchor="t"/>
          <a:lstStyle/>
          <a:p>
            <a:pPr>
              <a:buClr>
                <a:schemeClr val="tx1"/>
              </a:buClr>
              <a:buFont typeface="+mj-lt"/>
              <a:buAutoNum type="arabicPeriod"/>
            </a:pPr>
            <a:r>
              <a:rPr lang="en-GB" dirty="0" smtClean="0"/>
              <a:t>Run the model with the WATCH data.</a:t>
            </a:r>
          </a:p>
          <a:p>
            <a:pPr>
              <a:buClr>
                <a:schemeClr val="tx1"/>
              </a:buClr>
              <a:buFont typeface="+mj-lt"/>
              <a:buAutoNum type="arabicPeriod"/>
            </a:pPr>
            <a:endParaRPr lang="en-GB" dirty="0" smtClean="0"/>
          </a:p>
          <a:p>
            <a:pPr>
              <a:buClr>
                <a:schemeClr val="tx1"/>
              </a:buClr>
              <a:buFont typeface="+mj-lt"/>
              <a:buAutoNum type="arabicPeriod"/>
            </a:pPr>
            <a:r>
              <a:rPr lang="en-GB" dirty="0" smtClean="0"/>
              <a:t>Identify a set of catchments I want to focus my assessments on</a:t>
            </a:r>
          </a:p>
          <a:p>
            <a:pPr>
              <a:buClr>
                <a:schemeClr val="tx1"/>
              </a:buClr>
              <a:buFont typeface="+mj-lt"/>
              <a:buAutoNum type="arabicPeriod"/>
            </a:pPr>
            <a:endParaRPr lang="en-GB" dirty="0" smtClean="0"/>
          </a:p>
          <a:p>
            <a:pPr>
              <a:buClr>
                <a:schemeClr val="tx1"/>
              </a:buClr>
              <a:buFont typeface="+mj-lt"/>
              <a:buAutoNum type="arabicPeriod"/>
            </a:pPr>
            <a:r>
              <a:rPr lang="en-GB" dirty="0" smtClean="0"/>
              <a:t>Implement the topographic model</a:t>
            </a:r>
          </a:p>
          <a:p>
            <a:pPr>
              <a:buClr>
                <a:schemeClr val="tx1"/>
              </a:buClr>
              <a:buFont typeface="+mj-lt"/>
              <a:buAutoNum type="arabicPeriod"/>
            </a:pPr>
            <a:endParaRPr lang="en-GB" dirty="0"/>
          </a:p>
          <a:p>
            <a:pPr>
              <a:buClr>
                <a:schemeClr val="tx1"/>
              </a:buClr>
              <a:buFont typeface="+mj-lt"/>
              <a:buAutoNum type="arabicPeriod"/>
            </a:pPr>
            <a:r>
              <a:rPr lang="en-GB" dirty="0" smtClean="0"/>
              <a:t>Identify model parameters</a:t>
            </a:r>
          </a:p>
          <a:p>
            <a:pPr>
              <a:buClr>
                <a:schemeClr val="tx1"/>
              </a:buClr>
              <a:buFont typeface="+mj-lt"/>
              <a:buAutoNum type="arabicPeriod"/>
            </a:pPr>
            <a:endParaRPr lang="en-GB" dirty="0"/>
          </a:p>
          <a:p>
            <a:pPr>
              <a:buClrTx/>
              <a:buFont typeface="+mj-lt"/>
              <a:buAutoNum type="arabicPeriod"/>
            </a:pPr>
            <a:r>
              <a:rPr lang="en-GB" dirty="0" smtClean="0"/>
              <a:t>Run GLUE, MMGSA and BMA experiments.</a:t>
            </a:r>
          </a:p>
          <a:p>
            <a:pPr marL="0" indent="0">
              <a:buNone/>
            </a:pPr>
            <a:endParaRPr lang="en-GB" dirty="0" smtClean="0"/>
          </a:p>
        </p:txBody>
      </p:sp>
    </p:spTree>
    <p:extLst>
      <p:ext uri="{BB962C8B-B14F-4D97-AF65-F5344CB8AC3E}">
        <p14:creationId xmlns:p14="http://schemas.microsoft.com/office/powerpoint/2010/main" val="323488507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15616" y="2780928"/>
            <a:ext cx="7125113" cy="924475"/>
          </a:xfrm>
        </p:spPr>
        <p:txBody>
          <a:bodyPr/>
          <a:lstStyle/>
          <a:p>
            <a:pPr algn="ctr"/>
            <a:r>
              <a:rPr lang="en-GB" sz="4800" b="1" dirty="0" smtClean="0">
                <a:solidFill>
                  <a:schemeClr val="accent3">
                    <a:lumMod val="20000"/>
                    <a:lumOff val="80000"/>
                  </a:schemeClr>
                </a:solidFill>
                <a:latin typeface="Batang" pitchFamily="18" charset="-127"/>
                <a:ea typeface="Batang" pitchFamily="18" charset="-127"/>
              </a:rPr>
              <a:t>Any Questions?</a:t>
            </a:r>
            <a:endParaRPr lang="en-GB" sz="4800" b="1" dirty="0">
              <a:solidFill>
                <a:schemeClr val="accent3">
                  <a:lumMod val="20000"/>
                  <a:lumOff val="80000"/>
                </a:schemeClr>
              </a:solidFill>
              <a:latin typeface="Batang" pitchFamily="18" charset="-127"/>
              <a:ea typeface="Batang" pitchFamily="18" charset="-127"/>
            </a:endParaRPr>
          </a:p>
        </p:txBody>
      </p:sp>
    </p:spTree>
    <p:extLst>
      <p:ext uri="{BB962C8B-B14F-4D97-AF65-F5344CB8AC3E}">
        <p14:creationId xmlns:p14="http://schemas.microsoft.com/office/powerpoint/2010/main" val="31151137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344285"/>
            <a:ext cx="8136904" cy="924475"/>
          </a:xfrm>
        </p:spPr>
        <p:txBody>
          <a:bodyPr/>
          <a:lstStyle/>
          <a:p>
            <a:pPr algn="ctr"/>
            <a:r>
              <a:rPr lang="en-GB" sz="4000" b="1" dirty="0" smtClean="0">
                <a:solidFill>
                  <a:schemeClr val="bg2">
                    <a:lumMod val="25000"/>
                  </a:schemeClr>
                </a:solidFill>
                <a:latin typeface="Batang" pitchFamily="18" charset="-127"/>
                <a:ea typeface="Batang" pitchFamily="18" charset="-127"/>
              </a:rPr>
              <a:t>Background</a:t>
            </a:r>
            <a:endParaRPr lang="en-GB" sz="4000" b="1" dirty="0">
              <a:solidFill>
                <a:schemeClr val="bg2">
                  <a:lumMod val="25000"/>
                </a:schemeClr>
              </a:solidFill>
              <a:latin typeface="Batang" pitchFamily="18" charset="-127"/>
              <a:ea typeface="Batang" pitchFamily="18" charset="-127"/>
            </a:endParaRPr>
          </a:p>
        </p:txBody>
      </p:sp>
      <p:sp>
        <p:nvSpPr>
          <p:cNvPr id="3" name="Content Placeholder 2"/>
          <p:cNvSpPr>
            <a:spLocks noGrp="1"/>
          </p:cNvSpPr>
          <p:nvPr>
            <p:ph idx="1"/>
          </p:nvPr>
        </p:nvSpPr>
        <p:spPr>
          <a:xfrm>
            <a:off x="124920" y="1268760"/>
            <a:ext cx="8771991" cy="1224136"/>
          </a:xfrm>
        </p:spPr>
        <p:txBody>
          <a:bodyPr anchor="t"/>
          <a:lstStyle/>
          <a:p>
            <a:r>
              <a:rPr lang="en-GB" sz="2000" dirty="0" smtClean="0"/>
              <a:t>Climate Change </a:t>
            </a:r>
          </a:p>
          <a:p>
            <a:pPr lvl="1"/>
            <a:r>
              <a:rPr lang="en-GB" dirty="0" smtClean="0"/>
              <a:t>Regardless of efforts to reduce carbon emissions we are committed to significant changes in our climate [</a:t>
            </a:r>
            <a:r>
              <a:rPr lang="en-GB" dirty="0" err="1" smtClean="0"/>
              <a:t>Stainforth</a:t>
            </a:r>
            <a:r>
              <a:rPr lang="en-GB" dirty="0" smtClean="0"/>
              <a:t> </a:t>
            </a:r>
            <a:r>
              <a:rPr lang="en-GB" i="1" dirty="0" smtClean="0"/>
              <a:t>et al</a:t>
            </a:r>
            <a:r>
              <a:rPr lang="en-GB" dirty="0" smtClean="0"/>
              <a:t>., 2007]</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4851" r="9478" b="8932"/>
          <a:stretch/>
        </p:blipFill>
        <p:spPr>
          <a:xfrm>
            <a:off x="4427984" y="2348880"/>
            <a:ext cx="4468928" cy="4302555"/>
          </a:xfrm>
          <a:prstGeom prst="rect">
            <a:avLst/>
          </a:prstGeom>
        </p:spPr>
      </p:pic>
      <p:sp>
        <p:nvSpPr>
          <p:cNvPr id="5" name="TextBox 4"/>
          <p:cNvSpPr txBox="1"/>
          <p:nvPr/>
        </p:nvSpPr>
        <p:spPr>
          <a:xfrm>
            <a:off x="7159856" y="6423139"/>
            <a:ext cx="1876640" cy="246221"/>
          </a:xfrm>
          <a:prstGeom prst="rect">
            <a:avLst/>
          </a:prstGeom>
          <a:noFill/>
        </p:spPr>
        <p:txBody>
          <a:bodyPr wrap="square" rtlCol="0">
            <a:spAutoFit/>
          </a:bodyPr>
          <a:lstStyle/>
          <a:p>
            <a:r>
              <a:rPr lang="en-GB" sz="1000" i="1" dirty="0" smtClean="0">
                <a:solidFill>
                  <a:schemeClr val="bg1"/>
                </a:solidFill>
              </a:rPr>
              <a:t>‘The Blue Marble’ - NASA</a:t>
            </a:r>
            <a:endParaRPr lang="en-GB" sz="1000" i="1" dirty="0">
              <a:solidFill>
                <a:schemeClr val="bg1"/>
              </a:solidFill>
            </a:endParaRPr>
          </a:p>
        </p:txBody>
      </p:sp>
      <p:sp>
        <p:nvSpPr>
          <p:cNvPr id="6" name="Content Placeholder 2"/>
          <p:cNvSpPr txBox="1">
            <a:spLocks/>
          </p:cNvSpPr>
          <p:nvPr/>
        </p:nvSpPr>
        <p:spPr>
          <a:xfrm>
            <a:off x="107505" y="2348879"/>
            <a:ext cx="4320480" cy="4074259"/>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lvl="1"/>
            <a:r>
              <a:rPr lang="en-GB" dirty="0" smtClean="0"/>
              <a:t>IPCC best estimates of temperature change range from an increase of </a:t>
            </a:r>
            <a:r>
              <a:rPr lang="en-GB" b="1" dirty="0" smtClean="0">
                <a:solidFill>
                  <a:schemeClr val="accent5"/>
                </a:solidFill>
              </a:rPr>
              <a:t>1.8°C to 4°C</a:t>
            </a:r>
            <a:r>
              <a:rPr lang="en-GB" dirty="0" smtClean="0">
                <a:solidFill>
                  <a:schemeClr val="accent5"/>
                </a:solidFill>
              </a:rPr>
              <a:t> </a:t>
            </a:r>
            <a:r>
              <a:rPr lang="en-GB" dirty="0" smtClean="0"/>
              <a:t>at 2090-2099 relative to 1980-1999</a:t>
            </a:r>
          </a:p>
          <a:p>
            <a:pPr lvl="1"/>
            <a:r>
              <a:rPr lang="en-GB" dirty="0" smtClean="0"/>
              <a:t>Sea level could rise by up to </a:t>
            </a:r>
            <a:r>
              <a:rPr lang="en-GB" b="1" dirty="0" smtClean="0">
                <a:solidFill>
                  <a:schemeClr val="accent5"/>
                </a:solidFill>
              </a:rPr>
              <a:t>0.59m</a:t>
            </a:r>
            <a:r>
              <a:rPr lang="en-GB" dirty="0">
                <a:solidFill>
                  <a:schemeClr val="accent5"/>
                </a:solidFill>
              </a:rPr>
              <a:t> </a:t>
            </a:r>
            <a:r>
              <a:rPr lang="en-GB" dirty="0" smtClean="0"/>
              <a:t>before the end of this century.</a:t>
            </a:r>
          </a:p>
          <a:p>
            <a:pPr marL="457200" lvl="1" indent="0">
              <a:buNone/>
            </a:pPr>
            <a:r>
              <a:rPr lang="en-GB" sz="1400" dirty="0" smtClean="0"/>
              <a:t>[IPCC Synthesis Report, 2007]</a:t>
            </a:r>
          </a:p>
          <a:p>
            <a:endParaRPr lang="en-GB" dirty="0"/>
          </a:p>
          <a:p>
            <a:r>
              <a:rPr lang="en-GB" sz="2000" dirty="0" smtClean="0"/>
              <a:t>But what does this mean for global hydrology?</a:t>
            </a:r>
            <a:endParaRPr lang="en-GB" sz="2000" dirty="0"/>
          </a:p>
        </p:txBody>
      </p:sp>
    </p:spTree>
    <p:extLst>
      <p:ext uri="{BB962C8B-B14F-4D97-AF65-F5344CB8AC3E}">
        <p14:creationId xmlns:p14="http://schemas.microsoft.com/office/powerpoint/2010/main" val="22125243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09759" y="79976"/>
            <a:ext cx="7125113" cy="924475"/>
          </a:xfrm>
        </p:spPr>
        <p:txBody>
          <a:bodyPr/>
          <a:lstStyle/>
          <a:p>
            <a:pPr algn="ctr"/>
            <a:r>
              <a:rPr lang="en-GB" sz="4000" b="1" dirty="0" smtClean="0">
                <a:solidFill>
                  <a:schemeClr val="bg2">
                    <a:lumMod val="25000"/>
                  </a:schemeClr>
                </a:solidFill>
                <a:latin typeface="Batang" pitchFamily="18" charset="-127"/>
                <a:ea typeface="Batang" pitchFamily="18" charset="-127"/>
              </a:rPr>
              <a:t>IPCC 4AR 2080-2099</a:t>
            </a:r>
            <a:endParaRPr lang="en-GB" sz="4000" b="1" dirty="0">
              <a:solidFill>
                <a:schemeClr val="bg2">
                  <a:lumMod val="25000"/>
                </a:schemeClr>
              </a:solidFill>
              <a:latin typeface="Batang" pitchFamily="18" charset="-127"/>
              <a:ea typeface="Batang" pitchFamily="18" charset="-127"/>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925" t="8654" r="10448" b="1120"/>
          <a:stretch/>
        </p:blipFill>
        <p:spPr bwMode="auto">
          <a:xfrm>
            <a:off x="609613" y="980728"/>
            <a:ext cx="7925407"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85738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152891" y="44624"/>
            <a:ext cx="7125113" cy="924475"/>
          </a:xfrm>
        </p:spPr>
        <p:txBody>
          <a:bodyPr/>
          <a:lstStyle/>
          <a:p>
            <a:pPr algn="ctr"/>
            <a:r>
              <a:rPr lang="en-GB" sz="4000" b="1" dirty="0" smtClean="0">
                <a:solidFill>
                  <a:schemeClr val="bg2">
                    <a:lumMod val="25000"/>
                  </a:schemeClr>
                </a:solidFill>
                <a:latin typeface="Batang" pitchFamily="18" charset="-127"/>
                <a:ea typeface="Batang" pitchFamily="18" charset="-127"/>
              </a:rPr>
              <a:t>Hydrological Extremes</a:t>
            </a:r>
            <a:endParaRPr lang="en-GB" sz="4000" b="1" dirty="0">
              <a:solidFill>
                <a:schemeClr val="bg2">
                  <a:lumMod val="25000"/>
                </a:schemeClr>
              </a:solidFill>
              <a:latin typeface="Batang" pitchFamily="18" charset="-127"/>
              <a:ea typeface="Batang" pitchFamily="18" charset="-127"/>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950" t="11387" r="12238" b="5694"/>
          <a:stretch/>
        </p:blipFill>
        <p:spPr bwMode="auto">
          <a:xfrm>
            <a:off x="286789" y="980728"/>
            <a:ext cx="8605691" cy="5805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53810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71600" y="44624"/>
            <a:ext cx="7125113" cy="835495"/>
          </a:xfrm>
        </p:spPr>
        <p:txBody>
          <a:bodyPr/>
          <a:lstStyle/>
          <a:p>
            <a:pPr algn="ctr"/>
            <a:r>
              <a:rPr lang="en-GB" sz="4000" b="1" dirty="0" smtClean="0">
                <a:solidFill>
                  <a:schemeClr val="bg2">
                    <a:lumMod val="25000"/>
                  </a:schemeClr>
                </a:solidFill>
                <a:latin typeface="Batang" pitchFamily="18" charset="-127"/>
                <a:ea typeface="Batang" pitchFamily="18" charset="-127"/>
              </a:rPr>
              <a:t>WATCH</a:t>
            </a:r>
            <a:endParaRPr lang="en-GB" sz="4000" b="1" dirty="0">
              <a:solidFill>
                <a:schemeClr val="bg2">
                  <a:lumMod val="25000"/>
                </a:schemeClr>
              </a:solidFill>
              <a:latin typeface="Batang" pitchFamily="18" charset="-127"/>
              <a:ea typeface="Batang" pitchFamily="18" charset="-127"/>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600" t="11632" r="10192" b="1972"/>
          <a:stretch/>
        </p:blipFill>
        <p:spPr bwMode="auto">
          <a:xfrm>
            <a:off x="461539" y="980728"/>
            <a:ext cx="8286925" cy="5503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23528" y="6484258"/>
            <a:ext cx="4680520" cy="307777"/>
          </a:xfrm>
          <a:prstGeom prst="rect">
            <a:avLst/>
          </a:prstGeom>
          <a:noFill/>
        </p:spPr>
        <p:txBody>
          <a:bodyPr wrap="square" rtlCol="0">
            <a:spAutoFit/>
          </a:bodyPr>
          <a:lstStyle/>
          <a:p>
            <a:r>
              <a:rPr lang="en-GB" sz="1400" dirty="0" smtClean="0"/>
              <a:t>[WATCH Outreach Report, Oct 2011]</a:t>
            </a:r>
            <a:endParaRPr lang="en-GB" sz="1400" dirty="0"/>
          </a:p>
        </p:txBody>
      </p:sp>
    </p:spTree>
    <p:extLst>
      <p:ext uri="{BB962C8B-B14F-4D97-AF65-F5344CB8AC3E}">
        <p14:creationId xmlns:p14="http://schemas.microsoft.com/office/powerpoint/2010/main" val="23481852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43608" y="145233"/>
            <a:ext cx="7125113" cy="835495"/>
          </a:xfrm>
        </p:spPr>
        <p:txBody>
          <a:bodyPr/>
          <a:lstStyle/>
          <a:p>
            <a:pPr algn="ctr"/>
            <a:r>
              <a:rPr lang="en-GB" sz="4000" b="1" dirty="0" smtClean="0">
                <a:solidFill>
                  <a:schemeClr val="bg2">
                    <a:lumMod val="25000"/>
                  </a:schemeClr>
                </a:solidFill>
                <a:latin typeface="Batang" pitchFamily="18" charset="-127"/>
                <a:ea typeface="Batang" pitchFamily="18" charset="-127"/>
              </a:rPr>
              <a:t>Problems</a:t>
            </a:r>
            <a:endParaRPr lang="en-GB" sz="4000" b="1" dirty="0">
              <a:solidFill>
                <a:schemeClr val="bg2">
                  <a:lumMod val="25000"/>
                </a:schemeClr>
              </a:solidFill>
              <a:latin typeface="Batang" pitchFamily="18" charset="-127"/>
              <a:ea typeface="Batang" pitchFamily="18" charset="-127"/>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871663"/>
            <a:ext cx="8648028" cy="6445769"/>
          </a:xfrm>
          <a:prstGeom prst="rect">
            <a:avLst/>
          </a:prstGeom>
        </p:spPr>
      </p:pic>
      <p:sp>
        <p:nvSpPr>
          <p:cNvPr id="3" name="Content Placeholder 2"/>
          <p:cNvSpPr>
            <a:spLocks noGrp="1"/>
          </p:cNvSpPr>
          <p:nvPr>
            <p:ph idx="1"/>
          </p:nvPr>
        </p:nvSpPr>
        <p:spPr>
          <a:xfrm>
            <a:off x="395536" y="1124744"/>
            <a:ext cx="8352927" cy="4302007"/>
          </a:xfrm>
        </p:spPr>
        <p:txBody>
          <a:bodyPr anchor="t"/>
          <a:lstStyle/>
          <a:p>
            <a:r>
              <a:rPr lang="en-GB" dirty="0" smtClean="0"/>
              <a:t>Uncertainties are seldom recognised in modelling studies, and are even more rarely quantified.</a:t>
            </a:r>
          </a:p>
          <a:p>
            <a:r>
              <a:rPr lang="en-GB" dirty="0" smtClean="0"/>
              <a:t>Studies of the effects of climate change on river discharge </a:t>
            </a:r>
            <a:r>
              <a:rPr lang="en-GB" dirty="0" smtClean="0"/>
              <a:t>have previously been at </a:t>
            </a:r>
            <a:r>
              <a:rPr lang="en-GB" dirty="0" smtClean="0"/>
              <a:t>the catchment, or regional scale, and models are rarely globally applicable.</a:t>
            </a:r>
            <a:endParaRPr lang="en-GB" dirty="0"/>
          </a:p>
        </p:txBody>
      </p:sp>
      <p:sp>
        <p:nvSpPr>
          <p:cNvPr id="6" name="TextBox 5"/>
          <p:cNvSpPr txBox="1"/>
          <p:nvPr/>
        </p:nvSpPr>
        <p:spPr>
          <a:xfrm>
            <a:off x="4967536" y="6502096"/>
            <a:ext cx="4176464" cy="307777"/>
          </a:xfrm>
          <a:prstGeom prst="rect">
            <a:avLst/>
          </a:prstGeom>
          <a:noFill/>
        </p:spPr>
        <p:txBody>
          <a:bodyPr wrap="square" rtlCol="0">
            <a:spAutoFit/>
          </a:bodyPr>
          <a:lstStyle/>
          <a:p>
            <a:r>
              <a:rPr lang="en-GB" sz="1400" dirty="0" smtClean="0"/>
              <a:t>[map drawn with data from USGS Hydro1K]</a:t>
            </a:r>
            <a:endParaRPr lang="en-GB" sz="1400" dirty="0"/>
          </a:p>
        </p:txBody>
      </p:sp>
    </p:spTree>
    <p:extLst>
      <p:ext uri="{BB962C8B-B14F-4D97-AF65-F5344CB8AC3E}">
        <p14:creationId xmlns:p14="http://schemas.microsoft.com/office/powerpoint/2010/main" val="8641745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344285"/>
            <a:ext cx="7125113" cy="924475"/>
          </a:xfrm>
        </p:spPr>
        <p:txBody>
          <a:bodyPr/>
          <a:lstStyle/>
          <a:p>
            <a:pPr algn="ctr"/>
            <a:r>
              <a:rPr lang="en-GB" sz="4000" b="1" dirty="0" smtClean="0">
                <a:solidFill>
                  <a:schemeClr val="accent3">
                    <a:lumMod val="20000"/>
                    <a:lumOff val="80000"/>
                  </a:schemeClr>
                </a:solidFill>
                <a:latin typeface="Batang" pitchFamily="18" charset="-127"/>
                <a:ea typeface="Batang" pitchFamily="18" charset="-127"/>
              </a:rPr>
              <a:t>Aims</a:t>
            </a:r>
            <a:endParaRPr lang="en-GB" sz="4000" b="1" dirty="0">
              <a:solidFill>
                <a:schemeClr val="accent3">
                  <a:lumMod val="20000"/>
                  <a:lumOff val="80000"/>
                </a:schemeClr>
              </a:solidFill>
              <a:latin typeface="Batang" pitchFamily="18" charset="-127"/>
              <a:ea typeface="Batang" pitchFamily="18" charset="-127"/>
            </a:endParaRPr>
          </a:p>
        </p:txBody>
      </p:sp>
      <p:sp>
        <p:nvSpPr>
          <p:cNvPr id="3" name="Content Placeholder 2"/>
          <p:cNvSpPr>
            <a:spLocks noGrp="1"/>
          </p:cNvSpPr>
          <p:nvPr>
            <p:ph idx="1"/>
          </p:nvPr>
        </p:nvSpPr>
        <p:spPr>
          <a:xfrm>
            <a:off x="611560" y="1647274"/>
            <a:ext cx="7920880" cy="4446022"/>
          </a:xfrm>
        </p:spPr>
        <p:txBody>
          <a:bodyPr anchor="t">
            <a:normAutofit/>
          </a:bodyPr>
          <a:lstStyle/>
          <a:p>
            <a:pPr>
              <a:buClr>
                <a:schemeClr val="accent3">
                  <a:lumMod val="20000"/>
                  <a:lumOff val="80000"/>
                </a:schemeClr>
              </a:buClr>
              <a:buFont typeface="+mj-lt"/>
              <a:buAutoNum type="arabicPeriod"/>
            </a:pPr>
            <a:r>
              <a:rPr lang="en-GB" sz="2400" dirty="0" smtClean="0">
                <a:solidFill>
                  <a:schemeClr val="accent3">
                    <a:lumMod val="20000"/>
                    <a:lumOff val="80000"/>
                  </a:schemeClr>
                </a:solidFill>
                <a:latin typeface="Garamond" pitchFamily="18" charset="0"/>
              </a:rPr>
              <a:t>To rigorously test the sensitivity of the Global Hydrological Model to a full range of parameters.</a:t>
            </a:r>
          </a:p>
          <a:p>
            <a:pPr marL="0" indent="0">
              <a:buClr>
                <a:schemeClr val="accent3">
                  <a:lumMod val="20000"/>
                  <a:lumOff val="80000"/>
                </a:schemeClr>
              </a:buClr>
              <a:buNone/>
            </a:pPr>
            <a:endParaRPr lang="en-GB" sz="2400" dirty="0" smtClean="0">
              <a:solidFill>
                <a:schemeClr val="accent3">
                  <a:lumMod val="20000"/>
                  <a:lumOff val="80000"/>
                </a:schemeClr>
              </a:solidFill>
              <a:latin typeface="Garamond" pitchFamily="18" charset="0"/>
            </a:endParaRPr>
          </a:p>
          <a:p>
            <a:pPr marL="457200" indent="-457200">
              <a:buClr>
                <a:schemeClr val="accent3">
                  <a:lumMod val="20000"/>
                  <a:lumOff val="80000"/>
                </a:schemeClr>
              </a:buClr>
              <a:buFont typeface="+mj-lt"/>
              <a:buAutoNum type="arabicPeriod" startAt="2"/>
            </a:pPr>
            <a:r>
              <a:rPr lang="en-GB" sz="2400" dirty="0" smtClean="0">
                <a:solidFill>
                  <a:schemeClr val="accent3">
                    <a:lumMod val="20000"/>
                    <a:lumOff val="80000"/>
                  </a:schemeClr>
                </a:solidFill>
                <a:latin typeface="Garamond" pitchFamily="18" charset="0"/>
              </a:rPr>
              <a:t>To assess how climate change may affect global daily runoff, including extreme flows.</a:t>
            </a:r>
          </a:p>
          <a:p>
            <a:pPr marL="0" indent="0">
              <a:buClr>
                <a:schemeClr val="accent3">
                  <a:lumMod val="20000"/>
                  <a:lumOff val="80000"/>
                </a:schemeClr>
              </a:buClr>
              <a:buNone/>
            </a:pPr>
            <a:endParaRPr lang="en-GB" sz="2400" dirty="0" smtClean="0">
              <a:solidFill>
                <a:schemeClr val="accent3">
                  <a:lumMod val="20000"/>
                  <a:lumOff val="80000"/>
                </a:schemeClr>
              </a:solidFill>
              <a:latin typeface="Garamond" pitchFamily="18" charset="0"/>
            </a:endParaRPr>
          </a:p>
          <a:p>
            <a:pPr marL="457200" indent="-457200">
              <a:buClr>
                <a:schemeClr val="accent3">
                  <a:lumMod val="20000"/>
                  <a:lumOff val="80000"/>
                </a:schemeClr>
              </a:buClr>
              <a:buFont typeface="+mj-lt"/>
              <a:buAutoNum type="arabicPeriod" startAt="3"/>
            </a:pPr>
            <a:r>
              <a:rPr lang="en-GB" sz="2400" dirty="0" smtClean="0">
                <a:solidFill>
                  <a:schemeClr val="accent3">
                    <a:lumMod val="20000"/>
                    <a:lumOff val="80000"/>
                  </a:schemeClr>
                </a:solidFill>
                <a:latin typeface="Garamond" pitchFamily="18" charset="0"/>
              </a:rPr>
              <a:t>To understand the uncertainties inherent in global hydrology projections.</a:t>
            </a:r>
          </a:p>
        </p:txBody>
      </p:sp>
    </p:spTree>
    <p:extLst>
      <p:ext uri="{BB962C8B-B14F-4D97-AF65-F5344CB8AC3E}">
        <p14:creationId xmlns:p14="http://schemas.microsoft.com/office/powerpoint/2010/main" val="18477384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43608" y="260648"/>
            <a:ext cx="7123080" cy="924475"/>
          </a:xfrm>
        </p:spPr>
        <p:txBody>
          <a:bodyPr/>
          <a:lstStyle/>
          <a:p>
            <a:pPr algn="ctr"/>
            <a:r>
              <a:rPr lang="en-GB" sz="4000" b="1" dirty="0" smtClean="0">
                <a:solidFill>
                  <a:schemeClr val="bg2">
                    <a:lumMod val="25000"/>
                  </a:schemeClr>
                </a:solidFill>
                <a:latin typeface="Batang" pitchFamily="18" charset="-127"/>
                <a:ea typeface="Batang" pitchFamily="18" charset="-127"/>
              </a:rPr>
              <a:t>The Model</a:t>
            </a:r>
            <a:endParaRPr lang="en-GB" sz="4000" b="1" dirty="0">
              <a:solidFill>
                <a:schemeClr val="bg2">
                  <a:lumMod val="25000"/>
                </a:schemeClr>
              </a:solidFill>
              <a:latin typeface="Batang" pitchFamily="18" charset="-127"/>
              <a:ea typeface="Batang" pitchFamily="18" charset="-127"/>
            </a:endParaRPr>
          </a:p>
        </p:txBody>
      </p:sp>
      <p:sp>
        <p:nvSpPr>
          <p:cNvPr id="5" name="Content Placeholder 4"/>
          <p:cNvSpPr>
            <a:spLocks noGrp="1"/>
          </p:cNvSpPr>
          <p:nvPr>
            <p:ph sz="half" idx="2"/>
          </p:nvPr>
        </p:nvSpPr>
        <p:spPr>
          <a:xfrm>
            <a:off x="395536" y="1772816"/>
            <a:ext cx="3888432" cy="3744416"/>
          </a:xfrm>
        </p:spPr>
        <p:txBody>
          <a:bodyPr anchor="t">
            <a:normAutofit/>
          </a:bodyPr>
          <a:lstStyle/>
          <a:p>
            <a:r>
              <a:rPr lang="en-GB" dirty="0" smtClean="0"/>
              <a:t>Using MacPDM.09 (Macro scale Probability Distributed Moisture model)</a:t>
            </a:r>
          </a:p>
          <a:p>
            <a:pPr lvl="1"/>
            <a:r>
              <a:rPr lang="en-GB" dirty="0" smtClean="0"/>
              <a:t>Written in FORTRAN</a:t>
            </a:r>
            <a:r>
              <a:rPr lang="en-GB" sz="1400" dirty="0" smtClean="0"/>
              <a:t> </a:t>
            </a:r>
            <a:r>
              <a:rPr lang="en-GB" sz="1400" b="1" dirty="0" smtClean="0"/>
              <a:t>-------</a:t>
            </a:r>
            <a:r>
              <a:rPr lang="en-GB" sz="1400" dirty="0" smtClean="0">
                <a:sym typeface="Wingdings" pitchFamily="2" charset="2"/>
              </a:rPr>
              <a:t></a:t>
            </a:r>
          </a:p>
          <a:p>
            <a:endParaRPr lang="en-GB" dirty="0" smtClean="0">
              <a:sym typeface="Wingdings" pitchFamily="2" charset="2"/>
            </a:endParaRPr>
          </a:p>
          <a:p>
            <a:r>
              <a:rPr lang="en-GB" dirty="0" smtClean="0">
                <a:sym typeface="Wingdings" pitchFamily="2" charset="2"/>
              </a:rPr>
              <a:t>Used as one of the models in the WATCH report</a:t>
            </a:r>
          </a:p>
          <a:p>
            <a:pPr lvl="1"/>
            <a:endParaRPr lang="en-GB" dirty="0">
              <a:sym typeface="Wingdings" pitchFamily="2" charset="2"/>
            </a:endParaRPr>
          </a:p>
          <a:p>
            <a:r>
              <a:rPr lang="en-GB" dirty="0" smtClean="0">
                <a:sym typeface="Wingdings" pitchFamily="2" charset="2"/>
              </a:rPr>
              <a:t>Going to use forcing data from WATCH</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738" t="11066" r="59233" b="19704"/>
          <a:stretch/>
        </p:blipFill>
        <p:spPr bwMode="auto">
          <a:xfrm>
            <a:off x="4558472" y="1268760"/>
            <a:ext cx="4406016" cy="538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74488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5" name="Title 4"/>
          <p:cNvSpPr>
            <a:spLocks noGrp="1"/>
          </p:cNvSpPr>
          <p:nvPr>
            <p:ph type="title"/>
          </p:nvPr>
        </p:nvSpPr>
        <p:spPr>
          <a:xfrm>
            <a:off x="971600" y="188640"/>
            <a:ext cx="7125113" cy="852467"/>
          </a:xfrm>
        </p:spPr>
        <p:txBody>
          <a:bodyPr/>
          <a:lstStyle/>
          <a:p>
            <a:pPr algn="ctr"/>
            <a:r>
              <a:rPr lang="en-GB" sz="4000" b="1" dirty="0" smtClean="0">
                <a:solidFill>
                  <a:schemeClr val="bg2">
                    <a:lumMod val="25000"/>
                  </a:schemeClr>
                </a:solidFill>
                <a:latin typeface="Batang" pitchFamily="18" charset="-127"/>
                <a:ea typeface="Batang" pitchFamily="18" charset="-127"/>
              </a:rPr>
              <a:t>Progress</a:t>
            </a:r>
            <a:endParaRPr lang="en-GB" sz="4000" b="1" dirty="0">
              <a:solidFill>
                <a:schemeClr val="bg2">
                  <a:lumMod val="25000"/>
                </a:schemeClr>
              </a:solidFill>
              <a:latin typeface="Batang" pitchFamily="18" charset="-127"/>
              <a:ea typeface="Batang" pitchFamily="18" charset="-127"/>
            </a:endParaRPr>
          </a:p>
        </p:txBody>
      </p:sp>
      <p:pic>
        <p:nvPicPr>
          <p:cNvPr id="7" name="Content Placeholder 6"/>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3570" t="22459" r="13635" b="23123"/>
          <a:stretch/>
        </p:blipFill>
        <p:spPr>
          <a:xfrm>
            <a:off x="289181" y="1196752"/>
            <a:ext cx="8675307" cy="5040560"/>
          </a:xfrm>
        </p:spPr>
      </p:pic>
    </p:spTree>
    <p:extLst>
      <p:ext uri="{BB962C8B-B14F-4D97-AF65-F5344CB8AC3E}">
        <p14:creationId xmlns:p14="http://schemas.microsoft.com/office/powerpoint/2010/main" val="5346267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Summer">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640</TotalTime>
  <Words>1297</Words>
  <Application>Microsoft Office PowerPoint</Application>
  <PresentationFormat>On-screen Show (4:3)</PresentationFormat>
  <Paragraphs>100</Paragraphs>
  <Slides>12</Slides>
  <Notes>11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Summer</vt:lpstr>
      <vt:lpstr>Global Hydrology Modelling and Uncertainty:  Climate Change and Hydrological Extremes</vt:lpstr>
      <vt:lpstr>Background</vt:lpstr>
      <vt:lpstr>IPCC 4AR 2080-2099</vt:lpstr>
      <vt:lpstr>Hydrological Extremes</vt:lpstr>
      <vt:lpstr>WATCH</vt:lpstr>
      <vt:lpstr>Problems</vt:lpstr>
      <vt:lpstr>Aims</vt:lpstr>
      <vt:lpstr>The Model</vt:lpstr>
      <vt:lpstr>Progress</vt:lpstr>
      <vt:lpstr>The Plan</vt:lpstr>
      <vt:lpstr>Next Steps for This Year</vt:lpstr>
      <vt:lpstr>Any Questions?</vt:lpstr>
    </vt:vector>
  </TitlesOfParts>
  <Company>University Of Nottingham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Hydrology Modelling and Uncertainty:  Climate Change and Hydrological Extremes</dc:title>
  <dc:creator>Katie Anne Smith</dc:creator>
  <cp:lastModifiedBy>Katie Anne Smith</cp:lastModifiedBy>
  <cp:revision>31</cp:revision>
  <dcterms:created xsi:type="dcterms:W3CDTF">2011-12-07T11:34:14Z</dcterms:created>
  <dcterms:modified xsi:type="dcterms:W3CDTF">2011-12-13T16:12:10Z</dcterms:modified>
</cp:coreProperties>
</file>