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8" r:id="rId2"/>
    <p:sldId id="260" r:id="rId3"/>
    <p:sldId id="290" r:id="rId4"/>
    <p:sldId id="291" r:id="rId5"/>
    <p:sldId id="294" r:id="rId6"/>
    <p:sldId id="284" r:id="rId7"/>
    <p:sldId id="295" r:id="rId8"/>
    <p:sldId id="266" r:id="rId9"/>
    <p:sldId id="267" r:id="rId10"/>
    <p:sldId id="281" r:id="rId11"/>
    <p:sldId id="283" r:id="rId12"/>
    <p:sldId id="273" r:id="rId13"/>
    <p:sldId id="275" r:id="rId14"/>
    <p:sldId id="288" r:id="rId15"/>
    <p:sldId id="276" r:id="rId16"/>
    <p:sldId id="277" r:id="rId17"/>
    <p:sldId id="289" r:id="rId18"/>
    <p:sldId id="286" r:id="rId19"/>
    <p:sldId id="278" r:id="rId20"/>
    <p:sldId id="270" r:id="rId21"/>
    <p:sldId id="271" r:id="rId22"/>
    <p:sldId id="279" r:id="rId23"/>
    <p:sldId id="293" r:id="rId24"/>
    <p:sldId id="272" r:id="rId25"/>
    <p:sldId id="292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KILY-BASH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DDDDDD"/>
    <a:srgbClr val="66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D440D-FE1D-49E6-8A1D-EFAE908A44E3}" type="datetimeFigureOut">
              <a:rPr lang="en-US" smtClean="0"/>
              <a:pPr/>
              <a:t>12/21/2011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6938-37CF-431A-A7FD-6E99B86EC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728000"/>
            <a:ext cx="7740000" cy="1440000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7740000" cy="25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01600" y="6210000"/>
            <a:ext cx="872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www.le.ac.uk</a:t>
            </a: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 logos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PC logo black 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000" y="180000"/>
            <a:ext cx="1800000" cy="428702"/>
          </a:xfrm>
          <a:prstGeom prst="rect">
            <a:avLst/>
          </a:prstGeom>
        </p:spPr>
      </p:pic>
      <p:pic>
        <p:nvPicPr>
          <p:cNvPr id="4" name="Picture 3" descr="THE Awards for 2012 black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7034" y="1268760"/>
            <a:ext cx="6909932" cy="4320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728000"/>
            <a:ext cx="7740000" cy="1440000"/>
          </a:xfrm>
        </p:spPr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7740000" cy="25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01600" y="6210000"/>
            <a:ext cx="872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www.le.ac.uk</a:t>
            </a: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6" descr="Final PC logo black 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000" y="180000"/>
            <a:ext cx="1800000" cy="428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buClr>
                <a:schemeClr val="accent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 descr="Final PC logo black 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000" y="180000"/>
            <a:ext cx="1800000" cy="428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 descr="Final PC logo black 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000" y="180000"/>
            <a:ext cx="1800000" cy="428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PC logo black 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000" y="180000"/>
            <a:ext cx="1800000" cy="428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 logo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Awards for 2012 black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7034" y="1268760"/>
            <a:ext cx="6909931" cy="4320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nal PC logo white tex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80000" y="180000"/>
            <a:ext cx="1800000" cy="4287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78025"/>
            <a:ext cx="8229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4" r:id="rId5"/>
    <p:sldLayoutId id="2147483658" r:id="rId6"/>
    <p:sldLayoutId id="2147483655" r:id="rId7"/>
    <p:sldLayoutId id="2147483659" r:id="rId8"/>
    <p:sldLayoutId id="2147483660" r:id="rId9"/>
    <p:sldLayoutId id="2147483661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rebuchet MS" pitchFamily="34" charset="0"/>
        <a:buChar char="•"/>
        <a:defRPr sz="28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bg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a108@le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7524328" cy="2016224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FFC000"/>
                </a:solidFill>
              </a:rPr>
              <a:t>PIPELINE ENVIRONMENTAL MONITORING: </a:t>
            </a:r>
            <a:br>
              <a:rPr lang="en-GB" sz="2800" b="1" dirty="0" smtClean="0">
                <a:solidFill>
                  <a:srgbClr val="FFC000"/>
                </a:solidFill>
              </a:rPr>
            </a:br>
            <a:r>
              <a:rPr lang="en-GB" sz="2800" b="1" dirty="0" smtClean="0">
                <a:solidFill>
                  <a:srgbClr val="FFC000"/>
                </a:solidFill>
              </a:rPr>
              <a:t>MEASURING ENVIRONMENTAL IMPACTS OF OIL PIPELINES USING REMOTE SENSING AND GIS</a:t>
            </a:r>
            <a:endParaRPr lang="en-GB" sz="2800" b="1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712968" cy="2880320"/>
          </a:xfrm>
        </p:spPr>
        <p:txBody>
          <a:bodyPr/>
          <a:lstStyle/>
          <a:p>
            <a:pPr algn="ctr"/>
            <a:r>
              <a:rPr lang="en-GB" b="1" dirty="0" err="1" smtClean="0">
                <a:solidFill>
                  <a:srgbClr val="FFC000"/>
                </a:solidFill>
              </a:rPr>
              <a:t>Bashir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Adamu</a:t>
            </a:r>
            <a:r>
              <a:rPr lang="en-GB" b="1" dirty="0" smtClean="0">
                <a:solidFill>
                  <a:srgbClr val="FFC000"/>
                </a:solidFill>
              </a:rPr>
              <a:t> (Mr.)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  <a:hlinkClick r:id="rId2"/>
              </a:rPr>
              <a:t>ba108@le.ac.uk</a:t>
            </a:r>
            <a:endParaRPr lang="en-GB" b="1" dirty="0" smtClean="0">
              <a:solidFill>
                <a:srgbClr val="FFC000"/>
              </a:solidFill>
            </a:endParaRPr>
          </a:p>
          <a:p>
            <a:pPr algn="ctr"/>
            <a:endParaRPr lang="en-GB" sz="2000" b="1" i="1" dirty="0" smtClean="0">
              <a:solidFill>
                <a:srgbClr val="FFC000"/>
              </a:solidFill>
            </a:endParaRPr>
          </a:p>
          <a:p>
            <a:pPr algn="ctr"/>
            <a:r>
              <a:rPr lang="en-GB" sz="2000" b="1" i="1" dirty="0" smtClean="0">
                <a:solidFill>
                  <a:srgbClr val="FFC000"/>
                </a:solidFill>
              </a:rPr>
              <a:t>SUPERVISORS: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Kevin J. </a:t>
            </a:r>
            <a:r>
              <a:rPr lang="en-GB" b="1" dirty="0" err="1" smtClean="0">
                <a:solidFill>
                  <a:srgbClr val="FFC000"/>
                </a:solidFill>
              </a:rPr>
              <a:t>Tansey</a:t>
            </a:r>
            <a:r>
              <a:rPr lang="en-GB" b="1" dirty="0" smtClean="0">
                <a:solidFill>
                  <a:srgbClr val="FFC000"/>
                </a:solidFill>
              </a:rPr>
              <a:t> (Dr.) and 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Michael J. Bradshaw (Professor) </a:t>
            </a:r>
          </a:p>
          <a:p>
            <a:pPr algn="ctr"/>
            <a:endParaRPr lang="en-GB" b="1" dirty="0" smtClean="0">
              <a:solidFill>
                <a:srgbClr val="FFC000"/>
              </a:solidFill>
            </a:endParaRP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DEPARTMENT OF GEOGRAPHY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UNIVERSITY OF LEICESTER</a:t>
            </a:r>
          </a:p>
          <a:p>
            <a:pPr>
              <a:spcBef>
                <a:spcPts val="0"/>
              </a:spcBef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979712" y="260648"/>
            <a:ext cx="6336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4087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628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188640"/>
            <a:ext cx="709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NIGERIA’S ENERGY MAP – THE PETROLEUM ECONOMIST/NNPC(2005)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712" y="2564904"/>
            <a:ext cx="5472608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7704" y="2348880"/>
            <a:ext cx="6120680" cy="3888432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815109" y="3727938"/>
            <a:ext cx="3963131" cy="731520"/>
          </a:xfrm>
          <a:custGeom>
            <a:avLst/>
            <a:gdLst>
              <a:gd name="connsiteX0" fmla="*/ 38245 w 3963131"/>
              <a:gd name="connsiteY0" fmla="*/ 731520 h 731520"/>
              <a:gd name="connsiteX1" fmla="*/ 38245 w 3963131"/>
              <a:gd name="connsiteY1" fmla="*/ 731520 h 731520"/>
              <a:gd name="connsiteX2" fmla="*/ 854171 w 3963131"/>
              <a:gd name="connsiteY2" fmla="*/ 703385 h 731520"/>
              <a:gd name="connsiteX3" fmla="*/ 1051119 w 3963131"/>
              <a:gd name="connsiteY3" fmla="*/ 689317 h 731520"/>
              <a:gd name="connsiteX4" fmla="*/ 1895180 w 3963131"/>
              <a:gd name="connsiteY4" fmla="*/ 647114 h 731520"/>
              <a:gd name="connsiteX5" fmla="*/ 2148399 w 3963131"/>
              <a:gd name="connsiteY5" fmla="*/ 618979 h 731520"/>
              <a:gd name="connsiteX6" fmla="*/ 2246873 w 3963131"/>
              <a:gd name="connsiteY6" fmla="*/ 604911 h 731520"/>
              <a:gd name="connsiteX7" fmla="*/ 2373482 w 3963131"/>
              <a:gd name="connsiteY7" fmla="*/ 576776 h 731520"/>
              <a:gd name="connsiteX8" fmla="*/ 2640768 w 3963131"/>
              <a:gd name="connsiteY8" fmla="*/ 562708 h 731520"/>
              <a:gd name="connsiteX9" fmla="*/ 2725174 w 3963131"/>
              <a:gd name="connsiteY9" fmla="*/ 534573 h 731520"/>
              <a:gd name="connsiteX10" fmla="*/ 2767377 w 3963131"/>
              <a:gd name="connsiteY10" fmla="*/ 520505 h 731520"/>
              <a:gd name="connsiteX11" fmla="*/ 2823648 w 3963131"/>
              <a:gd name="connsiteY11" fmla="*/ 506437 h 731520"/>
              <a:gd name="connsiteX12" fmla="*/ 2908054 w 3963131"/>
              <a:gd name="connsiteY12" fmla="*/ 478302 h 731520"/>
              <a:gd name="connsiteX13" fmla="*/ 2978393 w 3963131"/>
              <a:gd name="connsiteY13" fmla="*/ 464234 h 731520"/>
              <a:gd name="connsiteX14" fmla="*/ 3076866 w 3963131"/>
              <a:gd name="connsiteY14" fmla="*/ 436099 h 731520"/>
              <a:gd name="connsiteX15" fmla="*/ 3161273 w 3963131"/>
              <a:gd name="connsiteY15" fmla="*/ 422031 h 731520"/>
              <a:gd name="connsiteX16" fmla="*/ 3245679 w 3963131"/>
              <a:gd name="connsiteY16" fmla="*/ 379828 h 731520"/>
              <a:gd name="connsiteX17" fmla="*/ 3386356 w 3963131"/>
              <a:gd name="connsiteY17" fmla="*/ 323557 h 731520"/>
              <a:gd name="connsiteX18" fmla="*/ 3470762 w 3963131"/>
              <a:gd name="connsiteY18" fmla="*/ 267287 h 731520"/>
              <a:gd name="connsiteX19" fmla="*/ 3822454 w 3963131"/>
              <a:gd name="connsiteY19" fmla="*/ 225084 h 731520"/>
              <a:gd name="connsiteX20" fmla="*/ 3864657 w 3963131"/>
              <a:gd name="connsiteY20" fmla="*/ 196948 h 731520"/>
              <a:gd name="connsiteX21" fmla="*/ 3920928 w 3963131"/>
              <a:gd name="connsiteY21" fmla="*/ 126610 h 731520"/>
              <a:gd name="connsiteX22" fmla="*/ 3949063 w 3963131"/>
              <a:gd name="connsiteY22" fmla="*/ 42204 h 731520"/>
              <a:gd name="connsiteX23" fmla="*/ 3963131 w 3963131"/>
              <a:gd name="connsiteY2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63131" h="731520">
                <a:moveTo>
                  <a:pt x="38245" y="731520"/>
                </a:moveTo>
                <a:lnTo>
                  <a:pt x="38245" y="731520"/>
                </a:lnTo>
                <a:cubicBezTo>
                  <a:pt x="445705" y="694480"/>
                  <a:pt x="0" y="731391"/>
                  <a:pt x="854171" y="703385"/>
                </a:cubicBezTo>
                <a:cubicBezTo>
                  <a:pt x="919952" y="701228"/>
                  <a:pt x="985421" y="693259"/>
                  <a:pt x="1051119" y="689317"/>
                </a:cubicBezTo>
                <a:lnTo>
                  <a:pt x="1895180" y="647114"/>
                </a:lnTo>
                <a:cubicBezTo>
                  <a:pt x="2070874" y="617833"/>
                  <a:pt x="1880706" y="647158"/>
                  <a:pt x="2148399" y="618979"/>
                </a:cubicBezTo>
                <a:cubicBezTo>
                  <a:pt x="2181375" y="615508"/>
                  <a:pt x="2214250" y="610842"/>
                  <a:pt x="2246873" y="604911"/>
                </a:cubicBezTo>
                <a:cubicBezTo>
                  <a:pt x="2295813" y="596013"/>
                  <a:pt x="2321938" y="581071"/>
                  <a:pt x="2373482" y="576776"/>
                </a:cubicBezTo>
                <a:cubicBezTo>
                  <a:pt x="2462392" y="569367"/>
                  <a:pt x="2551673" y="567397"/>
                  <a:pt x="2640768" y="562708"/>
                </a:cubicBezTo>
                <a:lnTo>
                  <a:pt x="2725174" y="534573"/>
                </a:lnTo>
                <a:cubicBezTo>
                  <a:pt x="2739242" y="529884"/>
                  <a:pt x="2752991" y="524102"/>
                  <a:pt x="2767377" y="520505"/>
                </a:cubicBezTo>
                <a:cubicBezTo>
                  <a:pt x="2786134" y="515816"/>
                  <a:pt x="2805129" y="511993"/>
                  <a:pt x="2823648" y="506437"/>
                </a:cubicBezTo>
                <a:cubicBezTo>
                  <a:pt x="2852054" y="497915"/>
                  <a:pt x="2878973" y="484118"/>
                  <a:pt x="2908054" y="478302"/>
                </a:cubicBezTo>
                <a:cubicBezTo>
                  <a:pt x="2931500" y="473613"/>
                  <a:pt x="2955196" y="470033"/>
                  <a:pt x="2978393" y="464234"/>
                </a:cubicBezTo>
                <a:cubicBezTo>
                  <a:pt x="3085645" y="437422"/>
                  <a:pt x="2945312" y="462410"/>
                  <a:pt x="3076866" y="436099"/>
                </a:cubicBezTo>
                <a:cubicBezTo>
                  <a:pt x="3104836" y="430505"/>
                  <a:pt x="3133137" y="426720"/>
                  <a:pt x="3161273" y="422031"/>
                </a:cubicBezTo>
                <a:cubicBezTo>
                  <a:pt x="3189408" y="407963"/>
                  <a:pt x="3216117" y="390578"/>
                  <a:pt x="3245679" y="379828"/>
                </a:cubicBezTo>
                <a:cubicBezTo>
                  <a:pt x="3390528" y="327155"/>
                  <a:pt x="3240967" y="416076"/>
                  <a:pt x="3386356" y="323557"/>
                </a:cubicBezTo>
                <a:cubicBezTo>
                  <a:pt x="3414884" y="305403"/>
                  <a:pt x="3437288" y="272069"/>
                  <a:pt x="3470762" y="267287"/>
                </a:cubicBezTo>
                <a:cubicBezTo>
                  <a:pt x="3718983" y="231826"/>
                  <a:pt x="3601666" y="245155"/>
                  <a:pt x="3822454" y="225084"/>
                </a:cubicBezTo>
                <a:cubicBezTo>
                  <a:pt x="3836522" y="215705"/>
                  <a:pt x="3851455" y="207510"/>
                  <a:pt x="3864657" y="196948"/>
                </a:cubicBezTo>
                <a:cubicBezTo>
                  <a:pt x="3884818" y="180819"/>
                  <a:pt x="3910842" y="149305"/>
                  <a:pt x="3920928" y="126610"/>
                </a:cubicBezTo>
                <a:cubicBezTo>
                  <a:pt x="3932973" y="99509"/>
                  <a:pt x="3939685" y="70339"/>
                  <a:pt x="3949063" y="42204"/>
                </a:cubicBezTo>
                <a:lnTo>
                  <a:pt x="3963131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39752" y="357301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Creeks of the Niger Delta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1"/>
            <a:ext cx="7092280" cy="432048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PIPELINE NETWORK BELONGING TO ONE OF THE OPERATORS (SHELL NIGERIA)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IKILY-BASH\Desktop\OIL SPILL IMAGES\nd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71281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6482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8720"/>
            <a:ext cx="44958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23728" y="260648"/>
            <a:ext cx="7020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PIPELINE SAFETY AND SECURITY IMPLICATIONS –UNEP, 2011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5736" y="188641"/>
            <a:ext cx="5616624" cy="50405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ECOSYSTEMS UNDER THREATS  - UNEP, 2011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8721"/>
            <a:ext cx="9144000" cy="59492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27984" y="4077072"/>
            <a:ext cx="223224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+mj-ea"/>
                <a:cs typeface="+mj-cs"/>
              </a:rPr>
              <a:t>Polluted Water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2348880"/>
            <a:ext cx="71287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          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Pipeline Routes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67544" y="2276872"/>
            <a:ext cx="288032" cy="978408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923928" y="1628800"/>
            <a:ext cx="216024" cy="978408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028384" y="1124744"/>
            <a:ext cx="216024" cy="978408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8229600" cy="765175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 Oil Facility: Safety and Security Implications in the Niger Delta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 (UNEP, 2011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21920"/>
            <a:ext cx="9144000" cy="593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5328592" cy="40528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CONTAMINATED SITES – UNEP, 2011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608512" cy="5493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POLLUTED SCENE – UNEP, 2011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36712"/>
            <a:ext cx="9143999" cy="602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"/>
            <a:ext cx="2952328" cy="620688"/>
          </a:xfrm>
        </p:spPr>
        <p:txBody>
          <a:bodyPr/>
          <a:lstStyle/>
          <a:p>
            <a:r>
              <a:rPr lang="en-US" sz="2400" b="1" dirty="0" smtClean="0"/>
              <a:t>Aim and Objectives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……..evaluate environmental stress induced by pipeline operations using integrated remote sensing and GIS techniques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Objectives are: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To map oil pipelines and Land Use Land Cover (LULC)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To carry out an assessment  of trends in LULC changes as a result of oil pipeline operations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Assess the environmental impacts on the observed changes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Examine the regulatory standards on oil pipeline operations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88641"/>
            <a:ext cx="3826768" cy="576064"/>
          </a:xfrm>
        </p:spPr>
        <p:txBody>
          <a:bodyPr/>
          <a:lstStyle/>
          <a:p>
            <a:r>
              <a:rPr lang="en-US" sz="3200" b="1" dirty="0" smtClean="0"/>
              <a:t>Literature Review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31321"/>
          </a:xfrm>
        </p:spPr>
        <p:txBody>
          <a:bodyPr/>
          <a:lstStyle/>
          <a:p>
            <a:pPr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So far, some relevant materials were identified on: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Remote Sensing/GIS </a:t>
            </a:r>
            <a:r>
              <a:rPr lang="en-US" sz="1600" b="1" i="1" dirty="0" smtClean="0"/>
              <a:t>(</a:t>
            </a:r>
            <a:r>
              <a:rPr lang="en-US" sz="1600" b="1" i="1" dirty="0" err="1" smtClean="0"/>
              <a:t>Bartholome</a:t>
            </a:r>
            <a:r>
              <a:rPr lang="en-US" sz="1600" b="1" i="1" dirty="0" smtClean="0"/>
              <a:t>, E. and </a:t>
            </a:r>
            <a:r>
              <a:rPr lang="en-US" sz="1600" b="1" i="1" dirty="0" err="1" smtClean="0"/>
              <a:t>Belward</a:t>
            </a:r>
            <a:r>
              <a:rPr lang="en-US" sz="1600" b="1" i="1" dirty="0" smtClean="0"/>
              <a:t>, A.S. 2007</a:t>
            </a:r>
            <a:r>
              <a:rPr lang="en-US" sz="1600" i="1" dirty="0" smtClean="0"/>
              <a:t> , </a:t>
            </a:r>
            <a:r>
              <a:rPr lang="en-US" sz="1400" b="1" i="1" dirty="0" err="1" smtClean="0"/>
              <a:t>Casciello</a:t>
            </a:r>
            <a:r>
              <a:rPr lang="en-US" sz="1400" b="1" i="1" dirty="0" smtClean="0"/>
              <a:t>, D., </a:t>
            </a:r>
            <a:r>
              <a:rPr lang="en-US" sz="1400" b="1" i="1" dirty="0" err="1" smtClean="0"/>
              <a:t>Lacava</a:t>
            </a:r>
            <a:r>
              <a:rPr lang="en-US" sz="1400" b="1" i="1" dirty="0" smtClean="0"/>
              <a:t>, T., Pergola, N and </a:t>
            </a:r>
            <a:r>
              <a:rPr lang="en-US" sz="1400" b="1" i="1" dirty="0" err="1" smtClean="0"/>
              <a:t>Tramutol</a:t>
            </a:r>
            <a:r>
              <a:rPr lang="en-US" sz="1400" b="1" i="1" dirty="0" smtClean="0"/>
              <a:t>, V. 2011, </a:t>
            </a:r>
            <a:r>
              <a:rPr lang="en-US" sz="1400" b="1" i="1" dirty="0" err="1" smtClean="0"/>
              <a:t>Slonecker</a:t>
            </a:r>
            <a:r>
              <a:rPr lang="en-US" sz="1400" b="1" i="1" dirty="0" smtClean="0"/>
              <a:t>, T., Fisher, G.B., Aiello, D.P. and </a:t>
            </a:r>
            <a:r>
              <a:rPr lang="en-US" sz="1400" b="1" i="1" dirty="0" err="1" smtClean="0"/>
              <a:t>Haack</a:t>
            </a:r>
            <a:r>
              <a:rPr lang="en-US" sz="1400" b="1" i="1" dirty="0" smtClean="0"/>
              <a:t>, B.</a:t>
            </a:r>
            <a:r>
              <a:rPr lang="en-US" sz="1400" i="1" dirty="0" smtClean="0"/>
              <a:t> </a:t>
            </a:r>
            <a:r>
              <a:rPr lang="en-US" sz="1400" b="1" i="1" dirty="0" smtClean="0"/>
              <a:t>2010) </a:t>
            </a:r>
            <a:endParaRPr lang="en-US" sz="2000" i="1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Land use/land cover classification systems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sz="1400" b="1" i="1" dirty="0" smtClean="0"/>
              <a:t>(McCallum, I., </a:t>
            </a:r>
            <a:r>
              <a:rPr lang="en-US" sz="1400" b="1" i="1" dirty="0" err="1" smtClean="0"/>
              <a:t>Obersteiner</a:t>
            </a:r>
            <a:r>
              <a:rPr lang="en-US" sz="1400" b="1" i="1" dirty="0" smtClean="0"/>
              <a:t>, M., Nilsson, S. and </a:t>
            </a:r>
            <a:r>
              <a:rPr lang="en-US" sz="1400" b="1" i="1" dirty="0" err="1" smtClean="0"/>
              <a:t>Shvidenko</a:t>
            </a:r>
            <a:r>
              <a:rPr lang="en-US" sz="1400" b="1" i="1" dirty="0" smtClean="0"/>
              <a:t>, A. 2005, Hansen, M. C., </a:t>
            </a:r>
            <a:r>
              <a:rPr lang="en-US" sz="1400" b="1" i="1" dirty="0" err="1" smtClean="0"/>
              <a:t>Defries</a:t>
            </a:r>
            <a:r>
              <a:rPr lang="en-US" sz="1400" b="1" i="1" dirty="0" smtClean="0"/>
              <a:t> , R. S., Townshend, J. R. G. and </a:t>
            </a:r>
            <a:r>
              <a:rPr lang="en-US" sz="1400" b="1" i="1" dirty="0" err="1" smtClean="0"/>
              <a:t>Sohlberg</a:t>
            </a:r>
            <a:r>
              <a:rPr lang="en-US" sz="1400" b="1" i="1" dirty="0" smtClean="0"/>
              <a:t>, R. 2010, Li, G., Lu, D., Moran, E. and </a:t>
            </a:r>
            <a:r>
              <a:rPr lang="en-US" sz="1400" b="1" i="1" dirty="0" err="1" smtClean="0"/>
              <a:t>Hetrick</a:t>
            </a:r>
            <a:r>
              <a:rPr lang="en-US" sz="1400" b="1" i="1" dirty="0" smtClean="0"/>
              <a:t>, S. 2011)</a:t>
            </a:r>
            <a:endParaRPr lang="en-US" sz="2000" b="1" i="1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Environmental impact resulting from oil spills were </a:t>
            </a:r>
            <a:r>
              <a:rPr lang="en-US" sz="1400" b="1" i="1" dirty="0" smtClean="0"/>
              <a:t>(</a:t>
            </a:r>
            <a:r>
              <a:rPr lang="en-US" sz="1400" b="1" i="1" dirty="0" err="1" smtClean="0"/>
              <a:t>Ipingbemi</a:t>
            </a:r>
            <a:r>
              <a:rPr lang="en-US" sz="1400" b="1" i="1" dirty="0" smtClean="0"/>
              <a:t>, O. 2009</a:t>
            </a:r>
            <a:r>
              <a:rPr lang="en-US" sz="1400" i="1" dirty="0" smtClean="0"/>
              <a:t>,    </a:t>
            </a:r>
            <a:r>
              <a:rPr lang="en-US" sz="1400" b="1" i="1" dirty="0" err="1" smtClean="0"/>
              <a:t>Nduka</a:t>
            </a:r>
            <a:r>
              <a:rPr lang="en-US" sz="1400" b="1" i="1" dirty="0" smtClean="0"/>
              <a:t>, J.K. and </a:t>
            </a:r>
            <a:r>
              <a:rPr lang="en-US" sz="1400" b="1" i="1" dirty="0" err="1" smtClean="0"/>
              <a:t>Orisakwe</a:t>
            </a:r>
            <a:r>
              <a:rPr lang="en-US" sz="1400" b="1" i="1" dirty="0" smtClean="0"/>
              <a:t>, O.E. 2011) </a:t>
            </a:r>
            <a:r>
              <a:rPr lang="en-US" sz="1400" i="1" dirty="0" smtClean="0"/>
              <a:t> </a:t>
            </a:r>
            <a:endParaRPr lang="en-US" sz="2000" i="1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Oil pipeline leakages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sz="1400" b="1" i="1" dirty="0" smtClean="0"/>
              <a:t>(</a:t>
            </a:r>
            <a:r>
              <a:rPr lang="en-US" sz="1400" b="1" i="1" dirty="0" err="1" smtClean="0"/>
              <a:t>Hausamann</a:t>
            </a:r>
            <a:r>
              <a:rPr lang="en-US" sz="1400" b="1" i="1" dirty="0" smtClean="0"/>
              <a:t>, D., </a:t>
            </a:r>
            <a:r>
              <a:rPr lang="en-US" sz="1400" b="1" i="1" dirty="0" err="1" smtClean="0"/>
              <a:t>Zirnig</a:t>
            </a:r>
            <a:r>
              <a:rPr lang="en-US" sz="1400" b="1" i="1" dirty="0" smtClean="0"/>
              <a:t>, W., </a:t>
            </a:r>
            <a:r>
              <a:rPr lang="en-US" sz="1400" b="1" i="1" dirty="0" err="1" smtClean="0"/>
              <a:t>Schreier</a:t>
            </a:r>
            <a:r>
              <a:rPr lang="en-US" sz="1400" b="1" i="1" dirty="0" smtClean="0"/>
              <a:t>, G. and </a:t>
            </a:r>
            <a:r>
              <a:rPr lang="en-US" sz="1400" b="1" i="1" dirty="0" err="1" smtClean="0"/>
              <a:t>Strobl</a:t>
            </a:r>
            <a:r>
              <a:rPr lang="en-US" sz="1400" b="1" i="1" dirty="0" smtClean="0"/>
              <a:t>, P. 2005)</a:t>
            </a:r>
            <a:r>
              <a:rPr lang="en-US" sz="1400" i="1" dirty="0" smtClean="0"/>
              <a:t> </a:t>
            </a:r>
            <a:endParaRPr lang="en-US" sz="2000" i="1" dirty="0" smtClean="0"/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5194920" cy="765175"/>
          </a:xfrm>
        </p:spPr>
        <p:txBody>
          <a:bodyPr/>
          <a:lstStyle/>
          <a:p>
            <a:r>
              <a:rPr lang="en-US" sz="2800" b="1" dirty="0" smtClean="0"/>
              <a:t>Methodology Cont…..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5931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Using hyper-spectral sensors (RADAR/LIDAR):</a:t>
            </a:r>
          </a:p>
          <a:p>
            <a:pPr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 Detect oil pipeline routes and leakages/spills</a:t>
            </a:r>
          </a:p>
          <a:p>
            <a:pPr lvl="1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 Signature characteristics of feature targets  (vegetation, soil and water)</a:t>
            </a:r>
          </a:p>
          <a:p>
            <a:pPr lvl="1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 Map oil spill sites and classification of LULC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Outline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>
              <a:buNone/>
            </a:pP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Aim and Objectives</a:t>
            </a:r>
          </a:p>
          <a:p>
            <a:pPr>
              <a:buNone/>
            </a:pP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Literature Review</a:t>
            </a:r>
          </a:p>
          <a:p>
            <a:pPr>
              <a:buNone/>
            </a:pP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Methodology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3456384" cy="765175"/>
          </a:xfrm>
        </p:spPr>
        <p:txBody>
          <a:bodyPr/>
          <a:lstStyle/>
          <a:p>
            <a:r>
              <a:rPr lang="en-US" sz="2800" b="1" dirty="0" smtClean="0"/>
              <a:t>Methodology Cont…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593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Geographic Information System (GIS):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Creating Attribute Table </a:t>
            </a:r>
          </a:p>
          <a:p>
            <a:pPr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Digitizing Pipeline Map</a:t>
            </a:r>
          </a:p>
          <a:p>
            <a:pPr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Land Use Land Cover Analysis</a:t>
            </a:r>
          </a:p>
          <a:p>
            <a:pPr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New Output Maps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608512" cy="765175"/>
          </a:xfrm>
        </p:spPr>
        <p:txBody>
          <a:bodyPr/>
          <a:lstStyle/>
          <a:p>
            <a:r>
              <a:rPr lang="en-US" dirty="0" smtClean="0"/>
              <a:t>Data Sets and Sources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1" y="1196752"/>
          <a:ext cx="8424937" cy="5057719"/>
        </p:xfrm>
        <a:graphic>
          <a:graphicData uri="http://schemas.openxmlformats.org/drawingml/2006/table">
            <a:tbl>
              <a:tblPr/>
              <a:tblGrid>
                <a:gridCol w="900501"/>
                <a:gridCol w="836179"/>
                <a:gridCol w="1118051"/>
                <a:gridCol w="1391668"/>
                <a:gridCol w="1730264"/>
                <a:gridCol w="2448274"/>
              </a:tblGrid>
              <a:tr h="3600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FORMAT 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SCALE/RESOLUTION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SOURCE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PURPOSE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Pipeline Map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Most Recent 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Digital /Analogue (raster/vector)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Desired Industry Scale but prefer 1 : 50, 000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Oil Companies, Department of Petroleum Resources (DPR), NNPC e.t.c 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integrated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into remote sensing </a:t>
                      </a:r>
                      <a:r>
                        <a:rPr lang="en-GB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/GIS</a:t>
                      </a:r>
                      <a:r>
                        <a:rPr lang="en-GB" sz="9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package for </a:t>
                      </a:r>
                      <a:r>
                        <a:rPr lang="en-GB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analysis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Pipeline </a:t>
                      </a: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routes identification 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Satellite Data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1990, 2000 and 2011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Digital (tiff, img, jpeg)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Both low and high resolution images (&lt;1m to 60m) would be suitable.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USGS, GEDAS Lagos, NASRDA Abuja, etc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Land cover classification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Oil spill site detection and Mapping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Analysis of changes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Topographical Map 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1990 and the most recent will serve batter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Digital/Analogue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: 50, 000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Surveyor General of Federation (Nigeria)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Identification of settlements and other land uses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5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Ancillary Data (Socio-economic, year of spill/incidents etc)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Past and Recent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Soft copies 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 applicable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Oil companies, DPR, NNPC, and other relevant federal environmental agencies</a:t>
                      </a: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GB" sz="9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 integrated into the GIS</a:t>
                      </a:r>
                      <a:r>
                        <a:rPr lang="en-GB" sz="9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environment</a:t>
                      </a:r>
                      <a:endParaRPr lang="en-GB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95" marR="4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18" y="764702"/>
          <a:ext cx="8496945" cy="5760637"/>
        </p:xfrm>
        <a:graphic>
          <a:graphicData uri="http://schemas.openxmlformats.org/drawingml/2006/table">
            <a:tbl>
              <a:tblPr/>
              <a:tblGrid>
                <a:gridCol w="1336347"/>
                <a:gridCol w="603616"/>
                <a:gridCol w="603616"/>
                <a:gridCol w="572565"/>
                <a:gridCol w="596536"/>
                <a:gridCol w="603616"/>
                <a:gridCol w="603616"/>
                <a:gridCol w="572565"/>
                <a:gridCol w="596536"/>
                <a:gridCol w="644476"/>
                <a:gridCol w="644476"/>
                <a:gridCol w="572565"/>
                <a:gridCol w="546415"/>
              </a:tblGrid>
              <a:tr h="3060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D0D0D"/>
                          </a:solidFill>
                          <a:latin typeface="Cambria"/>
                          <a:ea typeface="Times New Roman"/>
                          <a:cs typeface="Calibri"/>
                        </a:rPr>
                        <a:t>RESEARCH WORK PLAN FROM OCTOBER 2011 - SEPTEMBER 2014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0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Calibri"/>
                        </a:rPr>
                        <a:t>TASK SCHEDULE/MONTHS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FIRST YEAR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SECOND YEAR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THIRD YEAR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OCT-DEC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JAN-MAR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APR-JUN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JUL-SEP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OCT-DEC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JAN-MAR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APR-JUN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JUL-SEP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OCT-DEC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JAN -MAR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APR-JUN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Calibri"/>
                        </a:rPr>
                        <a:t>JUL-SEP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REVIEW OF LITERATURE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mbria"/>
                          <a:ea typeface="Times New Roman"/>
                          <a:cs typeface="Calibri"/>
                        </a:rPr>
                        <a:t>COLLATION OF DESKTOP DATA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mbria"/>
                          <a:ea typeface="Times New Roman"/>
                          <a:cs typeface="Calibri"/>
                        </a:rPr>
                        <a:t>FIRST YEAR REVIEW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FIELD WORK PREPARATION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FIELD WORK 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COMPILATION OF DATA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SECOND YEAR REPORT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DATA ANALYSIS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COMPILATION OF THEISIS MATERIAL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THESIS WRITE-UP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SUBMISSION OF INITIAL DRAFT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79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REVIEW OF THE FIRST DRAFT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47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SUBMIT INTENT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SUBMIT FINAL DRAFT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47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CONTINGENCY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3" marR="430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55776" y="18864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Work Plan 2011 – 2014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263691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THANK YOU FOR LISTENING</a:t>
            </a:r>
            <a:endParaRPr lang="en-US" sz="40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6264696"/>
          </a:xfrm>
        </p:spPr>
        <p:txBody>
          <a:bodyPr/>
          <a:lstStyle/>
          <a:p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		</a:t>
            </a:r>
            <a:r>
              <a:rPr lang="en-US" sz="1600" b="1" dirty="0" smtClean="0">
                <a:solidFill>
                  <a:srgbClr val="C00000"/>
                </a:solidFill>
              </a:rPr>
              <a:t>Bibliography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1400" b="1" dirty="0" err="1" smtClean="0">
                <a:solidFill>
                  <a:srgbClr val="000000"/>
                </a:solidFill>
              </a:rPr>
              <a:t>Bartholome</a:t>
            </a:r>
            <a:r>
              <a:rPr lang="en-US" sz="1400" b="1" dirty="0" smtClean="0">
                <a:solidFill>
                  <a:srgbClr val="000000"/>
                </a:solidFill>
              </a:rPr>
              <a:t>, E. and </a:t>
            </a:r>
            <a:r>
              <a:rPr lang="en-US" sz="1400" b="1" dirty="0" err="1" smtClean="0">
                <a:solidFill>
                  <a:srgbClr val="000000"/>
                </a:solidFill>
              </a:rPr>
              <a:t>Belward</a:t>
            </a:r>
            <a:r>
              <a:rPr lang="en-US" sz="1400" b="1" dirty="0" smtClean="0">
                <a:solidFill>
                  <a:srgbClr val="000000"/>
                </a:solidFill>
              </a:rPr>
              <a:t>, A.S. 2007</a:t>
            </a:r>
            <a:r>
              <a:rPr lang="en-US" sz="1400" dirty="0" smtClean="0">
                <a:solidFill>
                  <a:srgbClr val="000000"/>
                </a:solidFill>
              </a:rPr>
              <a:t> - GLC2000: A New Approach to Global Land Cover Mapping from Earth Observation Data </a:t>
            </a:r>
            <a:r>
              <a:rPr lang="en-US" sz="1400" i="1" dirty="0" smtClean="0">
                <a:solidFill>
                  <a:srgbClr val="000000"/>
                </a:solidFill>
              </a:rPr>
              <a:t>-  International Journal of Remote Sensing </a:t>
            </a:r>
            <a:r>
              <a:rPr lang="en-US" sz="1400" i="1" dirty="0" err="1" smtClean="0">
                <a:solidFill>
                  <a:srgbClr val="000000"/>
                </a:solidFill>
              </a:rPr>
              <a:t>Vol</a:t>
            </a:r>
            <a:r>
              <a:rPr lang="en-US" sz="1400" i="1" dirty="0" smtClean="0">
                <a:solidFill>
                  <a:srgbClr val="000000"/>
                </a:solidFill>
              </a:rPr>
              <a:t> 26 </a:t>
            </a:r>
            <a:r>
              <a:rPr lang="en-US" sz="1400" i="1" dirty="0" err="1" smtClean="0">
                <a:solidFill>
                  <a:srgbClr val="000000"/>
                </a:solidFill>
              </a:rPr>
              <a:t>issn</a:t>
            </a:r>
            <a:r>
              <a:rPr lang="en-US" sz="1400" i="1" dirty="0" smtClean="0">
                <a:solidFill>
                  <a:srgbClr val="000000"/>
                </a:solidFill>
              </a:rPr>
              <a:t> 9 page 1959-1977</a:t>
            </a:r>
            <a:r>
              <a:rPr lang="en-US" sz="1400" dirty="0" smtClean="0">
                <a:solidFill>
                  <a:srgbClr val="000000"/>
                </a:solidFill>
              </a:rPr>
              <a:t/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b="1" dirty="0" err="1" smtClean="0">
                <a:solidFill>
                  <a:srgbClr val="000000"/>
                </a:solidFill>
              </a:rPr>
              <a:t>Casciello</a:t>
            </a:r>
            <a:r>
              <a:rPr lang="en-US" sz="1400" b="1" dirty="0" smtClean="0">
                <a:solidFill>
                  <a:srgbClr val="000000"/>
                </a:solidFill>
              </a:rPr>
              <a:t>, D., </a:t>
            </a:r>
            <a:r>
              <a:rPr lang="en-US" sz="1400" b="1" dirty="0" err="1" smtClean="0">
                <a:solidFill>
                  <a:srgbClr val="000000"/>
                </a:solidFill>
              </a:rPr>
              <a:t>Lacava</a:t>
            </a:r>
            <a:r>
              <a:rPr lang="en-US" sz="1400" b="1" dirty="0" smtClean="0">
                <a:solidFill>
                  <a:srgbClr val="000000"/>
                </a:solidFill>
              </a:rPr>
              <a:t>, T., Pergola, N and </a:t>
            </a:r>
            <a:r>
              <a:rPr lang="en-US" sz="1400" b="1" dirty="0" err="1" smtClean="0">
                <a:solidFill>
                  <a:srgbClr val="000000"/>
                </a:solidFill>
              </a:rPr>
              <a:t>Tramutol</a:t>
            </a:r>
            <a:r>
              <a:rPr lang="en-US" sz="1400" b="1" dirty="0" smtClean="0">
                <a:solidFill>
                  <a:srgbClr val="000000"/>
                </a:solidFill>
              </a:rPr>
              <a:t>, V. 2011 </a:t>
            </a:r>
            <a:r>
              <a:rPr lang="en-US" sz="1400" dirty="0" smtClean="0">
                <a:solidFill>
                  <a:srgbClr val="000000"/>
                </a:solidFill>
              </a:rPr>
              <a:t>- Robust Satellite Techniques for oil spill detection and monitoring using AVHRR thermal infrared bands International Journal of Remote Sensing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vol</a:t>
            </a:r>
            <a:r>
              <a:rPr lang="en-US" sz="1400" b="1" dirty="0" smtClean="0">
                <a:solidFill>
                  <a:srgbClr val="000000"/>
                </a:solidFill>
              </a:rPr>
              <a:t> 32 Issue 14, pp</a:t>
            </a:r>
            <a:r>
              <a:rPr lang="en-US" sz="1400" dirty="0" smtClean="0">
                <a:solidFill>
                  <a:srgbClr val="000000"/>
                </a:solidFill>
              </a:rPr>
              <a:t>4107-4129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b="1" dirty="0" err="1" smtClean="0">
                <a:solidFill>
                  <a:srgbClr val="000000"/>
                </a:solidFill>
              </a:rPr>
              <a:t>Hausamann</a:t>
            </a:r>
            <a:r>
              <a:rPr lang="en-US" sz="1400" b="1" dirty="0" smtClean="0">
                <a:solidFill>
                  <a:srgbClr val="000000"/>
                </a:solidFill>
              </a:rPr>
              <a:t>, D., </a:t>
            </a:r>
            <a:r>
              <a:rPr lang="en-US" sz="1400" b="1" dirty="0" err="1" smtClean="0">
                <a:solidFill>
                  <a:srgbClr val="000000"/>
                </a:solidFill>
              </a:rPr>
              <a:t>Zirnig</a:t>
            </a:r>
            <a:r>
              <a:rPr lang="en-US" sz="1400" b="1" dirty="0" smtClean="0">
                <a:solidFill>
                  <a:srgbClr val="000000"/>
                </a:solidFill>
              </a:rPr>
              <a:t>, W., </a:t>
            </a:r>
            <a:r>
              <a:rPr lang="en-US" sz="1400" b="1" dirty="0" err="1" smtClean="0">
                <a:solidFill>
                  <a:srgbClr val="000000"/>
                </a:solidFill>
              </a:rPr>
              <a:t>Schreier</a:t>
            </a:r>
            <a:r>
              <a:rPr lang="en-US" sz="1400" b="1" dirty="0" smtClean="0">
                <a:solidFill>
                  <a:srgbClr val="000000"/>
                </a:solidFill>
              </a:rPr>
              <a:t>, G. and </a:t>
            </a:r>
            <a:r>
              <a:rPr lang="en-US" sz="1400" b="1" dirty="0" err="1" smtClean="0">
                <a:solidFill>
                  <a:srgbClr val="000000"/>
                </a:solidFill>
              </a:rPr>
              <a:t>Strobl</a:t>
            </a:r>
            <a:r>
              <a:rPr lang="en-US" sz="1400" b="1" dirty="0" smtClean="0">
                <a:solidFill>
                  <a:srgbClr val="000000"/>
                </a:solidFill>
              </a:rPr>
              <a:t>, P. 2005</a:t>
            </a:r>
            <a:r>
              <a:rPr lang="en-US" sz="1400" dirty="0" smtClean="0">
                <a:solidFill>
                  <a:srgbClr val="000000"/>
                </a:solidFill>
              </a:rPr>
              <a:t> - Monitoring of Gas Pipelines –A Civil UAV Application –</a:t>
            </a:r>
            <a:r>
              <a:rPr lang="en-US" sz="1400" i="1" dirty="0" smtClean="0">
                <a:solidFill>
                  <a:srgbClr val="000000"/>
                </a:solidFill>
              </a:rPr>
              <a:t>Aircraft Engineering and Aerospace Tech- An International Journal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> Hansen, M. C., </a:t>
            </a:r>
            <a:r>
              <a:rPr lang="en-US" sz="1600" b="1" dirty="0" err="1" smtClean="0">
                <a:solidFill>
                  <a:srgbClr val="000000"/>
                </a:solidFill>
              </a:rPr>
              <a:t>Defries</a:t>
            </a:r>
            <a:r>
              <a:rPr lang="en-US" sz="1600" b="1" dirty="0" smtClean="0">
                <a:solidFill>
                  <a:srgbClr val="000000"/>
                </a:solidFill>
              </a:rPr>
              <a:t> , R. S., Townshend, J. R. G. and </a:t>
            </a:r>
            <a:r>
              <a:rPr lang="en-US" sz="1600" b="1" dirty="0" err="1" smtClean="0">
                <a:solidFill>
                  <a:srgbClr val="000000"/>
                </a:solidFill>
              </a:rPr>
              <a:t>Sohlberg</a:t>
            </a:r>
            <a:r>
              <a:rPr lang="en-US" sz="1600" b="1" dirty="0" smtClean="0">
                <a:solidFill>
                  <a:srgbClr val="000000"/>
                </a:solidFill>
              </a:rPr>
              <a:t>, R. 2010</a:t>
            </a:r>
            <a:r>
              <a:rPr lang="en-US" sz="1600" dirty="0" smtClean="0">
                <a:solidFill>
                  <a:srgbClr val="000000"/>
                </a:solidFill>
              </a:rPr>
              <a:t> -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Global land cover classification at 1 km spatial resolution using a classification tree approach: International Journal of Remote Sensing V 21:No 6-7, pp 1331-1364 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b="1" dirty="0" err="1" smtClean="0">
                <a:solidFill>
                  <a:srgbClr val="000000"/>
                </a:solidFill>
              </a:rPr>
              <a:t>Im</a:t>
            </a:r>
            <a:r>
              <a:rPr lang="en-US" sz="1400" b="1" dirty="0" smtClean="0">
                <a:solidFill>
                  <a:srgbClr val="000000"/>
                </a:solidFill>
              </a:rPr>
              <a:t>, J. and Jensen, J.R. 2008</a:t>
            </a:r>
            <a:r>
              <a:rPr lang="en-US" sz="1400" dirty="0" smtClean="0">
                <a:solidFill>
                  <a:srgbClr val="000000"/>
                </a:solidFill>
              </a:rPr>
              <a:t> - </a:t>
            </a:r>
            <a:r>
              <a:rPr lang="en-US" sz="1400" dirty="0" err="1" smtClean="0">
                <a:solidFill>
                  <a:srgbClr val="000000"/>
                </a:solidFill>
              </a:rPr>
              <a:t>Hyperspectral</a:t>
            </a:r>
            <a:r>
              <a:rPr lang="en-US" sz="1400" dirty="0" smtClean="0">
                <a:solidFill>
                  <a:srgbClr val="000000"/>
                </a:solidFill>
              </a:rPr>
              <a:t> Remote Sensing of Vegetation – </a:t>
            </a:r>
            <a:r>
              <a:rPr lang="en-US" sz="1400" i="1" dirty="0" smtClean="0">
                <a:solidFill>
                  <a:srgbClr val="000000"/>
                </a:solidFill>
              </a:rPr>
              <a:t>Geography Compass</a:t>
            </a:r>
            <a:r>
              <a:rPr lang="en-US" sz="1400" dirty="0" smtClean="0">
                <a:solidFill>
                  <a:srgbClr val="000000"/>
                </a:solidFill>
              </a:rPr>
              <a:t/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b="1" dirty="0" smtClean="0">
                <a:solidFill>
                  <a:srgbClr val="000000"/>
                </a:solidFill>
              </a:rPr>
              <a:t>Huang, Z. and </a:t>
            </a:r>
            <a:r>
              <a:rPr lang="en-US" sz="1400" b="1" dirty="0" err="1" smtClean="0">
                <a:solidFill>
                  <a:srgbClr val="000000"/>
                </a:solidFill>
              </a:rPr>
              <a:t>Jia</a:t>
            </a:r>
            <a:r>
              <a:rPr lang="en-US" sz="1400" b="1" dirty="0" smtClean="0">
                <a:solidFill>
                  <a:srgbClr val="000000"/>
                </a:solidFill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</a:rPr>
              <a:t>Xiuping</a:t>
            </a:r>
            <a:r>
              <a:rPr lang="en-US" sz="1400" b="1" dirty="0" smtClean="0">
                <a:solidFill>
                  <a:srgbClr val="000000"/>
                </a:solidFill>
              </a:rPr>
              <a:t> 2011</a:t>
            </a:r>
            <a:r>
              <a:rPr lang="en-US" sz="1400" dirty="0" smtClean="0">
                <a:solidFill>
                  <a:srgbClr val="000000"/>
                </a:solidFill>
              </a:rPr>
              <a:t> - Integrated Remotely Sensed Data, GIS and Expert Knowledge to Update-</a:t>
            </a:r>
            <a:r>
              <a:rPr lang="en-US" sz="1400" dirty="0" err="1" smtClean="0">
                <a:solidFill>
                  <a:srgbClr val="000000"/>
                </a:solidFill>
              </a:rPr>
              <a:t>Objetc</a:t>
            </a:r>
            <a:r>
              <a:rPr lang="en-US" sz="1400" dirty="0" smtClean="0">
                <a:solidFill>
                  <a:srgbClr val="000000"/>
                </a:solidFill>
              </a:rPr>
              <a:t>-based Land use/Land Cover information – </a:t>
            </a:r>
            <a:r>
              <a:rPr lang="en-US" sz="1400" i="1" dirty="0" smtClean="0">
                <a:solidFill>
                  <a:srgbClr val="000000"/>
                </a:solidFill>
              </a:rPr>
              <a:t>International Journal of Remote Sensing vol.10 ISSN 1080/01431161.2010.536182 Page 1-17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b="1" dirty="0" err="1" smtClean="0">
                <a:solidFill>
                  <a:srgbClr val="000000"/>
                </a:solidFill>
              </a:rPr>
              <a:t>Ipingbemi</a:t>
            </a:r>
            <a:r>
              <a:rPr lang="en-US" sz="1400" b="1" dirty="0" smtClean="0">
                <a:solidFill>
                  <a:srgbClr val="000000"/>
                </a:solidFill>
              </a:rPr>
              <a:t>, O. 2009</a:t>
            </a:r>
            <a:r>
              <a:rPr lang="en-US" sz="1400" dirty="0" smtClean="0">
                <a:solidFill>
                  <a:srgbClr val="000000"/>
                </a:solidFill>
              </a:rPr>
              <a:t> - Socio-economic Implications and Environmental Effects of Oil Spillage in Some Communities in the Niger Delta </a:t>
            </a:r>
            <a:r>
              <a:rPr lang="en-US" sz="1400" i="1" dirty="0" smtClean="0">
                <a:solidFill>
                  <a:srgbClr val="000000"/>
                </a:solidFill>
              </a:rPr>
              <a:t>– Journal of Integrative Environmental Sciences vol. 6 </a:t>
            </a:r>
            <a:r>
              <a:rPr lang="en-US" sz="1400" i="1" dirty="0" err="1" smtClean="0">
                <a:solidFill>
                  <a:srgbClr val="000000"/>
                </a:solidFill>
              </a:rPr>
              <a:t>Issn</a:t>
            </a:r>
            <a:r>
              <a:rPr lang="en-US" sz="1400" i="1" dirty="0" smtClean="0">
                <a:solidFill>
                  <a:srgbClr val="000000"/>
                </a:solidFill>
              </a:rPr>
              <a:t> 1 page 7-23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b="1" dirty="0" smtClean="0">
                <a:solidFill>
                  <a:srgbClr val="000000"/>
                </a:solidFill>
              </a:rPr>
              <a:t>Li, G., Lu, D., Moran, E. and </a:t>
            </a:r>
            <a:r>
              <a:rPr lang="en-US" sz="1400" b="1" dirty="0" err="1" smtClean="0">
                <a:solidFill>
                  <a:srgbClr val="000000"/>
                </a:solidFill>
              </a:rPr>
              <a:t>Hetrick</a:t>
            </a:r>
            <a:r>
              <a:rPr lang="en-US" sz="1400" b="1" dirty="0" smtClean="0">
                <a:solidFill>
                  <a:srgbClr val="000000"/>
                </a:solidFill>
              </a:rPr>
              <a:t>, S. 2011</a:t>
            </a:r>
            <a:r>
              <a:rPr lang="en-US" sz="1400" dirty="0" smtClean="0">
                <a:solidFill>
                  <a:srgbClr val="000000"/>
                </a:solidFill>
              </a:rPr>
              <a:t> - Land-Cover Classification in a Moist Tropical Region of Brazil with </a:t>
            </a:r>
            <a:r>
              <a:rPr lang="en-US" sz="1400" dirty="0" err="1" smtClean="0">
                <a:solidFill>
                  <a:srgbClr val="000000"/>
                </a:solidFill>
              </a:rPr>
              <a:t>Landsat</a:t>
            </a:r>
            <a:r>
              <a:rPr lang="en-US" sz="1400" dirty="0" smtClean="0">
                <a:solidFill>
                  <a:srgbClr val="000000"/>
                </a:solidFill>
              </a:rPr>
              <a:t> TM Imagery – </a:t>
            </a:r>
            <a:r>
              <a:rPr lang="en-US" sz="1400" i="1" dirty="0" smtClean="0">
                <a:solidFill>
                  <a:srgbClr val="000000"/>
                </a:solidFill>
              </a:rPr>
              <a:t>International Journal of Remote Sensing Vol. 31, ISSN 23 Page 8207-8230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b="1" dirty="0" err="1" smtClean="0">
                <a:solidFill>
                  <a:srgbClr val="000000"/>
                </a:solidFill>
              </a:rPr>
              <a:t>Mas</a:t>
            </a:r>
            <a:r>
              <a:rPr lang="en-US" sz="1400" b="1" dirty="0" smtClean="0">
                <a:solidFill>
                  <a:srgbClr val="000000"/>
                </a:solidFill>
              </a:rPr>
              <a:t>, J..F. 2010</a:t>
            </a:r>
            <a:r>
              <a:rPr lang="en-US" sz="1400" dirty="0" smtClean="0">
                <a:solidFill>
                  <a:srgbClr val="000000"/>
                </a:solidFill>
              </a:rPr>
              <a:t> - Monitoring Land Cover Changes: A Comparison of Change Detection Techniques </a:t>
            </a:r>
            <a:r>
              <a:rPr lang="en-US" sz="1400" i="1" dirty="0" smtClean="0">
                <a:solidFill>
                  <a:srgbClr val="000000"/>
                </a:solidFill>
              </a:rPr>
              <a:t>- International Journal of Remote Sensing </a:t>
            </a:r>
            <a:r>
              <a:rPr lang="en-US" sz="1400" i="1" dirty="0" err="1" smtClean="0">
                <a:solidFill>
                  <a:srgbClr val="000000"/>
                </a:solidFill>
              </a:rPr>
              <a:t>Vol</a:t>
            </a:r>
            <a:r>
              <a:rPr lang="en-US" sz="1400" i="1" dirty="0" smtClean="0">
                <a:solidFill>
                  <a:srgbClr val="000000"/>
                </a:solidFill>
              </a:rPr>
              <a:t> 20 </a:t>
            </a:r>
            <a:r>
              <a:rPr lang="en-US" sz="1400" i="1" dirty="0" err="1" smtClean="0">
                <a:solidFill>
                  <a:srgbClr val="000000"/>
                </a:solidFill>
              </a:rPr>
              <a:t>Issn</a:t>
            </a:r>
            <a:r>
              <a:rPr lang="en-US" sz="1400" i="1" dirty="0" smtClean="0">
                <a:solidFill>
                  <a:srgbClr val="000000"/>
                </a:solidFill>
              </a:rPr>
              <a:t> 1 Page 139-152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b="1" dirty="0" smtClean="0">
                <a:solidFill>
                  <a:srgbClr val="000000"/>
                </a:solidFill>
              </a:rPr>
              <a:t>McCallum, I., </a:t>
            </a:r>
            <a:r>
              <a:rPr lang="en-US" sz="1400" b="1" dirty="0" err="1" smtClean="0">
                <a:solidFill>
                  <a:srgbClr val="000000"/>
                </a:solidFill>
              </a:rPr>
              <a:t>Obersteiner</a:t>
            </a:r>
            <a:r>
              <a:rPr lang="en-US" sz="1400" b="1" dirty="0" smtClean="0">
                <a:solidFill>
                  <a:srgbClr val="000000"/>
                </a:solidFill>
              </a:rPr>
              <a:t>, M., Nilsson, S. and </a:t>
            </a:r>
            <a:r>
              <a:rPr lang="en-US" sz="1400" b="1" dirty="0" err="1" smtClean="0">
                <a:solidFill>
                  <a:srgbClr val="000000"/>
                </a:solidFill>
              </a:rPr>
              <a:t>Shvidenko</a:t>
            </a:r>
            <a:r>
              <a:rPr lang="en-US" sz="1400" b="1" dirty="0" smtClean="0">
                <a:solidFill>
                  <a:srgbClr val="000000"/>
                </a:solidFill>
              </a:rPr>
              <a:t>, A. 2005</a:t>
            </a:r>
            <a:r>
              <a:rPr lang="en-US" sz="1400" dirty="0" smtClean="0">
                <a:solidFill>
                  <a:srgbClr val="000000"/>
                </a:solidFill>
              </a:rPr>
              <a:t> - A spatial comparison of four satellite derived 1 </a:t>
            </a:r>
            <a:r>
              <a:rPr lang="en-US" sz="1200" dirty="0" smtClean="0">
                <a:solidFill>
                  <a:srgbClr val="000000"/>
                </a:solidFill>
              </a:rPr>
              <a:t>km global land cover datasets</a:t>
            </a:r>
            <a:r>
              <a:rPr lang="en-US" sz="1200" i="1" dirty="0" smtClean="0">
                <a:solidFill>
                  <a:srgbClr val="000000"/>
                </a:solidFill>
              </a:rPr>
              <a:t>- International Journal of Applied Earth Observation and </a:t>
            </a:r>
            <a:r>
              <a:rPr lang="en-US" sz="1200" i="1" dirty="0" err="1" smtClean="0">
                <a:solidFill>
                  <a:srgbClr val="000000"/>
                </a:solidFill>
              </a:rPr>
              <a:t>Geoinformation</a:t>
            </a:r>
            <a:r>
              <a:rPr lang="en-US" sz="1200" i="1" dirty="0" smtClean="0">
                <a:solidFill>
                  <a:srgbClr val="000000"/>
                </a:solidFill>
              </a:rPr>
              <a:t> 8 (2006) 246–255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b="1" dirty="0" err="1" smtClean="0">
                <a:solidFill>
                  <a:srgbClr val="000000"/>
                </a:solidFill>
              </a:rPr>
              <a:t>Nduka</a:t>
            </a:r>
            <a:r>
              <a:rPr lang="en-US" sz="1400" b="1" dirty="0" smtClean="0">
                <a:solidFill>
                  <a:srgbClr val="000000"/>
                </a:solidFill>
              </a:rPr>
              <a:t>, J.K. and </a:t>
            </a:r>
            <a:r>
              <a:rPr lang="en-US" sz="1400" b="1" dirty="0" err="1" smtClean="0">
                <a:solidFill>
                  <a:srgbClr val="000000"/>
                </a:solidFill>
              </a:rPr>
              <a:t>Orisakwe</a:t>
            </a:r>
            <a:r>
              <a:rPr lang="en-US" sz="1400" b="1" dirty="0" smtClean="0">
                <a:solidFill>
                  <a:srgbClr val="000000"/>
                </a:solidFill>
              </a:rPr>
              <a:t>, O.E. 2011</a:t>
            </a:r>
            <a:r>
              <a:rPr lang="en-US" sz="1400" dirty="0" smtClean="0">
                <a:solidFill>
                  <a:srgbClr val="000000"/>
                </a:solidFill>
              </a:rPr>
              <a:t> - Water-quality Issues in the Niger Delta of Nigeria: A Look at Heavy Metal Levels and Physicochemical Properties – </a:t>
            </a:r>
            <a:r>
              <a:rPr lang="en-US" sz="1400" i="1" dirty="0" smtClean="0">
                <a:solidFill>
                  <a:srgbClr val="000000"/>
                </a:solidFill>
              </a:rPr>
              <a:t>Environmental Science Pollution Research Vol. 18, doc 10.1007/s11356-010-0366-3, pp 237-246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b="1" dirty="0" err="1" smtClean="0">
                <a:solidFill>
                  <a:srgbClr val="000000"/>
                </a:solidFill>
              </a:rPr>
              <a:t>Slonecker</a:t>
            </a:r>
            <a:r>
              <a:rPr lang="en-US" sz="1400" b="1" dirty="0" smtClean="0">
                <a:solidFill>
                  <a:srgbClr val="000000"/>
                </a:solidFill>
              </a:rPr>
              <a:t>, T., Fisher, G.B., Aiello, D.P. and </a:t>
            </a:r>
            <a:r>
              <a:rPr lang="en-US" sz="1400" b="1" dirty="0" err="1" smtClean="0">
                <a:solidFill>
                  <a:srgbClr val="000000"/>
                </a:solidFill>
              </a:rPr>
              <a:t>Haack</a:t>
            </a:r>
            <a:r>
              <a:rPr lang="en-US" sz="1400" b="1" dirty="0" smtClean="0">
                <a:solidFill>
                  <a:srgbClr val="000000"/>
                </a:solidFill>
              </a:rPr>
              <a:t>, B.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2010 </a:t>
            </a:r>
            <a:r>
              <a:rPr lang="en-US" sz="1400" dirty="0" smtClean="0">
                <a:solidFill>
                  <a:srgbClr val="000000"/>
                </a:solidFill>
              </a:rPr>
              <a:t>- Visible and Infrared Remote Imaging of Hazardous Waste; A Review – </a:t>
            </a:r>
            <a:r>
              <a:rPr lang="en-US" sz="1400" i="1" dirty="0" smtClean="0">
                <a:solidFill>
                  <a:srgbClr val="000000"/>
                </a:solidFill>
              </a:rPr>
              <a:t>Remote Sensing Journal </a:t>
            </a:r>
            <a:r>
              <a:rPr lang="en-US" sz="1400" i="1" dirty="0" err="1" smtClean="0">
                <a:solidFill>
                  <a:srgbClr val="000000"/>
                </a:solidFill>
              </a:rPr>
              <a:t>Vol</a:t>
            </a:r>
            <a:r>
              <a:rPr lang="en-US" sz="1400" i="1" dirty="0" smtClean="0">
                <a:solidFill>
                  <a:srgbClr val="000000"/>
                </a:solidFill>
              </a:rPr>
              <a:t> 2 ISSN 2072-4292 Page 2474-2508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b="1" dirty="0" smtClean="0">
                <a:solidFill>
                  <a:srgbClr val="000000"/>
                </a:solidFill>
              </a:rPr>
              <a:t>UNEP 2011</a:t>
            </a:r>
            <a:r>
              <a:rPr lang="en-US" sz="1400" dirty="0" smtClean="0">
                <a:solidFill>
                  <a:srgbClr val="000000"/>
                </a:solidFill>
              </a:rPr>
              <a:t> - Environmental Assessment of Ogoniland, Nigeria – </a:t>
            </a:r>
            <a:r>
              <a:rPr lang="en-US" sz="1400" i="1" dirty="0" smtClean="0">
                <a:solidFill>
                  <a:srgbClr val="000000"/>
                </a:solidFill>
              </a:rPr>
              <a:t>United Nations Environmental </a:t>
            </a:r>
            <a:r>
              <a:rPr lang="en-US" sz="1400" i="1" dirty="0" err="1" smtClean="0">
                <a:solidFill>
                  <a:srgbClr val="000000"/>
                </a:solidFill>
              </a:rPr>
              <a:t>Programme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0"/>
            <a:ext cx="3168352" cy="765175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6033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Increasing legislation and regulatory pressures in many countries to improve the safety of pipelines carrying hydrocarbons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 the USA there are 3, 476, 000 km of pipelines carrying hydrocarbons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 Russia there 0.11 to 0.14 pipe breaks/km/year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Oil spill as a result of pipeline operations in Ogoniland, Nigeria from 1986-2011 (UNEP, 2011)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5256584" cy="765175"/>
          </a:xfrm>
        </p:spPr>
        <p:txBody>
          <a:bodyPr/>
          <a:lstStyle/>
          <a:p>
            <a:r>
              <a:rPr lang="en-US" b="1" dirty="0" smtClean="0"/>
              <a:t>Background 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The construction of pipelines ushered in many good and bad consequences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It is an efficient and economic transportation means for petroleum products </a:t>
            </a:r>
            <a:r>
              <a:rPr lang="en-US" b="1" i="1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b="1" i="1" dirty="0" err="1" smtClean="0">
                <a:solidFill>
                  <a:schemeClr val="bg1">
                    <a:lumMod val="85000"/>
                  </a:schemeClr>
                </a:solidFill>
              </a:rPr>
              <a:t>Da</a:t>
            </a:r>
            <a:r>
              <a:rPr lang="en-US" b="1" i="1" dirty="0" smtClean="0">
                <a:solidFill>
                  <a:schemeClr val="bg1">
                    <a:lumMod val="85000"/>
                  </a:schemeClr>
                </a:solidFill>
              </a:rPr>
              <a:t> Silva et al, 2005)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Inadequate monitoring and repairs oil facilities results…..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Impact on natural environment (vegetation , water and soil)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Total Petroleum Hydrocarbons (TPH) detected in groundwater exceeds 1 million micrograms/</a:t>
            </a: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</a:rPr>
              <a:t>litre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in the Niger Delta (UNEP – 2011)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7704856" cy="576535"/>
          </a:xfrm>
        </p:spPr>
        <p:txBody>
          <a:bodyPr/>
          <a:lstStyle/>
          <a:p>
            <a:r>
              <a:rPr lang="en-US" dirty="0" smtClean="0"/>
              <a:t>Where is the regulatory compliance?</a:t>
            </a:r>
            <a:endParaRPr lang="en-US" dirty="0"/>
          </a:p>
        </p:txBody>
      </p:sp>
      <p:pic>
        <p:nvPicPr>
          <p:cNvPr id="1026" name="Picture 2" descr="C:\Users\IKILY-BASH\Desktop\OIL SPILL IMAGES\3eea395f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7020272" cy="504057"/>
          </a:xfrm>
        </p:spPr>
        <p:txBody>
          <a:bodyPr/>
          <a:lstStyle/>
          <a:p>
            <a:r>
              <a:rPr lang="en-US" sz="2000" b="1" dirty="0" smtClean="0"/>
              <a:t>PIPELINE POTENTIAL DANGER TO SURROUNDING COMMUNITIES</a:t>
            </a:r>
            <a:endParaRPr lang="en-US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4104456" cy="765175"/>
          </a:xfrm>
        </p:spPr>
        <p:txBody>
          <a:bodyPr/>
          <a:lstStyle/>
          <a:p>
            <a:pPr algn="ctr"/>
            <a:r>
              <a:rPr lang="en-US" dirty="0" smtClean="0"/>
              <a:t>Pipeline Explosion</a:t>
            </a:r>
            <a:endParaRPr lang="en-US" dirty="0"/>
          </a:p>
        </p:txBody>
      </p:sp>
      <p:pic>
        <p:nvPicPr>
          <p:cNvPr id="4" name="Picture 2" descr="C:\Users\IKILY-BASH\Desktop\OIL SPILL IMAGES\1235424973_0e7716a2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2448272" cy="765175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4" name="Content Placeholder 3" descr="C:\Users\IKILY-BASH\Desktop\STUDY AREA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24736" cy="765175"/>
          </a:xfrm>
        </p:spPr>
        <p:txBody>
          <a:bodyPr/>
          <a:lstStyle/>
          <a:p>
            <a:r>
              <a:rPr lang="en-US" sz="2800" dirty="0" smtClean="0"/>
              <a:t>A Spot Image of the Section of Niger Delta</a:t>
            </a:r>
            <a:endParaRPr lang="en-US" sz="2800" dirty="0"/>
          </a:p>
        </p:txBody>
      </p:sp>
      <p:pic>
        <p:nvPicPr>
          <p:cNvPr id="2052" name="Picture 4" descr="C:\Users\IKILY-BASH\Desktop\STUDY AREA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964488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4">
      <a:dk1>
        <a:srgbClr val="297B52"/>
      </a:dk1>
      <a:lt1>
        <a:srgbClr val="FFFFFF"/>
      </a:lt1>
      <a:dk2>
        <a:srgbClr val="3BB377"/>
      </a:dk2>
      <a:lt2>
        <a:srgbClr val="ECF8F0"/>
      </a:lt2>
      <a:accent1>
        <a:srgbClr val="F95207"/>
      </a:accent1>
      <a:accent2>
        <a:srgbClr val="EEA512"/>
      </a:accent2>
      <a:accent3>
        <a:srgbClr val="FAC606"/>
      </a:accent3>
      <a:accent4>
        <a:srgbClr val="8BD9B2"/>
      </a:accent4>
      <a:accent5>
        <a:srgbClr val="50C477"/>
      </a:accent5>
      <a:accent6>
        <a:srgbClr val="C3EBD0"/>
      </a:accent6>
      <a:hlink>
        <a:srgbClr val="FFFFFF"/>
      </a:hlink>
      <a:folHlink>
        <a:srgbClr val="2D875A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607</Words>
  <Application>Microsoft Office PowerPoint</Application>
  <PresentationFormat>On-screen Show (4:3)</PresentationFormat>
  <Paragraphs>335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PIPELINE ENVIRONMENTAL MONITORING:  MEASURING ENVIRONMENTAL IMPACTS OF OIL PIPELINES USING REMOTE SENSING AND GIS</vt:lpstr>
      <vt:lpstr>Presentation Outline</vt:lpstr>
      <vt:lpstr>Introduction</vt:lpstr>
      <vt:lpstr>Background Cont…</vt:lpstr>
      <vt:lpstr>Where is the regulatory compliance?</vt:lpstr>
      <vt:lpstr>PIPELINE POTENTIAL DANGER TO SURROUNDING COMMUNITIES</vt:lpstr>
      <vt:lpstr>Pipeline Explosion</vt:lpstr>
      <vt:lpstr>Study Area</vt:lpstr>
      <vt:lpstr>A Spot Image of the Section of Niger Delta</vt:lpstr>
      <vt:lpstr>Slide 10</vt:lpstr>
      <vt:lpstr>PIPELINE NETWORK BELONGING TO ONE OF THE OPERATORS (SHELL NIGERIA)</vt:lpstr>
      <vt:lpstr>Slide 12</vt:lpstr>
      <vt:lpstr>ECOSYSTEMS UNDER THREATS  - UNEP, 2011</vt:lpstr>
      <vt:lpstr>  Oil Facility: Safety and Security Implications in the Niger Delta  (UNEP, 2011)</vt:lpstr>
      <vt:lpstr>CONTAMINATED SITES – UNEP, 2011</vt:lpstr>
      <vt:lpstr>POLLUTED SCENE – UNEP, 2011</vt:lpstr>
      <vt:lpstr>Aim and Objectives</vt:lpstr>
      <vt:lpstr>Literature Review</vt:lpstr>
      <vt:lpstr>Methodology Cont…..</vt:lpstr>
      <vt:lpstr>Methodology Cont…</vt:lpstr>
      <vt:lpstr>Data Sets and Sources</vt:lpstr>
      <vt:lpstr>Slide 22</vt:lpstr>
      <vt:lpstr>Slide 23</vt:lpstr>
      <vt:lpstr>   Bibliography Bartholome, E. and Belward, A.S. 2007 - GLC2000: A New Approach to Global Land Cover Mapping from Earth Observation Data -  International Journal of Remote Sensing Vol 26 issn 9 page 1959-1977 Casciello, D., Lacava, T., Pergola, N and Tramutol, V. 2011 - Robust Satellite Techniques for oil spill detection and monitoring using AVHRR thermal infrared bands International Journal of Remote Sensing vol 32 Issue 14, pp4107-4129 Hausamann, D., Zirnig, W., Schreier, G. and Strobl, P. 2005 - Monitoring of Gas Pipelines –A Civil UAV Application –Aircraft Engineering and Aerospace Tech- An International Journal  Hansen, M. C., Defries , R. S., Townshend, J. R. G. and Sohlberg, R. 2010 - Global land cover classification at 1 km spatial resolution using a classification tree approach: International Journal of Remote Sensing V 21:No 6-7, pp 1331-1364  Im, J. and Jensen, J.R. 2008 - Hyperspectral Remote Sensing of Vegetation – Geography Compass Huang, Z. and Jia, Xiuping 2011 - Integrated Remotely Sensed Data, GIS and Expert Knowledge to Update-Objetc-based Land use/Land Cover information – International Journal of Remote Sensing vol.10 ISSN 1080/01431161.2010.536182 Page 1-17 Ipingbemi, O. 2009 - Socio-economic Implications and Environmental Effects of Oil Spillage in Some Communities in the Niger Delta – Journal of Integrative Environmental Sciences vol. 6 Issn 1 page 7-23 Li, G., Lu, D., Moran, E. and Hetrick, S. 2011 - Land-Cover Classification in a Moist Tropical Region of Brazil with Landsat TM Imagery – International Journal of Remote Sensing Vol. 31, ISSN 23 Page 8207-8230 Mas, J..F. 2010 - Monitoring Land Cover Changes: A Comparison of Change Detection Techniques - International Journal of Remote Sensing Vol 20 Issn 1 Page 139-152 McCallum, I., Obersteiner, M., Nilsson, S. and Shvidenko, A. 2005 - A spatial comparison of four satellite derived 1 km global land cover datasets- International Journal of Applied Earth Observation and Geoinformation 8 (2006) 246–255 Nduka, J.K. and Orisakwe, O.E. 2011 - Water-quality Issues in the Niger Delta of Nigeria: A Look at Heavy Metal Levels and Physicochemical Properties – Environmental Science Pollution Research Vol. 18, doc 10.1007/s11356-010-0366-3, pp 237-246 Slonecker, T., Fisher, G.B., Aiello, D.P. and Haack, B. 2010 - Visible and Infrared Remote Imaging of Hazardous Waste; A Review – Remote Sensing Journal Vol 2 ISSN 2072-4292 Page 2474-2508 UNEP 2011 - Environmental Assessment of Ogoniland, Nigeria – United Nations Environmental Programme    </vt:lpstr>
      <vt:lpstr>Slide 25</vt:lpstr>
    </vt:vector>
  </TitlesOfParts>
  <Company>University of Leicester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syst33</dc:creator>
  <cp:lastModifiedBy>IKILY-BASH</cp:lastModifiedBy>
  <cp:revision>113</cp:revision>
  <dcterms:created xsi:type="dcterms:W3CDTF">2008-02-22T15:40:42Z</dcterms:created>
  <dcterms:modified xsi:type="dcterms:W3CDTF">2011-12-21T11:05:53Z</dcterms:modified>
</cp:coreProperties>
</file>