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4" r:id="rId3"/>
    <p:sldId id="265" r:id="rId4"/>
    <p:sldId id="269" r:id="rId5"/>
    <p:sldId id="266" r:id="rId6"/>
    <p:sldId id="267" r:id="rId7"/>
    <p:sldId id="270" r:id="rId8"/>
    <p:sldId id="271" r:id="rId9"/>
    <p:sldId id="272" r:id="rId10"/>
    <p:sldId id="274" r:id="rId11"/>
    <p:sldId id="275" r:id="rId12"/>
    <p:sldId id="276" r:id="rId13"/>
    <p:sldId id="273" r:id="rId14"/>
    <p:sldId id="281" r:id="rId15"/>
    <p:sldId id="277" r:id="rId16"/>
    <p:sldId id="282" r:id="rId17"/>
    <p:sldId id="258" r:id="rId18"/>
    <p:sldId id="268" r:id="rId19"/>
    <p:sldId id="28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402"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B6AFDA7E-D8D3-46EC-BA47-ED644298C346}">
      <dgm:prSet phldrT="[Text]" custT="1"/>
      <dgm:spPr/>
      <dgm:t>
        <a:bodyPr/>
        <a:lstStyle/>
        <a:p>
          <a:r>
            <a:rPr lang="en-GB" sz="2400" b="1" dirty="0" smtClean="0"/>
            <a:t>Area Studies </a:t>
          </a:r>
          <a:r>
            <a:rPr lang="en-GB" sz="2400" dirty="0" smtClean="0"/>
            <a:t>– well-edited volumes of different kinds of primary evidence.</a:t>
          </a:r>
          <a:endParaRPr lang="en-GB" sz="2400" dirty="0"/>
        </a:p>
      </dgm:t>
    </dgm:pt>
    <dgm:pt modelId="{F86C1838-DCE4-4811-BC46-BE3F3F140A15}" type="parTrans" cxnId="{51076EA3-1052-4440-8BAF-C858A09CFD3F}">
      <dgm:prSet/>
      <dgm:spPr/>
      <dgm:t>
        <a:bodyPr/>
        <a:lstStyle/>
        <a:p>
          <a:endParaRPr lang="en-GB"/>
        </a:p>
      </dgm:t>
    </dgm:pt>
    <dgm:pt modelId="{E662FC8A-919F-4599-8679-9663A582C974}" type="sibTrans" cxnId="{51076EA3-1052-4440-8BAF-C858A09CFD3F}">
      <dgm:prSet/>
      <dgm:spPr/>
      <dgm:t>
        <a:bodyPr/>
        <a:lstStyle/>
        <a:p>
          <a:endParaRPr lang="en-GB"/>
        </a:p>
      </dgm:t>
    </dgm:pt>
    <dgm:pt modelId="{13B20B33-38F8-4F97-B451-637D1FEE29D1}">
      <dgm:prSet phldrT="[Text]" custT="1"/>
      <dgm:spPr/>
      <dgm:t>
        <a:bodyPr/>
        <a:lstStyle/>
        <a:p>
          <a:r>
            <a:rPr lang="en-GB" sz="2400" b="1" dirty="0" smtClean="0"/>
            <a:t>Formal Typologies </a:t>
          </a:r>
          <a:r>
            <a:rPr lang="en-GB" sz="2400" b="0" dirty="0" smtClean="0"/>
            <a:t>– systematic description</a:t>
          </a:r>
          <a:r>
            <a:rPr lang="en-GB" sz="2400" b="1" dirty="0" smtClean="0"/>
            <a:t>. </a:t>
          </a:r>
          <a:endParaRPr lang="en-GB" sz="2400" b="1" dirty="0"/>
        </a:p>
      </dgm:t>
    </dgm:pt>
    <dgm:pt modelId="{7D3A99A3-30FB-4C02-804D-AFA734DF47E0}" type="parTrans" cxnId="{1CB2B8BE-E04E-470D-812D-0C3C60F458C8}">
      <dgm:prSet/>
      <dgm:spPr/>
      <dgm:t>
        <a:bodyPr/>
        <a:lstStyle/>
        <a:p>
          <a:endParaRPr lang="en-GB"/>
        </a:p>
      </dgm:t>
    </dgm:pt>
    <dgm:pt modelId="{E53BF0DB-9264-45AE-AD25-18C503B13611}" type="sibTrans" cxnId="{1CB2B8BE-E04E-470D-812D-0C3C60F458C8}">
      <dgm:prSet/>
      <dgm:spPr/>
      <dgm:t>
        <a:bodyPr/>
        <a:lstStyle/>
        <a:p>
          <a:endParaRPr lang="en-GB"/>
        </a:p>
      </dgm:t>
    </dgm:pt>
    <dgm:pt modelId="{3992D764-E998-41AE-A467-F84DD118A4C2}">
      <dgm:prSet phldrT="[Text]" custT="1"/>
      <dgm:spPr/>
      <dgm:t>
        <a:bodyPr/>
        <a:lstStyle/>
        <a:p>
          <a:r>
            <a:rPr lang="en-GB" sz="2400" b="1" dirty="0" smtClean="0"/>
            <a:t>Displacement and Fragmentation </a:t>
          </a:r>
          <a:r>
            <a:rPr lang="en-GB" sz="2400" b="0" dirty="0" smtClean="0"/>
            <a:t>– modelling and reconstruction</a:t>
          </a:r>
          <a:r>
            <a:rPr lang="en-GB" sz="2400" b="1" dirty="0" smtClean="0"/>
            <a:t>.</a:t>
          </a:r>
          <a:endParaRPr lang="en-GB" sz="2400" b="1"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425283F4-58A3-4902-9240-F6946F03D727}" type="pres">
      <dgm:prSet presAssocID="{B6AFDA7E-D8D3-46EC-BA47-ED644298C346}" presName="parentLin" presStyleCnt="0"/>
      <dgm:spPr/>
    </dgm:pt>
    <dgm:pt modelId="{E748A160-F626-4F0B-A143-5C558201CBB8}" type="pres">
      <dgm:prSet presAssocID="{B6AFDA7E-D8D3-46EC-BA47-ED644298C346}" presName="parentLeftMargin" presStyleLbl="node1" presStyleIdx="0" presStyleCnt="3"/>
      <dgm:spPr/>
      <dgm:t>
        <a:bodyPr/>
        <a:lstStyle/>
        <a:p>
          <a:endParaRPr lang="en-GB"/>
        </a:p>
      </dgm:t>
    </dgm:pt>
    <dgm:pt modelId="{16CD936D-4670-4594-A96A-1B3FEA63D0D6}" type="pres">
      <dgm:prSet presAssocID="{B6AFDA7E-D8D3-46EC-BA47-ED644298C346}" presName="parentText" presStyleLbl="node1" presStyleIdx="0" presStyleCnt="3" custScaleY="215170">
        <dgm:presLayoutVars>
          <dgm:chMax val="0"/>
          <dgm:bulletEnabled val="1"/>
        </dgm:presLayoutVars>
      </dgm:prSet>
      <dgm:spPr/>
      <dgm:t>
        <a:bodyPr/>
        <a:lstStyle/>
        <a:p>
          <a:endParaRPr lang="en-GB"/>
        </a:p>
      </dgm:t>
    </dgm:pt>
    <dgm:pt modelId="{06AD3B01-9E41-4ADC-AA53-6C8D18EF14A3}" type="pres">
      <dgm:prSet presAssocID="{B6AFDA7E-D8D3-46EC-BA47-ED644298C346}" presName="negativeSpace" presStyleCnt="0"/>
      <dgm:spPr/>
    </dgm:pt>
    <dgm:pt modelId="{A0CBB7D8-E656-413A-8B51-E5631B2E582B}" type="pres">
      <dgm:prSet presAssocID="{B6AFDA7E-D8D3-46EC-BA47-ED644298C346}" presName="childText" presStyleLbl="conFgAcc1" presStyleIdx="0" presStyleCnt="3">
        <dgm:presLayoutVars>
          <dgm:bulletEnabled val="1"/>
        </dgm:presLayoutVars>
      </dgm:prSet>
      <dgm:spPr/>
    </dgm:pt>
    <dgm:pt modelId="{1A595DE8-7DF6-44DC-9C3E-F52181C0A905}" type="pres">
      <dgm:prSet presAssocID="{E662FC8A-919F-4599-8679-9663A582C974}" presName="spaceBetweenRectangles" presStyleCnt="0"/>
      <dgm:spPr/>
    </dgm:pt>
    <dgm:pt modelId="{2EE71644-E32E-49C8-9989-2965F74D2BA1}" type="pres">
      <dgm:prSet presAssocID="{13B20B33-38F8-4F97-B451-637D1FEE29D1}" presName="parentLin" presStyleCnt="0"/>
      <dgm:spPr/>
    </dgm:pt>
    <dgm:pt modelId="{4E0B47D2-56EE-4024-9B18-6EEDC8A2EF9B}" type="pres">
      <dgm:prSet presAssocID="{13B20B33-38F8-4F97-B451-637D1FEE29D1}" presName="parentLeftMargin" presStyleLbl="node1" presStyleIdx="0" presStyleCnt="3"/>
      <dgm:spPr/>
      <dgm:t>
        <a:bodyPr/>
        <a:lstStyle/>
        <a:p>
          <a:endParaRPr lang="en-GB"/>
        </a:p>
      </dgm:t>
    </dgm:pt>
    <dgm:pt modelId="{177BC186-AB69-496D-AD68-8E14A171449B}" type="pres">
      <dgm:prSet presAssocID="{13B20B33-38F8-4F97-B451-637D1FEE29D1}" presName="parentText" presStyleLbl="node1" presStyleIdx="1" presStyleCnt="3" custScaleY="174794">
        <dgm:presLayoutVars>
          <dgm:chMax val="0"/>
          <dgm:bulletEnabled val="1"/>
        </dgm:presLayoutVars>
      </dgm:prSet>
      <dgm:spPr/>
      <dgm:t>
        <a:bodyPr/>
        <a:lstStyle/>
        <a:p>
          <a:endParaRPr lang="en-GB"/>
        </a:p>
      </dgm:t>
    </dgm:pt>
    <dgm:pt modelId="{0310E82A-585B-4655-9BE2-A5001D4C4ACF}" type="pres">
      <dgm:prSet presAssocID="{13B20B33-38F8-4F97-B451-637D1FEE29D1}" presName="negativeSpace" presStyleCnt="0"/>
      <dgm:spPr/>
    </dgm:pt>
    <dgm:pt modelId="{5DF3F898-B1ED-4CC0-8961-475105112039}" type="pres">
      <dgm:prSet presAssocID="{13B20B33-38F8-4F97-B451-637D1FEE29D1}" presName="childText" presStyleLbl="conFgAcc1" presStyleIdx="1" presStyleCnt="3">
        <dgm:presLayoutVars>
          <dgm:bulletEnabled val="1"/>
        </dgm:presLayoutVars>
      </dgm:prSet>
      <dgm:spPr/>
    </dgm:pt>
    <dgm:pt modelId="{4498FE78-8081-4CF2-8C1E-D66EEE35D32F}" type="pres">
      <dgm:prSet presAssocID="{E53BF0DB-9264-45AE-AD25-18C503B13611}" presName="spaceBetweenRectangles" presStyleCnt="0"/>
      <dgm:spPr/>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1" presStyleCnt="3"/>
      <dgm:spPr/>
      <dgm:t>
        <a:bodyPr/>
        <a:lstStyle/>
        <a:p>
          <a:endParaRPr lang="en-GB"/>
        </a:p>
      </dgm:t>
    </dgm:pt>
    <dgm:pt modelId="{F5103879-C49B-4820-829C-C29A64E132DC}" type="pres">
      <dgm:prSet presAssocID="{3992D764-E998-41AE-A467-F84DD118A4C2}" presName="parentText" presStyleLbl="node1" presStyleIdx="2" presStyleCnt="3" custScaleY="231665">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2" presStyleCnt="3">
        <dgm:presLayoutVars>
          <dgm:bulletEnabled val="1"/>
        </dgm:presLayoutVars>
      </dgm:prSet>
      <dgm:spPr/>
    </dgm:pt>
  </dgm:ptLst>
  <dgm:cxnLst>
    <dgm:cxn modelId="{1DE45637-13C1-410A-9563-2F859EBECB83}" type="presOf" srcId="{3992D764-E998-41AE-A467-F84DD118A4C2}" destId="{5F3B7E69-B2CD-4A5A-BECF-74FC5012C4DD}" srcOrd="0" destOrd="0" presId="urn:microsoft.com/office/officeart/2005/8/layout/list1"/>
    <dgm:cxn modelId="{1CB2B8BE-E04E-470D-812D-0C3C60F458C8}" srcId="{EACE20A6-0796-4080-89BA-FA343EFBC95A}" destId="{13B20B33-38F8-4F97-B451-637D1FEE29D1}" srcOrd="1" destOrd="0" parTransId="{7D3A99A3-30FB-4C02-804D-AFA734DF47E0}" sibTransId="{E53BF0DB-9264-45AE-AD25-18C503B13611}"/>
    <dgm:cxn modelId="{4C119A32-7CE1-40D6-9683-1D40E64C54A1}" type="presOf" srcId="{13B20B33-38F8-4F97-B451-637D1FEE29D1}" destId="{177BC186-AB69-496D-AD68-8E14A171449B}" srcOrd="1" destOrd="0" presId="urn:microsoft.com/office/officeart/2005/8/layout/list1"/>
    <dgm:cxn modelId="{B9833D77-88F7-4F6C-A7E8-364527D02872}" type="presOf" srcId="{B6AFDA7E-D8D3-46EC-BA47-ED644298C346}" destId="{E748A160-F626-4F0B-A143-5C558201CBB8}" srcOrd="0" destOrd="0" presId="urn:microsoft.com/office/officeart/2005/8/layout/list1"/>
    <dgm:cxn modelId="{BAB950FC-A149-457C-89E8-008C2A4F6AD4}" type="presOf" srcId="{EACE20A6-0796-4080-89BA-FA343EFBC95A}" destId="{D1146DFA-1B8D-45D1-AB61-559140359DD7}" srcOrd="0" destOrd="0" presId="urn:microsoft.com/office/officeart/2005/8/layout/list1"/>
    <dgm:cxn modelId="{CA4EAC6A-8531-4A33-B9D2-47732A0C7D39}" type="presOf" srcId="{3992D764-E998-41AE-A467-F84DD118A4C2}" destId="{F5103879-C49B-4820-829C-C29A64E132DC}" srcOrd="1" destOrd="0" presId="urn:microsoft.com/office/officeart/2005/8/layout/list1"/>
    <dgm:cxn modelId="{68660D83-FF6B-44BB-820A-0FFB28C07BC1}" srcId="{EACE20A6-0796-4080-89BA-FA343EFBC95A}" destId="{3992D764-E998-41AE-A467-F84DD118A4C2}" srcOrd="2" destOrd="0" parTransId="{CDE509FA-1BBC-451A-849F-00959106D983}" sibTransId="{CFE39DE3-EA1A-4745-8B39-99F72309CC81}"/>
    <dgm:cxn modelId="{650880ED-BEEA-4DD1-B25B-B05268E3D4B5}" type="presOf" srcId="{13B20B33-38F8-4F97-B451-637D1FEE29D1}" destId="{4E0B47D2-56EE-4024-9B18-6EEDC8A2EF9B}" srcOrd="0" destOrd="0" presId="urn:microsoft.com/office/officeart/2005/8/layout/list1"/>
    <dgm:cxn modelId="{2E67C588-F3CA-46D8-9442-43B1B07EA7B3}" type="presOf" srcId="{B6AFDA7E-D8D3-46EC-BA47-ED644298C346}" destId="{16CD936D-4670-4594-A96A-1B3FEA63D0D6}" srcOrd="1" destOrd="0" presId="urn:microsoft.com/office/officeart/2005/8/layout/list1"/>
    <dgm:cxn modelId="{51076EA3-1052-4440-8BAF-C858A09CFD3F}" srcId="{EACE20A6-0796-4080-89BA-FA343EFBC95A}" destId="{B6AFDA7E-D8D3-46EC-BA47-ED644298C346}" srcOrd="0" destOrd="0" parTransId="{F86C1838-DCE4-4811-BC46-BE3F3F140A15}" sibTransId="{E662FC8A-919F-4599-8679-9663A582C974}"/>
    <dgm:cxn modelId="{18289A85-C601-414F-9ABC-FD24208F491F}" type="presParOf" srcId="{D1146DFA-1B8D-45D1-AB61-559140359DD7}" destId="{425283F4-58A3-4902-9240-F6946F03D727}" srcOrd="0" destOrd="0" presId="urn:microsoft.com/office/officeart/2005/8/layout/list1"/>
    <dgm:cxn modelId="{A8C7D1D4-923A-46C9-B777-458EADA3F84E}" type="presParOf" srcId="{425283F4-58A3-4902-9240-F6946F03D727}" destId="{E748A160-F626-4F0B-A143-5C558201CBB8}" srcOrd="0" destOrd="0" presId="urn:microsoft.com/office/officeart/2005/8/layout/list1"/>
    <dgm:cxn modelId="{EEA9E5F0-BD1E-43D7-862F-D45B297EF9A8}" type="presParOf" srcId="{425283F4-58A3-4902-9240-F6946F03D727}" destId="{16CD936D-4670-4594-A96A-1B3FEA63D0D6}" srcOrd="1" destOrd="0" presId="urn:microsoft.com/office/officeart/2005/8/layout/list1"/>
    <dgm:cxn modelId="{4D8DC1C7-6562-4BFC-8E96-B2FA3CFDC8FD}" type="presParOf" srcId="{D1146DFA-1B8D-45D1-AB61-559140359DD7}" destId="{06AD3B01-9E41-4ADC-AA53-6C8D18EF14A3}" srcOrd="1" destOrd="0" presId="urn:microsoft.com/office/officeart/2005/8/layout/list1"/>
    <dgm:cxn modelId="{3A8BE3C1-256E-4D16-B0EB-7ADC83FF1D0F}" type="presParOf" srcId="{D1146DFA-1B8D-45D1-AB61-559140359DD7}" destId="{A0CBB7D8-E656-413A-8B51-E5631B2E582B}" srcOrd="2" destOrd="0" presId="urn:microsoft.com/office/officeart/2005/8/layout/list1"/>
    <dgm:cxn modelId="{41877B58-3C4D-4C94-8C3D-4CD011F32B09}" type="presParOf" srcId="{D1146DFA-1B8D-45D1-AB61-559140359DD7}" destId="{1A595DE8-7DF6-44DC-9C3E-F52181C0A905}" srcOrd="3" destOrd="0" presId="urn:microsoft.com/office/officeart/2005/8/layout/list1"/>
    <dgm:cxn modelId="{339C127A-4C5F-4F9C-AA65-F64B43D5E39A}" type="presParOf" srcId="{D1146DFA-1B8D-45D1-AB61-559140359DD7}" destId="{2EE71644-E32E-49C8-9989-2965F74D2BA1}" srcOrd="4" destOrd="0" presId="urn:microsoft.com/office/officeart/2005/8/layout/list1"/>
    <dgm:cxn modelId="{D9DF293B-EDF6-48DB-BE42-E4F6B6F639F8}" type="presParOf" srcId="{2EE71644-E32E-49C8-9989-2965F74D2BA1}" destId="{4E0B47D2-56EE-4024-9B18-6EEDC8A2EF9B}" srcOrd="0" destOrd="0" presId="urn:microsoft.com/office/officeart/2005/8/layout/list1"/>
    <dgm:cxn modelId="{AB4E9A7A-2DD0-4712-B45A-CF24076B6871}" type="presParOf" srcId="{2EE71644-E32E-49C8-9989-2965F74D2BA1}" destId="{177BC186-AB69-496D-AD68-8E14A171449B}" srcOrd="1" destOrd="0" presId="urn:microsoft.com/office/officeart/2005/8/layout/list1"/>
    <dgm:cxn modelId="{3B3509FC-6A52-409C-94C1-54A17D170088}" type="presParOf" srcId="{D1146DFA-1B8D-45D1-AB61-559140359DD7}" destId="{0310E82A-585B-4655-9BE2-A5001D4C4ACF}" srcOrd="5" destOrd="0" presId="urn:microsoft.com/office/officeart/2005/8/layout/list1"/>
    <dgm:cxn modelId="{FF284B56-3B07-43D5-A575-F57A1743AA00}" type="presParOf" srcId="{D1146DFA-1B8D-45D1-AB61-559140359DD7}" destId="{5DF3F898-B1ED-4CC0-8961-475105112039}" srcOrd="6" destOrd="0" presId="urn:microsoft.com/office/officeart/2005/8/layout/list1"/>
    <dgm:cxn modelId="{05570C23-9B07-4982-8FE8-E512F3B9D9C2}" type="presParOf" srcId="{D1146DFA-1B8D-45D1-AB61-559140359DD7}" destId="{4498FE78-8081-4CF2-8C1E-D66EEE35D32F}" srcOrd="7" destOrd="0" presId="urn:microsoft.com/office/officeart/2005/8/layout/list1"/>
    <dgm:cxn modelId="{65834D11-0733-4F81-B602-223B0A16CAA9}" type="presParOf" srcId="{D1146DFA-1B8D-45D1-AB61-559140359DD7}" destId="{28B719ED-5F3A-48ED-981D-C0464C574222}" srcOrd="8" destOrd="0" presId="urn:microsoft.com/office/officeart/2005/8/layout/list1"/>
    <dgm:cxn modelId="{C1D4B147-EB5D-477E-801F-BC725BE2D230}" type="presParOf" srcId="{28B719ED-5F3A-48ED-981D-C0464C574222}" destId="{5F3B7E69-B2CD-4A5A-BECF-74FC5012C4DD}" srcOrd="0" destOrd="0" presId="urn:microsoft.com/office/officeart/2005/8/layout/list1"/>
    <dgm:cxn modelId="{7ECEF8DE-33B3-404B-891B-3763A6876470}" type="presParOf" srcId="{28B719ED-5F3A-48ED-981D-C0464C574222}" destId="{F5103879-C49B-4820-829C-C29A64E132DC}" srcOrd="1" destOrd="0" presId="urn:microsoft.com/office/officeart/2005/8/layout/list1"/>
    <dgm:cxn modelId="{E5FD6BDA-5D3A-4A0C-A717-09DFAF10116A}" type="presParOf" srcId="{D1146DFA-1B8D-45D1-AB61-559140359DD7}" destId="{1E4E5716-CF30-4D02-A3B9-3ED33E444943}" srcOrd="9" destOrd="0" presId="urn:microsoft.com/office/officeart/2005/8/layout/list1"/>
    <dgm:cxn modelId="{2101835E-DD28-4954-A99A-E95E377C47D1}" type="presParOf" srcId="{D1146DFA-1B8D-45D1-AB61-559140359DD7}" destId="{8980032D-D9C1-4238-86A1-0DAAF355FAB5}"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1800" b="1" dirty="0" smtClean="0"/>
            <a:t>Lexicon </a:t>
          </a:r>
          <a:r>
            <a:rPr lang="en-GB" sz="1800" b="1" dirty="0" err="1" smtClean="0"/>
            <a:t>Iconographicum</a:t>
          </a:r>
          <a:r>
            <a:rPr lang="en-GB" sz="1800" b="1" dirty="0" smtClean="0"/>
            <a:t> </a:t>
          </a:r>
          <a:r>
            <a:rPr lang="en-GB" sz="1800" b="1" dirty="0" err="1" smtClean="0"/>
            <a:t>Mythologiae</a:t>
          </a:r>
          <a:r>
            <a:rPr lang="en-GB" sz="1800" b="1" dirty="0" smtClean="0"/>
            <a:t> </a:t>
          </a:r>
          <a:r>
            <a:rPr lang="en-GB" sz="1800" b="1" dirty="0" err="1" smtClean="0"/>
            <a:t>Classicae</a:t>
          </a:r>
          <a:r>
            <a:rPr lang="en-GB" sz="1800" b="1" dirty="0" smtClean="0"/>
            <a:t> (LIMC): </a:t>
          </a:r>
        </a:p>
        <a:p>
          <a:r>
            <a:rPr lang="en-GB" sz="1800" b="0" dirty="0" smtClean="0"/>
            <a:t>Answers iconographic </a:t>
          </a:r>
          <a:r>
            <a:rPr lang="en-GB" sz="1800" b="0" dirty="0" err="1" smtClean="0"/>
            <a:t>asepcts</a:t>
          </a:r>
          <a:r>
            <a:rPr lang="en-GB" sz="1800" b="0" dirty="0" smtClean="0"/>
            <a:t> re mythological figures – underpins horizontal iconology.</a:t>
          </a:r>
          <a:endParaRPr lang="en-GB" sz="18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84381" custLinFactNeighborX="8230" custLinFactNeighborY="-31592">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t>
        <a:bodyPr/>
        <a:lstStyle/>
        <a:p>
          <a:endParaRPr lang="en-GB"/>
        </a:p>
      </dgm:t>
    </dgm:pt>
  </dgm:ptLst>
  <dgm:cxnLst>
    <dgm:cxn modelId="{68660D83-FF6B-44BB-820A-0FFB28C07BC1}" srcId="{EACE20A6-0796-4080-89BA-FA343EFBC95A}" destId="{3992D764-E998-41AE-A467-F84DD118A4C2}" srcOrd="0" destOrd="0" parTransId="{CDE509FA-1BBC-451A-849F-00959106D983}" sibTransId="{CFE39DE3-EA1A-4745-8B39-99F72309CC81}"/>
    <dgm:cxn modelId="{4836585D-9E3D-4944-A2DD-6981DCE9B01A}" type="presOf" srcId="{3992D764-E998-41AE-A467-F84DD118A4C2}" destId="{F5103879-C49B-4820-829C-C29A64E132DC}" srcOrd="1" destOrd="0" presId="urn:microsoft.com/office/officeart/2005/8/layout/list1"/>
    <dgm:cxn modelId="{E8AE1440-F070-4D0A-9F2B-49802119FB9F}" type="presOf" srcId="{EACE20A6-0796-4080-89BA-FA343EFBC95A}" destId="{D1146DFA-1B8D-45D1-AB61-559140359DD7}" srcOrd="0" destOrd="0" presId="urn:microsoft.com/office/officeart/2005/8/layout/list1"/>
    <dgm:cxn modelId="{96C9EC53-2AAC-42FD-8D21-D7710548C949}" type="presOf" srcId="{3992D764-E998-41AE-A467-F84DD118A4C2}" destId="{5F3B7E69-B2CD-4A5A-BECF-74FC5012C4DD}" srcOrd="0" destOrd="0" presId="urn:microsoft.com/office/officeart/2005/8/layout/list1"/>
    <dgm:cxn modelId="{DE460746-EBC9-4629-8162-61F077B07F77}" type="presParOf" srcId="{D1146DFA-1B8D-45D1-AB61-559140359DD7}" destId="{28B719ED-5F3A-48ED-981D-C0464C574222}" srcOrd="0" destOrd="0" presId="urn:microsoft.com/office/officeart/2005/8/layout/list1"/>
    <dgm:cxn modelId="{AF589661-6E8B-4060-B53D-8CECDE25F22B}" type="presParOf" srcId="{28B719ED-5F3A-48ED-981D-C0464C574222}" destId="{5F3B7E69-B2CD-4A5A-BECF-74FC5012C4DD}" srcOrd="0" destOrd="0" presId="urn:microsoft.com/office/officeart/2005/8/layout/list1"/>
    <dgm:cxn modelId="{961BBCE5-F6C6-447C-A897-3A6FBDAE0E02}" type="presParOf" srcId="{28B719ED-5F3A-48ED-981D-C0464C574222}" destId="{F5103879-C49B-4820-829C-C29A64E132DC}" srcOrd="1" destOrd="0" presId="urn:microsoft.com/office/officeart/2005/8/layout/list1"/>
    <dgm:cxn modelId="{E3B3524B-08DF-468B-B86C-81258878981A}" type="presParOf" srcId="{D1146DFA-1B8D-45D1-AB61-559140359DD7}" destId="{1E4E5716-CF30-4D02-A3B9-3ED33E444943}" srcOrd="1" destOrd="0" presId="urn:microsoft.com/office/officeart/2005/8/layout/list1"/>
    <dgm:cxn modelId="{6097F835-93C1-4DD9-BB8F-9C8383283D88}"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1800" b="1" dirty="0" smtClean="0"/>
            <a:t>Beazley Archive: </a:t>
          </a:r>
        </a:p>
        <a:p>
          <a:r>
            <a:rPr lang="en-GB" sz="1800" b="0" dirty="0" smtClean="0"/>
            <a:t>Answers formal aspects – underpins vertical iconology.</a:t>
          </a:r>
          <a:endParaRPr lang="en-GB" sz="18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84381" custLinFactNeighborX="4770" custLinFactNeighborY="-244">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pt>
  </dgm:ptLst>
  <dgm:cxnLst>
    <dgm:cxn modelId="{68660D83-FF6B-44BB-820A-0FFB28C07BC1}" srcId="{EACE20A6-0796-4080-89BA-FA343EFBC95A}" destId="{3992D764-E998-41AE-A467-F84DD118A4C2}" srcOrd="0" destOrd="0" parTransId="{CDE509FA-1BBC-451A-849F-00959106D983}" sibTransId="{CFE39DE3-EA1A-4745-8B39-99F72309CC81}"/>
    <dgm:cxn modelId="{4DEFDBB6-98AE-43E8-9E16-1EBF3BDD40AE}" type="presOf" srcId="{3992D764-E998-41AE-A467-F84DD118A4C2}" destId="{F5103879-C49B-4820-829C-C29A64E132DC}" srcOrd="1" destOrd="0" presId="urn:microsoft.com/office/officeart/2005/8/layout/list1"/>
    <dgm:cxn modelId="{E143ABF9-6069-4EA7-AECA-9322FEB740AC}" type="presOf" srcId="{EACE20A6-0796-4080-89BA-FA343EFBC95A}" destId="{D1146DFA-1B8D-45D1-AB61-559140359DD7}" srcOrd="0" destOrd="0" presId="urn:microsoft.com/office/officeart/2005/8/layout/list1"/>
    <dgm:cxn modelId="{07C458B2-2F21-4B12-9BA6-39D4E8615DC4}" type="presOf" srcId="{3992D764-E998-41AE-A467-F84DD118A4C2}" destId="{5F3B7E69-B2CD-4A5A-BECF-74FC5012C4DD}" srcOrd="0" destOrd="0" presId="urn:microsoft.com/office/officeart/2005/8/layout/list1"/>
    <dgm:cxn modelId="{C34A007A-999E-4A10-9D2B-5078BEAF5D9D}" type="presParOf" srcId="{D1146DFA-1B8D-45D1-AB61-559140359DD7}" destId="{28B719ED-5F3A-48ED-981D-C0464C574222}" srcOrd="0" destOrd="0" presId="urn:microsoft.com/office/officeart/2005/8/layout/list1"/>
    <dgm:cxn modelId="{263F411B-AE08-407C-A876-983E287C05A6}" type="presParOf" srcId="{28B719ED-5F3A-48ED-981D-C0464C574222}" destId="{5F3B7E69-B2CD-4A5A-BECF-74FC5012C4DD}" srcOrd="0" destOrd="0" presId="urn:microsoft.com/office/officeart/2005/8/layout/list1"/>
    <dgm:cxn modelId="{BDF4DC8C-2C4B-41ED-9752-7F4419A9FA9B}" type="presParOf" srcId="{28B719ED-5F3A-48ED-981D-C0464C574222}" destId="{F5103879-C49B-4820-829C-C29A64E132DC}" srcOrd="1" destOrd="0" presId="urn:microsoft.com/office/officeart/2005/8/layout/list1"/>
    <dgm:cxn modelId="{5B33844D-DF04-454C-9004-70F01249CBE0}" type="presParOf" srcId="{D1146DFA-1B8D-45D1-AB61-559140359DD7}" destId="{1E4E5716-CF30-4D02-A3B9-3ED33E444943}" srcOrd="1" destOrd="0" presId="urn:microsoft.com/office/officeart/2005/8/layout/list1"/>
    <dgm:cxn modelId="{75DF0DAC-7114-49D1-ADD4-BF2DF3550CF0}"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2200" b="1" dirty="0" smtClean="0"/>
            <a:t>Corpus </a:t>
          </a:r>
          <a:r>
            <a:rPr lang="en-GB" sz="2200" b="1" dirty="0" err="1" smtClean="0"/>
            <a:t>Vasorum</a:t>
          </a:r>
          <a:r>
            <a:rPr lang="en-GB" sz="2200" b="1" dirty="0" smtClean="0"/>
            <a:t> </a:t>
          </a:r>
          <a:r>
            <a:rPr lang="en-GB" sz="2200" b="1" dirty="0" err="1" smtClean="0"/>
            <a:t>Antiquorum</a:t>
          </a:r>
          <a:r>
            <a:rPr lang="en-GB" sz="2200" b="1" dirty="0" smtClean="0"/>
            <a:t> (CVA): </a:t>
          </a:r>
        </a:p>
        <a:p>
          <a:r>
            <a:rPr lang="en-GB" sz="2200" b="0" dirty="0" smtClean="0"/>
            <a:t>A scanned replication in the digital – identical functionality as paper version.</a:t>
          </a:r>
          <a:endParaRPr lang="en-GB" sz="22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56691">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pt>
  </dgm:ptLst>
  <dgm:cxnLst>
    <dgm:cxn modelId="{2882E430-4A07-47AF-9432-B03DDF5BCF0E}" type="presOf" srcId="{EACE20A6-0796-4080-89BA-FA343EFBC95A}" destId="{D1146DFA-1B8D-45D1-AB61-559140359DD7}" srcOrd="0" destOrd="0" presId="urn:microsoft.com/office/officeart/2005/8/layout/list1"/>
    <dgm:cxn modelId="{68660D83-FF6B-44BB-820A-0FFB28C07BC1}" srcId="{EACE20A6-0796-4080-89BA-FA343EFBC95A}" destId="{3992D764-E998-41AE-A467-F84DD118A4C2}" srcOrd="0" destOrd="0" parTransId="{CDE509FA-1BBC-451A-849F-00959106D983}" sibTransId="{CFE39DE3-EA1A-4745-8B39-99F72309CC81}"/>
    <dgm:cxn modelId="{A6D8575B-FEFC-4D08-AF97-90BDD9625FC8}" type="presOf" srcId="{3992D764-E998-41AE-A467-F84DD118A4C2}" destId="{F5103879-C49B-4820-829C-C29A64E132DC}" srcOrd="1" destOrd="0" presId="urn:microsoft.com/office/officeart/2005/8/layout/list1"/>
    <dgm:cxn modelId="{F87692AC-8C7B-4BF6-AE84-BC888510CF58}" type="presOf" srcId="{3992D764-E998-41AE-A467-F84DD118A4C2}" destId="{5F3B7E69-B2CD-4A5A-BECF-74FC5012C4DD}" srcOrd="0" destOrd="0" presId="urn:microsoft.com/office/officeart/2005/8/layout/list1"/>
    <dgm:cxn modelId="{113B10E3-1835-407A-86A7-A164979B93FA}" type="presParOf" srcId="{D1146DFA-1B8D-45D1-AB61-559140359DD7}" destId="{28B719ED-5F3A-48ED-981D-C0464C574222}" srcOrd="0" destOrd="0" presId="urn:microsoft.com/office/officeart/2005/8/layout/list1"/>
    <dgm:cxn modelId="{BDB378EE-79D3-4422-BEAE-B1EB08F190E4}" type="presParOf" srcId="{28B719ED-5F3A-48ED-981D-C0464C574222}" destId="{5F3B7E69-B2CD-4A5A-BECF-74FC5012C4DD}" srcOrd="0" destOrd="0" presId="urn:microsoft.com/office/officeart/2005/8/layout/list1"/>
    <dgm:cxn modelId="{FA25EBAE-F92A-44E7-822C-6D9E244E8B45}" type="presParOf" srcId="{28B719ED-5F3A-48ED-981D-C0464C574222}" destId="{F5103879-C49B-4820-829C-C29A64E132DC}" srcOrd="1" destOrd="0" presId="urn:microsoft.com/office/officeart/2005/8/layout/list1"/>
    <dgm:cxn modelId="{80C4B4A2-1155-4B59-A120-6832D2D3D7D4}" type="presParOf" srcId="{D1146DFA-1B8D-45D1-AB61-559140359DD7}" destId="{1E4E5716-CF30-4D02-A3B9-3ED33E444943}" srcOrd="1" destOrd="0" presId="urn:microsoft.com/office/officeart/2005/8/layout/list1"/>
    <dgm:cxn modelId="{5878E548-97EE-41EA-A06B-779C7636D5D0}"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2200" b="1" dirty="0" smtClean="0"/>
            <a:t>Lexicon </a:t>
          </a:r>
          <a:r>
            <a:rPr lang="en-GB" sz="2200" b="1" dirty="0" err="1" smtClean="0"/>
            <a:t>Iconographicum</a:t>
          </a:r>
          <a:r>
            <a:rPr lang="en-GB" sz="2200" b="1" dirty="0" smtClean="0"/>
            <a:t> </a:t>
          </a:r>
          <a:r>
            <a:rPr lang="en-GB" sz="2200" b="1" dirty="0" err="1" smtClean="0"/>
            <a:t>Mythologiae</a:t>
          </a:r>
          <a:r>
            <a:rPr lang="en-GB" sz="2200" b="1" dirty="0" smtClean="0"/>
            <a:t> </a:t>
          </a:r>
          <a:r>
            <a:rPr lang="en-GB" sz="2200" b="1" dirty="0" err="1" smtClean="0"/>
            <a:t>Classicae</a:t>
          </a:r>
          <a:r>
            <a:rPr lang="en-GB" sz="2200" b="1" dirty="0" smtClean="0"/>
            <a:t> (LIMC): </a:t>
          </a:r>
        </a:p>
        <a:p>
          <a:r>
            <a:rPr lang="en-GB" sz="2200" b="0" dirty="0" smtClean="0"/>
            <a:t>Data sets (selection) of the paper version, without illustrations – reduced functionality.</a:t>
          </a:r>
          <a:endParaRPr lang="en-GB" sz="22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84381">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t>
        <a:bodyPr/>
        <a:lstStyle/>
        <a:p>
          <a:endParaRPr lang="en-GB"/>
        </a:p>
      </dgm:t>
    </dgm:pt>
  </dgm:ptLst>
  <dgm:cxnLst>
    <dgm:cxn modelId="{68660D83-FF6B-44BB-820A-0FFB28C07BC1}" srcId="{EACE20A6-0796-4080-89BA-FA343EFBC95A}" destId="{3992D764-E998-41AE-A467-F84DD118A4C2}" srcOrd="0" destOrd="0" parTransId="{CDE509FA-1BBC-451A-849F-00959106D983}" sibTransId="{CFE39DE3-EA1A-4745-8B39-99F72309CC81}"/>
    <dgm:cxn modelId="{608E2BE2-5348-41A5-8ABA-37E0FDA16F7B}" type="presOf" srcId="{3992D764-E998-41AE-A467-F84DD118A4C2}" destId="{F5103879-C49B-4820-829C-C29A64E132DC}" srcOrd="1" destOrd="0" presId="urn:microsoft.com/office/officeart/2005/8/layout/list1"/>
    <dgm:cxn modelId="{22923095-EC61-456D-9F09-305DC71B68B3}" type="presOf" srcId="{3992D764-E998-41AE-A467-F84DD118A4C2}" destId="{5F3B7E69-B2CD-4A5A-BECF-74FC5012C4DD}" srcOrd="0" destOrd="0" presId="urn:microsoft.com/office/officeart/2005/8/layout/list1"/>
    <dgm:cxn modelId="{63169154-5554-4E74-888C-AAE820563D5B}" type="presOf" srcId="{EACE20A6-0796-4080-89BA-FA343EFBC95A}" destId="{D1146DFA-1B8D-45D1-AB61-559140359DD7}" srcOrd="0" destOrd="0" presId="urn:microsoft.com/office/officeart/2005/8/layout/list1"/>
    <dgm:cxn modelId="{477C6C4A-08BC-45CF-A81E-5D5B48627E7B}" type="presParOf" srcId="{D1146DFA-1B8D-45D1-AB61-559140359DD7}" destId="{28B719ED-5F3A-48ED-981D-C0464C574222}" srcOrd="0" destOrd="0" presId="urn:microsoft.com/office/officeart/2005/8/layout/list1"/>
    <dgm:cxn modelId="{588FC520-CA2E-4AB0-A666-527D69732065}" type="presParOf" srcId="{28B719ED-5F3A-48ED-981D-C0464C574222}" destId="{5F3B7E69-B2CD-4A5A-BECF-74FC5012C4DD}" srcOrd="0" destOrd="0" presId="urn:microsoft.com/office/officeart/2005/8/layout/list1"/>
    <dgm:cxn modelId="{FE4BCA57-658D-4388-8057-136AFF1C63FF}" type="presParOf" srcId="{28B719ED-5F3A-48ED-981D-C0464C574222}" destId="{F5103879-C49B-4820-829C-C29A64E132DC}" srcOrd="1" destOrd="0" presId="urn:microsoft.com/office/officeart/2005/8/layout/list1"/>
    <dgm:cxn modelId="{08DF4E64-5CA6-414B-988B-35322D0A4B3D}" type="presParOf" srcId="{D1146DFA-1B8D-45D1-AB61-559140359DD7}" destId="{1E4E5716-CF30-4D02-A3B9-3ED33E444943}" srcOrd="1" destOrd="0" presId="urn:microsoft.com/office/officeart/2005/8/layout/list1"/>
    <dgm:cxn modelId="{F19E8C25-48A4-4E75-8D50-C58438E5ACEC}"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2200" b="1" dirty="0" smtClean="0"/>
            <a:t>Beazley Archive: </a:t>
          </a:r>
          <a:endParaRPr lang="en-GB" sz="2200" b="1" dirty="0" smtClean="0"/>
        </a:p>
        <a:p>
          <a:r>
            <a:rPr lang="en-GB" sz="2200" b="0" dirty="0" smtClean="0"/>
            <a:t>Data sets of the paper version, now including illustrations and keyword search for form and iconography – significantly increased functionality.</a:t>
          </a:r>
          <a:endParaRPr lang="en-GB" sz="22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84381">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t>
        <a:bodyPr/>
        <a:lstStyle/>
        <a:p>
          <a:endParaRPr lang="en-GB"/>
        </a:p>
      </dgm:t>
    </dgm:pt>
  </dgm:ptLst>
  <dgm:cxnLst>
    <dgm:cxn modelId="{ECCABA02-D5F7-4346-B66E-9628402A7CEF}" type="presOf" srcId="{3992D764-E998-41AE-A467-F84DD118A4C2}" destId="{5F3B7E69-B2CD-4A5A-BECF-74FC5012C4DD}" srcOrd="0" destOrd="0" presId="urn:microsoft.com/office/officeart/2005/8/layout/list1"/>
    <dgm:cxn modelId="{9071CDC4-1F03-40C5-B769-1D8E19AD762E}" type="presOf" srcId="{EACE20A6-0796-4080-89BA-FA343EFBC95A}" destId="{D1146DFA-1B8D-45D1-AB61-559140359DD7}" srcOrd="0" destOrd="0" presId="urn:microsoft.com/office/officeart/2005/8/layout/list1"/>
    <dgm:cxn modelId="{68660D83-FF6B-44BB-820A-0FFB28C07BC1}" srcId="{EACE20A6-0796-4080-89BA-FA343EFBC95A}" destId="{3992D764-E998-41AE-A467-F84DD118A4C2}" srcOrd="0" destOrd="0" parTransId="{CDE509FA-1BBC-451A-849F-00959106D983}" sibTransId="{CFE39DE3-EA1A-4745-8B39-99F72309CC81}"/>
    <dgm:cxn modelId="{3534D5A6-7B07-44B8-B3DF-4E1C3E145AE5}" type="presOf" srcId="{3992D764-E998-41AE-A467-F84DD118A4C2}" destId="{F5103879-C49B-4820-829C-C29A64E132DC}" srcOrd="1" destOrd="0" presId="urn:microsoft.com/office/officeart/2005/8/layout/list1"/>
    <dgm:cxn modelId="{685AF616-B7C5-48F2-80F4-76090F9CA337}" type="presParOf" srcId="{D1146DFA-1B8D-45D1-AB61-559140359DD7}" destId="{28B719ED-5F3A-48ED-981D-C0464C574222}" srcOrd="0" destOrd="0" presId="urn:microsoft.com/office/officeart/2005/8/layout/list1"/>
    <dgm:cxn modelId="{AD5E43F9-621E-4480-A2FC-4F2E287B9C8E}" type="presParOf" srcId="{28B719ED-5F3A-48ED-981D-C0464C574222}" destId="{5F3B7E69-B2CD-4A5A-BECF-74FC5012C4DD}" srcOrd="0" destOrd="0" presId="urn:microsoft.com/office/officeart/2005/8/layout/list1"/>
    <dgm:cxn modelId="{A8BE9397-CD18-4332-B5E8-96439EF3EAC9}" type="presParOf" srcId="{28B719ED-5F3A-48ED-981D-C0464C574222}" destId="{F5103879-C49B-4820-829C-C29A64E132DC}" srcOrd="1" destOrd="0" presId="urn:microsoft.com/office/officeart/2005/8/layout/list1"/>
    <dgm:cxn modelId="{0DAF97AB-BE81-48F8-9151-2C2178BA471C}" type="presParOf" srcId="{D1146DFA-1B8D-45D1-AB61-559140359DD7}" destId="{1E4E5716-CF30-4D02-A3B9-3ED33E444943}" srcOrd="1" destOrd="0" presId="urn:microsoft.com/office/officeart/2005/8/layout/list1"/>
    <dgm:cxn modelId="{D938430E-C21F-496A-8FF5-52C3D1D58667}"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1800" b="1" dirty="0" smtClean="0"/>
            <a:t>Corpus </a:t>
          </a:r>
          <a:r>
            <a:rPr lang="en-GB" sz="1800" b="1" dirty="0" err="1" smtClean="0"/>
            <a:t>Vasorum</a:t>
          </a:r>
          <a:r>
            <a:rPr lang="en-GB" sz="1800" b="1" dirty="0" smtClean="0"/>
            <a:t> </a:t>
          </a:r>
          <a:r>
            <a:rPr lang="en-GB" sz="1800" b="1" dirty="0" err="1" smtClean="0"/>
            <a:t>Antiquorum</a:t>
          </a:r>
          <a:r>
            <a:rPr lang="en-GB" sz="1800" b="1" dirty="0" smtClean="0"/>
            <a:t> (CVA): </a:t>
          </a:r>
        </a:p>
        <a:p>
          <a:r>
            <a:rPr lang="en-GB" sz="1800" b="0" dirty="0" smtClean="0"/>
            <a:t>Still answers formal and iconographic aspects – underpins horizontal and vertical iconography</a:t>
          </a:r>
          <a:r>
            <a:rPr lang="en-GB" sz="2200" b="0" dirty="0" smtClean="0"/>
            <a:t>.</a:t>
          </a:r>
          <a:endParaRPr lang="en-GB" sz="22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84381">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pt>
  </dgm:ptLst>
  <dgm:cxnLst>
    <dgm:cxn modelId="{68660D83-FF6B-44BB-820A-0FFB28C07BC1}" srcId="{EACE20A6-0796-4080-89BA-FA343EFBC95A}" destId="{3992D764-E998-41AE-A467-F84DD118A4C2}" srcOrd="0" destOrd="0" parTransId="{CDE509FA-1BBC-451A-849F-00959106D983}" sibTransId="{CFE39DE3-EA1A-4745-8B39-99F72309CC81}"/>
    <dgm:cxn modelId="{6F64D684-1102-4851-8C59-A493F30B410B}" type="presOf" srcId="{3992D764-E998-41AE-A467-F84DD118A4C2}" destId="{5F3B7E69-B2CD-4A5A-BECF-74FC5012C4DD}" srcOrd="0" destOrd="0" presId="urn:microsoft.com/office/officeart/2005/8/layout/list1"/>
    <dgm:cxn modelId="{CBC0B2D9-8527-4CE4-A52C-C2DF7C4E8CA8}" type="presOf" srcId="{EACE20A6-0796-4080-89BA-FA343EFBC95A}" destId="{D1146DFA-1B8D-45D1-AB61-559140359DD7}" srcOrd="0" destOrd="0" presId="urn:microsoft.com/office/officeart/2005/8/layout/list1"/>
    <dgm:cxn modelId="{B315FEC4-5B54-43AA-AE74-39C85EBA7F4A}" type="presOf" srcId="{3992D764-E998-41AE-A467-F84DD118A4C2}" destId="{F5103879-C49B-4820-829C-C29A64E132DC}" srcOrd="1" destOrd="0" presId="urn:microsoft.com/office/officeart/2005/8/layout/list1"/>
    <dgm:cxn modelId="{3CF99DB2-B5A6-47C5-A930-C9DFD23D190F}" type="presParOf" srcId="{D1146DFA-1B8D-45D1-AB61-559140359DD7}" destId="{28B719ED-5F3A-48ED-981D-C0464C574222}" srcOrd="0" destOrd="0" presId="urn:microsoft.com/office/officeart/2005/8/layout/list1"/>
    <dgm:cxn modelId="{EA3BD120-BA3A-48F1-9DCC-6D6560469A5B}" type="presParOf" srcId="{28B719ED-5F3A-48ED-981D-C0464C574222}" destId="{5F3B7E69-B2CD-4A5A-BECF-74FC5012C4DD}" srcOrd="0" destOrd="0" presId="urn:microsoft.com/office/officeart/2005/8/layout/list1"/>
    <dgm:cxn modelId="{007FD38C-5800-4ABD-92C3-DF6B1EF5A0EE}" type="presParOf" srcId="{28B719ED-5F3A-48ED-981D-C0464C574222}" destId="{F5103879-C49B-4820-829C-C29A64E132DC}" srcOrd="1" destOrd="0" presId="urn:microsoft.com/office/officeart/2005/8/layout/list1"/>
    <dgm:cxn modelId="{83DA720A-A8FC-44B6-B04B-6C381D005C4A}" type="presParOf" srcId="{D1146DFA-1B8D-45D1-AB61-559140359DD7}" destId="{1E4E5716-CF30-4D02-A3B9-3ED33E444943}" srcOrd="1" destOrd="0" presId="urn:microsoft.com/office/officeart/2005/8/layout/list1"/>
    <dgm:cxn modelId="{4A1B5D44-20FA-43E0-88BA-527C48A2A25C}"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3992D764-E998-41AE-A467-F84DD118A4C2}">
      <dgm:prSet phldrT="[Text]" custT="1"/>
      <dgm:spPr/>
      <dgm:t>
        <a:bodyPr/>
        <a:lstStyle/>
        <a:p>
          <a:r>
            <a:rPr lang="en-GB" sz="1800" b="1" dirty="0" smtClean="0"/>
            <a:t>Vertical iconology:</a:t>
          </a:r>
        </a:p>
        <a:p>
          <a:r>
            <a:rPr lang="en-GB" sz="1800" dirty="0" smtClean="0"/>
            <a:t>Relationship/meaning of figures and decorative elements?</a:t>
          </a:r>
          <a:endParaRPr lang="en-GB" sz="18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t>
        <a:bodyPr/>
        <a:lstStyle/>
        <a:p>
          <a:endParaRPr lang="en-GB"/>
        </a:p>
      </dgm:t>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59285" custLinFactNeighborX="-23389" custLinFactNeighborY="6566">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t>
        <a:bodyPr/>
        <a:lstStyle/>
        <a:p>
          <a:endParaRPr lang="en-GB"/>
        </a:p>
      </dgm:t>
    </dgm:pt>
    <dgm:pt modelId="{8980032D-D9C1-4238-86A1-0DAAF355FAB5}" type="pres">
      <dgm:prSet presAssocID="{3992D764-E998-41AE-A467-F84DD118A4C2}" presName="childText" presStyleLbl="conFgAcc1" presStyleIdx="0" presStyleCnt="1" custScaleY="55184" custLinFactNeighborY="60720">
        <dgm:presLayoutVars>
          <dgm:bulletEnabled val="1"/>
        </dgm:presLayoutVars>
      </dgm:prSet>
      <dgm:spPr/>
      <dgm:t>
        <a:bodyPr/>
        <a:lstStyle/>
        <a:p>
          <a:endParaRPr lang="en-GB"/>
        </a:p>
      </dgm:t>
    </dgm:pt>
  </dgm:ptLst>
  <dgm:cxnLst>
    <dgm:cxn modelId="{68660D83-FF6B-44BB-820A-0FFB28C07BC1}" srcId="{EACE20A6-0796-4080-89BA-FA343EFBC95A}" destId="{3992D764-E998-41AE-A467-F84DD118A4C2}" srcOrd="0" destOrd="0" parTransId="{CDE509FA-1BBC-451A-849F-00959106D983}" sibTransId="{CFE39DE3-EA1A-4745-8B39-99F72309CC81}"/>
    <dgm:cxn modelId="{94C103A3-5C24-4240-AD6F-D12733FB0A98}" type="presOf" srcId="{EACE20A6-0796-4080-89BA-FA343EFBC95A}" destId="{D1146DFA-1B8D-45D1-AB61-559140359DD7}" srcOrd="0" destOrd="0" presId="urn:microsoft.com/office/officeart/2005/8/layout/list1"/>
    <dgm:cxn modelId="{C02FB09D-3043-4CA0-838F-6CC4309E92B2}" type="presOf" srcId="{3992D764-E998-41AE-A467-F84DD118A4C2}" destId="{5F3B7E69-B2CD-4A5A-BECF-74FC5012C4DD}" srcOrd="0" destOrd="0" presId="urn:microsoft.com/office/officeart/2005/8/layout/list1"/>
    <dgm:cxn modelId="{9194B88A-C74D-4CA2-B9C3-72A428F7BAF5}" type="presOf" srcId="{3992D764-E998-41AE-A467-F84DD118A4C2}" destId="{F5103879-C49B-4820-829C-C29A64E132DC}" srcOrd="1" destOrd="0" presId="urn:microsoft.com/office/officeart/2005/8/layout/list1"/>
    <dgm:cxn modelId="{019A952B-E1CB-4248-A495-CE3412D0D1B1}" type="presParOf" srcId="{D1146DFA-1B8D-45D1-AB61-559140359DD7}" destId="{28B719ED-5F3A-48ED-981D-C0464C574222}" srcOrd="0" destOrd="0" presId="urn:microsoft.com/office/officeart/2005/8/layout/list1"/>
    <dgm:cxn modelId="{20CC57F2-8B5B-4E59-8C38-135201F0BDBF}" type="presParOf" srcId="{28B719ED-5F3A-48ED-981D-C0464C574222}" destId="{5F3B7E69-B2CD-4A5A-BECF-74FC5012C4DD}" srcOrd="0" destOrd="0" presId="urn:microsoft.com/office/officeart/2005/8/layout/list1"/>
    <dgm:cxn modelId="{0EE74D0D-AE05-4D07-91F3-C9E90D2496C1}" type="presParOf" srcId="{28B719ED-5F3A-48ED-981D-C0464C574222}" destId="{F5103879-C49B-4820-829C-C29A64E132DC}" srcOrd="1" destOrd="0" presId="urn:microsoft.com/office/officeart/2005/8/layout/list1"/>
    <dgm:cxn modelId="{C99F4A63-8112-48BD-AE5A-0694E1A82AA4}" type="presParOf" srcId="{D1146DFA-1B8D-45D1-AB61-559140359DD7}" destId="{1E4E5716-CF30-4D02-A3B9-3ED33E444943}" srcOrd="1" destOrd="0" presId="urn:microsoft.com/office/officeart/2005/8/layout/list1"/>
    <dgm:cxn modelId="{B2A36E10-203E-41AA-A95A-C0AE73CC37E6}"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3992D764-E998-41AE-A467-F84DD118A4C2}">
      <dgm:prSet phldrT="[Text]" custT="1"/>
      <dgm:spPr/>
      <dgm:t>
        <a:bodyPr/>
        <a:lstStyle/>
        <a:p>
          <a:r>
            <a:rPr lang="en-GB" sz="1600" b="1" dirty="0" smtClean="0"/>
            <a:t>Horizontal iconology:</a:t>
          </a:r>
        </a:p>
        <a:p>
          <a:r>
            <a:rPr lang="en-GB" sz="1600" dirty="0" smtClean="0"/>
            <a:t>Parallels for mythological, semi-mythological (personifications), and non-mythological characters?</a:t>
          </a:r>
          <a:endParaRPr lang="en-GB" sz="16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t>
        <a:bodyPr/>
        <a:lstStyle/>
        <a:p>
          <a:endParaRPr lang="en-GB"/>
        </a:p>
      </dgm:t>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59285" custLinFactNeighborX="-35299">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t>
        <a:bodyPr/>
        <a:lstStyle/>
        <a:p>
          <a:endParaRPr lang="en-GB"/>
        </a:p>
      </dgm:t>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t>
        <a:bodyPr/>
        <a:lstStyle/>
        <a:p>
          <a:endParaRPr lang="en-GB"/>
        </a:p>
      </dgm:t>
    </dgm:pt>
  </dgm:ptLst>
  <dgm:cxnLst>
    <dgm:cxn modelId="{68660D83-FF6B-44BB-820A-0FFB28C07BC1}" srcId="{EACE20A6-0796-4080-89BA-FA343EFBC95A}" destId="{3992D764-E998-41AE-A467-F84DD118A4C2}" srcOrd="0" destOrd="0" parTransId="{CDE509FA-1BBC-451A-849F-00959106D983}" sibTransId="{CFE39DE3-EA1A-4745-8B39-99F72309CC81}"/>
    <dgm:cxn modelId="{D6BE0D29-941E-41A8-B22D-9B253E91CF01}" type="presOf" srcId="{EACE20A6-0796-4080-89BA-FA343EFBC95A}" destId="{D1146DFA-1B8D-45D1-AB61-559140359DD7}" srcOrd="0" destOrd="0" presId="urn:microsoft.com/office/officeart/2005/8/layout/list1"/>
    <dgm:cxn modelId="{EC44C13E-5DCA-4A1B-A698-7F958C4F15A3}" type="presOf" srcId="{3992D764-E998-41AE-A467-F84DD118A4C2}" destId="{F5103879-C49B-4820-829C-C29A64E132DC}" srcOrd="1" destOrd="0" presId="urn:microsoft.com/office/officeart/2005/8/layout/list1"/>
    <dgm:cxn modelId="{D879DD00-7477-493C-9C87-7E2AC4D2FFCB}" type="presOf" srcId="{3992D764-E998-41AE-A467-F84DD118A4C2}" destId="{5F3B7E69-B2CD-4A5A-BECF-74FC5012C4DD}" srcOrd="0" destOrd="0" presId="urn:microsoft.com/office/officeart/2005/8/layout/list1"/>
    <dgm:cxn modelId="{3D713393-6A47-42DE-8E15-8FBFBF91B7BC}" type="presParOf" srcId="{D1146DFA-1B8D-45D1-AB61-559140359DD7}" destId="{28B719ED-5F3A-48ED-981D-C0464C574222}" srcOrd="0" destOrd="0" presId="urn:microsoft.com/office/officeart/2005/8/layout/list1"/>
    <dgm:cxn modelId="{86D11C6A-62A3-4228-9FF7-7D5E8FD7CE54}" type="presParOf" srcId="{28B719ED-5F3A-48ED-981D-C0464C574222}" destId="{5F3B7E69-B2CD-4A5A-BECF-74FC5012C4DD}" srcOrd="0" destOrd="0" presId="urn:microsoft.com/office/officeart/2005/8/layout/list1"/>
    <dgm:cxn modelId="{CDE7B869-423A-4E3E-945D-831ACBB344DF}" type="presParOf" srcId="{28B719ED-5F3A-48ED-981D-C0464C574222}" destId="{F5103879-C49B-4820-829C-C29A64E132DC}" srcOrd="1" destOrd="0" presId="urn:microsoft.com/office/officeart/2005/8/layout/list1"/>
    <dgm:cxn modelId="{FE445400-BCE3-4898-9D63-CD73FBB6668A}" type="presParOf" srcId="{D1146DFA-1B8D-45D1-AB61-559140359DD7}" destId="{1E4E5716-CF30-4D02-A3B9-3ED33E444943}" srcOrd="1" destOrd="0" presId="urn:microsoft.com/office/officeart/2005/8/layout/list1"/>
    <dgm:cxn modelId="{4B1F2E1A-1D03-477C-98BD-4B7EF66842A9}"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1800" b="1" dirty="0" smtClean="0"/>
            <a:t>Lexicon </a:t>
          </a:r>
          <a:r>
            <a:rPr lang="en-GB" sz="1800" b="1" dirty="0" err="1" smtClean="0"/>
            <a:t>Iconographicum</a:t>
          </a:r>
          <a:r>
            <a:rPr lang="en-GB" sz="1800" b="1" dirty="0" smtClean="0"/>
            <a:t> </a:t>
          </a:r>
          <a:r>
            <a:rPr lang="en-GB" sz="1800" b="1" dirty="0" err="1" smtClean="0"/>
            <a:t>Mythologiae</a:t>
          </a:r>
          <a:r>
            <a:rPr lang="en-GB" sz="1800" b="1" dirty="0" smtClean="0"/>
            <a:t> </a:t>
          </a:r>
          <a:r>
            <a:rPr lang="en-GB" sz="1800" b="1" dirty="0" err="1" smtClean="0"/>
            <a:t>Classicae</a:t>
          </a:r>
          <a:r>
            <a:rPr lang="en-GB" sz="1800" b="1" dirty="0" smtClean="0"/>
            <a:t> (LIMC): </a:t>
          </a:r>
        </a:p>
        <a:p>
          <a:r>
            <a:rPr lang="en-GB" sz="1800" b="0" dirty="0" smtClean="0"/>
            <a:t>Still answers iconographic </a:t>
          </a:r>
          <a:r>
            <a:rPr lang="en-GB" sz="1800" b="0" dirty="0" err="1" smtClean="0"/>
            <a:t>asepcts</a:t>
          </a:r>
          <a:r>
            <a:rPr lang="en-GB" sz="1800" b="0" dirty="0" smtClean="0"/>
            <a:t> re mythological figures, but now fewer – underpins horizontal iconology.</a:t>
          </a:r>
          <a:endParaRPr lang="en-GB" sz="18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84381" custLinFactNeighborX="8230" custLinFactNeighborY="-31592">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t>
        <a:bodyPr/>
        <a:lstStyle/>
        <a:p>
          <a:endParaRPr lang="en-GB"/>
        </a:p>
      </dgm:t>
    </dgm:pt>
  </dgm:ptLst>
  <dgm:cxnLst>
    <dgm:cxn modelId="{2FA0E456-58C3-4CA3-BF01-7B342F0E5DE8}" type="presOf" srcId="{EACE20A6-0796-4080-89BA-FA343EFBC95A}" destId="{D1146DFA-1B8D-45D1-AB61-559140359DD7}" srcOrd="0" destOrd="0" presId="urn:microsoft.com/office/officeart/2005/8/layout/list1"/>
    <dgm:cxn modelId="{0EC687C6-E7F9-485C-B05B-13F8D8F10880}" type="presOf" srcId="{3992D764-E998-41AE-A467-F84DD118A4C2}" destId="{F5103879-C49B-4820-829C-C29A64E132DC}" srcOrd="1" destOrd="0" presId="urn:microsoft.com/office/officeart/2005/8/layout/list1"/>
    <dgm:cxn modelId="{68660D83-FF6B-44BB-820A-0FFB28C07BC1}" srcId="{EACE20A6-0796-4080-89BA-FA343EFBC95A}" destId="{3992D764-E998-41AE-A467-F84DD118A4C2}" srcOrd="0" destOrd="0" parTransId="{CDE509FA-1BBC-451A-849F-00959106D983}" sibTransId="{CFE39DE3-EA1A-4745-8B39-99F72309CC81}"/>
    <dgm:cxn modelId="{3EE98454-61B1-490D-8DD5-9A10B98FF37D}" type="presOf" srcId="{3992D764-E998-41AE-A467-F84DD118A4C2}" destId="{5F3B7E69-B2CD-4A5A-BECF-74FC5012C4DD}" srcOrd="0" destOrd="0" presId="urn:microsoft.com/office/officeart/2005/8/layout/list1"/>
    <dgm:cxn modelId="{A8C51D63-83A7-4AF3-89C9-D7418608D944}" type="presParOf" srcId="{D1146DFA-1B8D-45D1-AB61-559140359DD7}" destId="{28B719ED-5F3A-48ED-981D-C0464C574222}" srcOrd="0" destOrd="0" presId="urn:microsoft.com/office/officeart/2005/8/layout/list1"/>
    <dgm:cxn modelId="{2A9BFA2A-2F2E-489D-9BC2-85E5208DFD1E}" type="presParOf" srcId="{28B719ED-5F3A-48ED-981D-C0464C574222}" destId="{5F3B7E69-B2CD-4A5A-BECF-74FC5012C4DD}" srcOrd="0" destOrd="0" presId="urn:microsoft.com/office/officeart/2005/8/layout/list1"/>
    <dgm:cxn modelId="{84E68B64-DDED-4C1E-ADE5-364501B65687}" type="presParOf" srcId="{28B719ED-5F3A-48ED-981D-C0464C574222}" destId="{F5103879-C49B-4820-829C-C29A64E132DC}" srcOrd="1" destOrd="0" presId="urn:microsoft.com/office/officeart/2005/8/layout/list1"/>
    <dgm:cxn modelId="{42D86C6B-63BB-4953-80E8-2C9A3EB81C73}" type="presParOf" srcId="{D1146DFA-1B8D-45D1-AB61-559140359DD7}" destId="{1E4E5716-CF30-4D02-A3B9-3ED33E444943}" srcOrd="1" destOrd="0" presId="urn:microsoft.com/office/officeart/2005/8/layout/list1"/>
    <dgm:cxn modelId="{AB6E75C4-5B34-4AB6-8E72-9AD3EEA8CDEE}"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1800" b="1" dirty="0" smtClean="0"/>
            <a:t>Beazley Archive: </a:t>
          </a:r>
        </a:p>
        <a:p>
          <a:r>
            <a:rPr lang="en-GB" sz="1800" b="0" dirty="0" smtClean="0"/>
            <a:t>Now answers formal and iconographic aspects – underpins  horizontal and vertical iconology. </a:t>
          </a:r>
          <a:r>
            <a:rPr lang="en-GB" sz="1800" b="1" u="sng" dirty="0" smtClean="0"/>
            <a:t>BUT: the ruptures between the three strands of information remain.</a:t>
          </a:r>
          <a:endParaRPr lang="en-GB" sz="1800" b="1" u="sng"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84381" custLinFactNeighborX="4770" custLinFactNeighborY="-244">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pt>
  </dgm:ptLst>
  <dgm:cxnLst>
    <dgm:cxn modelId="{68660D83-FF6B-44BB-820A-0FFB28C07BC1}" srcId="{EACE20A6-0796-4080-89BA-FA343EFBC95A}" destId="{3992D764-E998-41AE-A467-F84DD118A4C2}" srcOrd="0" destOrd="0" parTransId="{CDE509FA-1BBC-451A-849F-00959106D983}" sibTransId="{CFE39DE3-EA1A-4745-8B39-99F72309CC81}"/>
    <dgm:cxn modelId="{047EE18D-7631-43AE-9E6F-703E132AF0DE}" type="presOf" srcId="{EACE20A6-0796-4080-89BA-FA343EFBC95A}" destId="{D1146DFA-1B8D-45D1-AB61-559140359DD7}" srcOrd="0" destOrd="0" presId="urn:microsoft.com/office/officeart/2005/8/layout/list1"/>
    <dgm:cxn modelId="{AFB17930-2E6D-4E78-A71B-FE317BEBF216}" type="presOf" srcId="{3992D764-E998-41AE-A467-F84DD118A4C2}" destId="{F5103879-C49B-4820-829C-C29A64E132DC}" srcOrd="1" destOrd="0" presId="urn:microsoft.com/office/officeart/2005/8/layout/list1"/>
    <dgm:cxn modelId="{5929A3E1-150C-47A6-A1CB-3DECCCD70B87}" type="presOf" srcId="{3992D764-E998-41AE-A467-F84DD118A4C2}" destId="{5F3B7E69-B2CD-4A5A-BECF-74FC5012C4DD}" srcOrd="0" destOrd="0" presId="urn:microsoft.com/office/officeart/2005/8/layout/list1"/>
    <dgm:cxn modelId="{637C5F69-CB2B-4F14-90E2-7ADC01075819}" type="presParOf" srcId="{D1146DFA-1B8D-45D1-AB61-559140359DD7}" destId="{28B719ED-5F3A-48ED-981D-C0464C574222}" srcOrd="0" destOrd="0" presId="urn:microsoft.com/office/officeart/2005/8/layout/list1"/>
    <dgm:cxn modelId="{9B4155F4-3344-461C-A3E4-32657FDB2995}" type="presParOf" srcId="{28B719ED-5F3A-48ED-981D-C0464C574222}" destId="{5F3B7E69-B2CD-4A5A-BECF-74FC5012C4DD}" srcOrd="0" destOrd="0" presId="urn:microsoft.com/office/officeart/2005/8/layout/list1"/>
    <dgm:cxn modelId="{C886464C-F68E-4B1B-9145-B8AA4BA1EFDC}" type="presParOf" srcId="{28B719ED-5F3A-48ED-981D-C0464C574222}" destId="{F5103879-C49B-4820-829C-C29A64E132DC}" srcOrd="1" destOrd="0" presId="urn:microsoft.com/office/officeart/2005/8/layout/list1"/>
    <dgm:cxn modelId="{3616CE90-89CA-461A-8FCB-0D5ACFA66964}" type="presParOf" srcId="{D1146DFA-1B8D-45D1-AB61-559140359DD7}" destId="{1E4E5716-CF30-4D02-A3B9-3ED33E444943}" srcOrd="1" destOrd="0" presId="urn:microsoft.com/office/officeart/2005/8/layout/list1"/>
    <dgm:cxn modelId="{39575F52-E8B6-4C4D-B3FB-BF67D365EAE3}"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2200" b="1" dirty="0" smtClean="0"/>
            <a:t>Vertical iconology:</a:t>
          </a:r>
        </a:p>
        <a:p>
          <a:r>
            <a:rPr lang="en-GB" sz="2200" dirty="0" smtClean="0"/>
            <a:t>Relationship/meaning of figures and decorative elements?</a:t>
          </a:r>
          <a:endParaRPr lang="en-GB" sz="22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59285">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t>
        <a:bodyPr/>
        <a:lstStyle/>
        <a:p>
          <a:endParaRPr lang="en-GB"/>
        </a:p>
      </dgm:t>
    </dgm:pt>
  </dgm:ptLst>
  <dgm:cxnLst>
    <dgm:cxn modelId="{68660D83-FF6B-44BB-820A-0FFB28C07BC1}" srcId="{EACE20A6-0796-4080-89BA-FA343EFBC95A}" destId="{3992D764-E998-41AE-A467-F84DD118A4C2}" srcOrd="0" destOrd="0" parTransId="{CDE509FA-1BBC-451A-849F-00959106D983}" sibTransId="{CFE39DE3-EA1A-4745-8B39-99F72309CC81}"/>
    <dgm:cxn modelId="{90B8F030-0485-4EF5-9E30-6074D1A995C5}" type="presOf" srcId="{EACE20A6-0796-4080-89BA-FA343EFBC95A}" destId="{D1146DFA-1B8D-45D1-AB61-559140359DD7}" srcOrd="0" destOrd="0" presId="urn:microsoft.com/office/officeart/2005/8/layout/list1"/>
    <dgm:cxn modelId="{F32AD951-1242-41EB-BEB8-1FFBF93951C2}" type="presOf" srcId="{3992D764-E998-41AE-A467-F84DD118A4C2}" destId="{F5103879-C49B-4820-829C-C29A64E132DC}" srcOrd="1" destOrd="0" presId="urn:microsoft.com/office/officeart/2005/8/layout/list1"/>
    <dgm:cxn modelId="{572ADE3C-4FF3-4285-A4AD-A0F08C459AC5}" type="presOf" srcId="{3992D764-E998-41AE-A467-F84DD118A4C2}" destId="{5F3B7E69-B2CD-4A5A-BECF-74FC5012C4DD}" srcOrd="0" destOrd="0" presId="urn:microsoft.com/office/officeart/2005/8/layout/list1"/>
    <dgm:cxn modelId="{5AD68A93-5CAC-4376-8EC4-10669797BEE9}" type="presParOf" srcId="{D1146DFA-1B8D-45D1-AB61-559140359DD7}" destId="{28B719ED-5F3A-48ED-981D-C0464C574222}" srcOrd="0" destOrd="0" presId="urn:microsoft.com/office/officeart/2005/8/layout/list1"/>
    <dgm:cxn modelId="{15338295-433A-4A6E-A7E9-CFE0706C8CD2}" type="presParOf" srcId="{28B719ED-5F3A-48ED-981D-C0464C574222}" destId="{5F3B7E69-B2CD-4A5A-BECF-74FC5012C4DD}" srcOrd="0" destOrd="0" presId="urn:microsoft.com/office/officeart/2005/8/layout/list1"/>
    <dgm:cxn modelId="{5530FE29-698A-4E36-8373-293D01110FBD}" type="presParOf" srcId="{28B719ED-5F3A-48ED-981D-C0464C574222}" destId="{F5103879-C49B-4820-829C-C29A64E132DC}" srcOrd="1" destOrd="0" presId="urn:microsoft.com/office/officeart/2005/8/layout/list1"/>
    <dgm:cxn modelId="{6EF087AA-A47A-46D9-8888-974F8B28F3DE}" type="presParOf" srcId="{D1146DFA-1B8D-45D1-AB61-559140359DD7}" destId="{1E4E5716-CF30-4D02-A3B9-3ED33E444943}" srcOrd="1" destOrd="0" presId="urn:microsoft.com/office/officeart/2005/8/layout/list1"/>
    <dgm:cxn modelId="{D1B25FD4-C40B-464E-88EB-74F2CD4AA859}"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2200" b="1" dirty="0" smtClean="0"/>
            <a:t>Horizontal iconology:</a:t>
          </a:r>
        </a:p>
        <a:p>
          <a:r>
            <a:rPr lang="en-GB" sz="2200" dirty="0" smtClean="0"/>
            <a:t>Parallels for mythological, semi-mythological (personifications), and non-mythological characters?</a:t>
          </a:r>
          <a:endParaRPr lang="en-GB" sz="22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59285">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t>
        <a:bodyPr/>
        <a:lstStyle/>
        <a:p>
          <a:endParaRPr lang="en-GB"/>
        </a:p>
      </dgm:t>
    </dgm:pt>
  </dgm:ptLst>
  <dgm:cxnLst>
    <dgm:cxn modelId="{68660D83-FF6B-44BB-820A-0FFB28C07BC1}" srcId="{EACE20A6-0796-4080-89BA-FA343EFBC95A}" destId="{3992D764-E998-41AE-A467-F84DD118A4C2}" srcOrd="0" destOrd="0" parTransId="{CDE509FA-1BBC-451A-849F-00959106D983}" sibTransId="{CFE39DE3-EA1A-4745-8B39-99F72309CC81}"/>
    <dgm:cxn modelId="{EBF328E5-5449-4090-9EBE-6456C7DE3F80}" type="presOf" srcId="{EACE20A6-0796-4080-89BA-FA343EFBC95A}" destId="{D1146DFA-1B8D-45D1-AB61-559140359DD7}" srcOrd="0" destOrd="0" presId="urn:microsoft.com/office/officeart/2005/8/layout/list1"/>
    <dgm:cxn modelId="{104ED57A-065B-40F0-9799-4EB807F6F09F}" type="presOf" srcId="{3992D764-E998-41AE-A467-F84DD118A4C2}" destId="{5F3B7E69-B2CD-4A5A-BECF-74FC5012C4DD}" srcOrd="0" destOrd="0" presId="urn:microsoft.com/office/officeart/2005/8/layout/list1"/>
    <dgm:cxn modelId="{BDBBA85E-BDE2-4E0E-BEB0-77E1FB011645}" type="presOf" srcId="{3992D764-E998-41AE-A467-F84DD118A4C2}" destId="{F5103879-C49B-4820-829C-C29A64E132DC}" srcOrd="1" destOrd="0" presId="urn:microsoft.com/office/officeart/2005/8/layout/list1"/>
    <dgm:cxn modelId="{C7636D27-C6F5-4E03-945F-4EAD73380C77}" type="presParOf" srcId="{D1146DFA-1B8D-45D1-AB61-559140359DD7}" destId="{28B719ED-5F3A-48ED-981D-C0464C574222}" srcOrd="0" destOrd="0" presId="urn:microsoft.com/office/officeart/2005/8/layout/list1"/>
    <dgm:cxn modelId="{A1D4A8BF-DF85-4A2A-BC9F-8F8E4D00D1FA}" type="presParOf" srcId="{28B719ED-5F3A-48ED-981D-C0464C574222}" destId="{5F3B7E69-B2CD-4A5A-BECF-74FC5012C4DD}" srcOrd="0" destOrd="0" presId="urn:microsoft.com/office/officeart/2005/8/layout/list1"/>
    <dgm:cxn modelId="{57C333F5-05CE-452F-80C1-A0B9BFFF92B8}" type="presParOf" srcId="{28B719ED-5F3A-48ED-981D-C0464C574222}" destId="{F5103879-C49B-4820-829C-C29A64E132DC}" srcOrd="1" destOrd="0" presId="urn:microsoft.com/office/officeart/2005/8/layout/list1"/>
    <dgm:cxn modelId="{A3AAA144-C5D3-4AC3-BAE7-2A562B3970F1}" type="presParOf" srcId="{D1146DFA-1B8D-45D1-AB61-559140359DD7}" destId="{1E4E5716-CF30-4D02-A3B9-3ED33E444943}" srcOrd="1" destOrd="0" presId="urn:microsoft.com/office/officeart/2005/8/layout/list1"/>
    <dgm:cxn modelId="{E5D790FD-5048-4878-BB9D-D77718F7E333}"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2200" b="1" dirty="0" smtClean="0"/>
            <a:t>Corpus </a:t>
          </a:r>
          <a:r>
            <a:rPr lang="en-GB" sz="2200" b="1" dirty="0" err="1" smtClean="0"/>
            <a:t>Vasorum</a:t>
          </a:r>
          <a:r>
            <a:rPr lang="en-GB" sz="2200" b="1" dirty="0" smtClean="0"/>
            <a:t> </a:t>
          </a:r>
          <a:r>
            <a:rPr lang="en-GB" sz="2200" b="1" dirty="0" err="1" smtClean="0"/>
            <a:t>Antiquorum</a:t>
          </a:r>
          <a:r>
            <a:rPr lang="en-GB" sz="2200" b="1" dirty="0" smtClean="0"/>
            <a:t> (CVA): </a:t>
          </a:r>
        </a:p>
        <a:p>
          <a:r>
            <a:rPr lang="en-GB" sz="2200" b="0" dirty="0" smtClean="0"/>
            <a:t>Object-specific [late 19</a:t>
          </a:r>
          <a:r>
            <a:rPr lang="en-GB" sz="2200" b="0" baseline="30000" dirty="0" smtClean="0"/>
            <a:t>th</a:t>
          </a:r>
          <a:r>
            <a:rPr lang="en-GB" sz="2200" b="0" dirty="0" smtClean="0"/>
            <a:t> century and </a:t>
          </a:r>
          <a:r>
            <a:rPr lang="en-GB" sz="2200" b="0" dirty="0" err="1" smtClean="0"/>
            <a:t>ongoing</a:t>
          </a:r>
          <a:r>
            <a:rPr lang="en-GB" sz="2200" b="0" dirty="0" smtClean="0"/>
            <a:t>)</a:t>
          </a:r>
        </a:p>
        <a:p>
          <a:r>
            <a:rPr lang="en-GB" sz="2200" b="0" dirty="0" smtClean="0"/>
            <a:t>organisation principle: country, collection, formal typology, by piece, incl. illustrations</a:t>
          </a:r>
          <a:endParaRPr lang="en-GB" sz="22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84381">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pt>
  </dgm:ptLst>
  <dgm:cxnLst>
    <dgm:cxn modelId="{68660D83-FF6B-44BB-820A-0FFB28C07BC1}" srcId="{EACE20A6-0796-4080-89BA-FA343EFBC95A}" destId="{3992D764-E998-41AE-A467-F84DD118A4C2}" srcOrd="0" destOrd="0" parTransId="{CDE509FA-1BBC-451A-849F-00959106D983}" sibTransId="{CFE39DE3-EA1A-4745-8B39-99F72309CC81}"/>
    <dgm:cxn modelId="{41A21013-C243-47E1-8139-14C6B7589C76}" type="presOf" srcId="{3992D764-E998-41AE-A467-F84DD118A4C2}" destId="{F5103879-C49B-4820-829C-C29A64E132DC}" srcOrd="1" destOrd="0" presId="urn:microsoft.com/office/officeart/2005/8/layout/list1"/>
    <dgm:cxn modelId="{10C91261-F18B-4F64-95C7-26C90C5B03F1}" type="presOf" srcId="{3992D764-E998-41AE-A467-F84DD118A4C2}" destId="{5F3B7E69-B2CD-4A5A-BECF-74FC5012C4DD}" srcOrd="0" destOrd="0" presId="urn:microsoft.com/office/officeart/2005/8/layout/list1"/>
    <dgm:cxn modelId="{FD72544E-9480-4145-A86D-80D16866B18F}" type="presOf" srcId="{EACE20A6-0796-4080-89BA-FA343EFBC95A}" destId="{D1146DFA-1B8D-45D1-AB61-559140359DD7}" srcOrd="0" destOrd="0" presId="urn:microsoft.com/office/officeart/2005/8/layout/list1"/>
    <dgm:cxn modelId="{22C7F8E2-9565-4C31-8184-33F9C5182EC9}" type="presParOf" srcId="{D1146DFA-1B8D-45D1-AB61-559140359DD7}" destId="{28B719ED-5F3A-48ED-981D-C0464C574222}" srcOrd="0" destOrd="0" presId="urn:microsoft.com/office/officeart/2005/8/layout/list1"/>
    <dgm:cxn modelId="{A7AB3EDB-781F-4DF7-BDEF-DE793B38F294}" type="presParOf" srcId="{28B719ED-5F3A-48ED-981D-C0464C574222}" destId="{5F3B7E69-B2CD-4A5A-BECF-74FC5012C4DD}" srcOrd="0" destOrd="0" presId="urn:microsoft.com/office/officeart/2005/8/layout/list1"/>
    <dgm:cxn modelId="{3BB22454-51E4-4405-A4AB-1E20E403BA4B}" type="presParOf" srcId="{28B719ED-5F3A-48ED-981D-C0464C574222}" destId="{F5103879-C49B-4820-829C-C29A64E132DC}" srcOrd="1" destOrd="0" presId="urn:microsoft.com/office/officeart/2005/8/layout/list1"/>
    <dgm:cxn modelId="{4C0B58D0-1777-4859-AE57-88BEB69301DD}" type="presParOf" srcId="{D1146DFA-1B8D-45D1-AB61-559140359DD7}" destId="{1E4E5716-CF30-4D02-A3B9-3ED33E444943}" srcOrd="1" destOrd="0" presId="urn:microsoft.com/office/officeart/2005/8/layout/list1"/>
    <dgm:cxn modelId="{BB817BFB-F3CB-465A-97E6-48BED372514B}"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2200" b="1" dirty="0" smtClean="0"/>
            <a:t>Beazley Archive: </a:t>
          </a:r>
        </a:p>
        <a:p>
          <a:r>
            <a:rPr lang="en-GB" sz="2200" b="0" dirty="0" smtClean="0"/>
            <a:t>artist-specific, “connoisseurship” [1920s-1960s)</a:t>
          </a:r>
        </a:p>
        <a:p>
          <a:r>
            <a:rPr lang="en-GB" sz="2200" b="0" dirty="0" smtClean="0"/>
            <a:t>organisation principle: formal typology, groupings of vases attributed to artistic “hands” (phone-book style lists, no illustrations)</a:t>
          </a:r>
          <a:endParaRPr lang="en-GB" sz="22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84381">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pt>
  </dgm:ptLst>
  <dgm:cxnLst>
    <dgm:cxn modelId="{68660D83-FF6B-44BB-820A-0FFB28C07BC1}" srcId="{EACE20A6-0796-4080-89BA-FA343EFBC95A}" destId="{3992D764-E998-41AE-A467-F84DD118A4C2}" srcOrd="0" destOrd="0" parTransId="{CDE509FA-1BBC-451A-849F-00959106D983}" sibTransId="{CFE39DE3-EA1A-4745-8B39-99F72309CC81}"/>
    <dgm:cxn modelId="{62CD4432-6C38-4359-9BC4-EFB51EBE9537}" type="presOf" srcId="{EACE20A6-0796-4080-89BA-FA343EFBC95A}" destId="{D1146DFA-1B8D-45D1-AB61-559140359DD7}" srcOrd="0" destOrd="0" presId="urn:microsoft.com/office/officeart/2005/8/layout/list1"/>
    <dgm:cxn modelId="{68FECE6E-80D9-49EC-991B-72D6D6B026C3}" type="presOf" srcId="{3992D764-E998-41AE-A467-F84DD118A4C2}" destId="{5F3B7E69-B2CD-4A5A-BECF-74FC5012C4DD}" srcOrd="0" destOrd="0" presId="urn:microsoft.com/office/officeart/2005/8/layout/list1"/>
    <dgm:cxn modelId="{BA2F23B5-60F0-40A1-85A6-126DAB25A6D1}" type="presOf" srcId="{3992D764-E998-41AE-A467-F84DD118A4C2}" destId="{F5103879-C49B-4820-829C-C29A64E132DC}" srcOrd="1" destOrd="0" presId="urn:microsoft.com/office/officeart/2005/8/layout/list1"/>
    <dgm:cxn modelId="{7429E997-B8B4-40AD-9CCD-88C9B58F47C2}" type="presParOf" srcId="{D1146DFA-1B8D-45D1-AB61-559140359DD7}" destId="{28B719ED-5F3A-48ED-981D-C0464C574222}" srcOrd="0" destOrd="0" presId="urn:microsoft.com/office/officeart/2005/8/layout/list1"/>
    <dgm:cxn modelId="{4E57579E-5D7C-4FE8-8EB2-A59B775741F3}" type="presParOf" srcId="{28B719ED-5F3A-48ED-981D-C0464C574222}" destId="{5F3B7E69-B2CD-4A5A-BECF-74FC5012C4DD}" srcOrd="0" destOrd="0" presId="urn:microsoft.com/office/officeart/2005/8/layout/list1"/>
    <dgm:cxn modelId="{078281E8-0B25-4FE5-8FE9-A4CE40A38705}" type="presParOf" srcId="{28B719ED-5F3A-48ED-981D-C0464C574222}" destId="{F5103879-C49B-4820-829C-C29A64E132DC}" srcOrd="1" destOrd="0" presId="urn:microsoft.com/office/officeart/2005/8/layout/list1"/>
    <dgm:cxn modelId="{467A98D5-4ED8-467C-AEF6-67724A129303}" type="presParOf" srcId="{D1146DFA-1B8D-45D1-AB61-559140359DD7}" destId="{1E4E5716-CF30-4D02-A3B9-3ED33E444943}" srcOrd="1" destOrd="0" presId="urn:microsoft.com/office/officeart/2005/8/layout/list1"/>
    <dgm:cxn modelId="{45D2A3A8-A0F2-4331-99D3-0443AE4CB578}"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2200" b="1" dirty="0" smtClean="0"/>
            <a:t>Lexicon </a:t>
          </a:r>
          <a:r>
            <a:rPr lang="en-GB" sz="2200" b="1" dirty="0" err="1" smtClean="0"/>
            <a:t>Iconographicum</a:t>
          </a:r>
          <a:r>
            <a:rPr lang="en-GB" sz="2200" b="1" dirty="0" smtClean="0"/>
            <a:t> </a:t>
          </a:r>
          <a:r>
            <a:rPr lang="en-GB" sz="2200" b="1" dirty="0" err="1" smtClean="0"/>
            <a:t>Mythologiae</a:t>
          </a:r>
          <a:r>
            <a:rPr lang="en-GB" sz="2200" b="1" dirty="0" smtClean="0"/>
            <a:t> </a:t>
          </a:r>
          <a:r>
            <a:rPr lang="en-GB" sz="2200" b="1" dirty="0" err="1" smtClean="0"/>
            <a:t>Classicae</a:t>
          </a:r>
          <a:r>
            <a:rPr lang="en-GB" sz="2200" b="1" dirty="0" smtClean="0"/>
            <a:t> (LIMC): </a:t>
          </a:r>
        </a:p>
        <a:p>
          <a:r>
            <a:rPr lang="en-GB" sz="2200" b="0" dirty="0" smtClean="0"/>
            <a:t>Iconography-specific [1980s, 1990s)</a:t>
          </a:r>
        </a:p>
        <a:p>
          <a:r>
            <a:rPr lang="en-GB" sz="2200" b="0" dirty="0" smtClean="0"/>
            <a:t>organisation principle: mythological figures, by object (phonebook-style lists in one volume, illustrations in another)</a:t>
          </a:r>
          <a:endParaRPr lang="en-GB" sz="22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84381">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t>
        <a:bodyPr/>
        <a:lstStyle/>
        <a:p>
          <a:endParaRPr lang="en-GB"/>
        </a:p>
      </dgm:t>
    </dgm:pt>
  </dgm:ptLst>
  <dgm:cxnLst>
    <dgm:cxn modelId="{68660D83-FF6B-44BB-820A-0FFB28C07BC1}" srcId="{EACE20A6-0796-4080-89BA-FA343EFBC95A}" destId="{3992D764-E998-41AE-A467-F84DD118A4C2}" srcOrd="0" destOrd="0" parTransId="{CDE509FA-1BBC-451A-849F-00959106D983}" sibTransId="{CFE39DE3-EA1A-4745-8B39-99F72309CC81}"/>
    <dgm:cxn modelId="{39462506-5D34-466B-BECA-E70F32AD8FDF}" type="presOf" srcId="{3992D764-E998-41AE-A467-F84DD118A4C2}" destId="{5F3B7E69-B2CD-4A5A-BECF-74FC5012C4DD}" srcOrd="0" destOrd="0" presId="urn:microsoft.com/office/officeart/2005/8/layout/list1"/>
    <dgm:cxn modelId="{7F93C6D8-4E59-4F41-9CB9-0B514EEE44D5}" type="presOf" srcId="{EACE20A6-0796-4080-89BA-FA343EFBC95A}" destId="{D1146DFA-1B8D-45D1-AB61-559140359DD7}" srcOrd="0" destOrd="0" presId="urn:microsoft.com/office/officeart/2005/8/layout/list1"/>
    <dgm:cxn modelId="{061C30C0-2286-4042-937B-33A8463855D6}" type="presOf" srcId="{3992D764-E998-41AE-A467-F84DD118A4C2}" destId="{F5103879-C49B-4820-829C-C29A64E132DC}" srcOrd="1" destOrd="0" presId="urn:microsoft.com/office/officeart/2005/8/layout/list1"/>
    <dgm:cxn modelId="{326BA37B-8F71-4040-95A9-FDC790CF4080}" type="presParOf" srcId="{D1146DFA-1B8D-45D1-AB61-559140359DD7}" destId="{28B719ED-5F3A-48ED-981D-C0464C574222}" srcOrd="0" destOrd="0" presId="urn:microsoft.com/office/officeart/2005/8/layout/list1"/>
    <dgm:cxn modelId="{AD9EA901-5469-4E9C-94BD-3DBD3155B7FB}" type="presParOf" srcId="{28B719ED-5F3A-48ED-981D-C0464C574222}" destId="{5F3B7E69-B2CD-4A5A-BECF-74FC5012C4DD}" srcOrd="0" destOrd="0" presId="urn:microsoft.com/office/officeart/2005/8/layout/list1"/>
    <dgm:cxn modelId="{B4F44C4D-D340-4A15-888F-0E9A332A7BD7}" type="presParOf" srcId="{28B719ED-5F3A-48ED-981D-C0464C574222}" destId="{F5103879-C49B-4820-829C-C29A64E132DC}" srcOrd="1" destOrd="0" presId="urn:microsoft.com/office/officeart/2005/8/layout/list1"/>
    <dgm:cxn modelId="{F3FC90C7-84EF-4FD3-A285-A47E744684C5}" type="presParOf" srcId="{D1146DFA-1B8D-45D1-AB61-559140359DD7}" destId="{1E4E5716-CF30-4D02-A3B9-3ED33E444943}" srcOrd="1" destOrd="0" presId="urn:microsoft.com/office/officeart/2005/8/layout/list1"/>
    <dgm:cxn modelId="{DAF89E1B-7AC5-475D-A07A-D2A4679A03D1}"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GB"/>
        </a:p>
      </dgm:t>
    </dgm:pt>
    <dgm:pt modelId="{3992D764-E998-41AE-A467-F84DD118A4C2}">
      <dgm:prSet phldrT="[Text]" custT="1"/>
      <dgm:spPr/>
      <dgm:t>
        <a:bodyPr/>
        <a:lstStyle/>
        <a:p>
          <a:r>
            <a:rPr lang="en-GB" sz="1800" b="1" dirty="0" smtClean="0"/>
            <a:t>Corpus </a:t>
          </a:r>
          <a:r>
            <a:rPr lang="en-GB" sz="1800" b="1" dirty="0" err="1" smtClean="0"/>
            <a:t>Vasorum</a:t>
          </a:r>
          <a:r>
            <a:rPr lang="en-GB" sz="1800" b="1" dirty="0" smtClean="0"/>
            <a:t> </a:t>
          </a:r>
          <a:r>
            <a:rPr lang="en-GB" sz="1800" b="1" dirty="0" err="1" smtClean="0"/>
            <a:t>Antiquorum</a:t>
          </a:r>
          <a:r>
            <a:rPr lang="en-GB" sz="1800" b="1" dirty="0" smtClean="0"/>
            <a:t> (CVA): </a:t>
          </a:r>
        </a:p>
        <a:p>
          <a:r>
            <a:rPr lang="en-GB" sz="1800" b="0" dirty="0" smtClean="0"/>
            <a:t>Answers formal and iconographic aspects – underpins horizontal and vertical iconography</a:t>
          </a:r>
          <a:r>
            <a:rPr lang="en-GB" sz="2200" b="0" dirty="0" smtClean="0"/>
            <a:t>.</a:t>
          </a:r>
          <a:endParaRPr lang="en-GB" sz="22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84381">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pt>
  </dgm:ptLst>
  <dgm:cxnLst>
    <dgm:cxn modelId="{68660D83-FF6B-44BB-820A-0FFB28C07BC1}" srcId="{EACE20A6-0796-4080-89BA-FA343EFBC95A}" destId="{3992D764-E998-41AE-A467-F84DD118A4C2}" srcOrd="0" destOrd="0" parTransId="{CDE509FA-1BBC-451A-849F-00959106D983}" sibTransId="{CFE39DE3-EA1A-4745-8B39-99F72309CC81}"/>
    <dgm:cxn modelId="{9788338B-420C-494C-9C4D-3C487075E1B7}" type="presOf" srcId="{EACE20A6-0796-4080-89BA-FA343EFBC95A}" destId="{D1146DFA-1B8D-45D1-AB61-559140359DD7}" srcOrd="0" destOrd="0" presId="urn:microsoft.com/office/officeart/2005/8/layout/list1"/>
    <dgm:cxn modelId="{5ECE6615-1810-4504-960B-9F1A755A28BF}" type="presOf" srcId="{3992D764-E998-41AE-A467-F84DD118A4C2}" destId="{F5103879-C49B-4820-829C-C29A64E132DC}" srcOrd="1" destOrd="0" presId="urn:microsoft.com/office/officeart/2005/8/layout/list1"/>
    <dgm:cxn modelId="{9F6E8B63-FAAF-4EF6-8909-B2E8ABE147BF}" type="presOf" srcId="{3992D764-E998-41AE-A467-F84DD118A4C2}" destId="{5F3B7E69-B2CD-4A5A-BECF-74FC5012C4DD}" srcOrd="0" destOrd="0" presId="urn:microsoft.com/office/officeart/2005/8/layout/list1"/>
    <dgm:cxn modelId="{538C1C6B-AC3B-4907-9506-61D33CED3C37}" type="presParOf" srcId="{D1146DFA-1B8D-45D1-AB61-559140359DD7}" destId="{28B719ED-5F3A-48ED-981D-C0464C574222}" srcOrd="0" destOrd="0" presId="urn:microsoft.com/office/officeart/2005/8/layout/list1"/>
    <dgm:cxn modelId="{7A92B679-D0BF-4EDB-B9F0-7AD1FFC66729}" type="presParOf" srcId="{28B719ED-5F3A-48ED-981D-C0464C574222}" destId="{5F3B7E69-B2CD-4A5A-BECF-74FC5012C4DD}" srcOrd="0" destOrd="0" presId="urn:microsoft.com/office/officeart/2005/8/layout/list1"/>
    <dgm:cxn modelId="{F15CB596-E274-44E6-B1EB-1543A48251FB}" type="presParOf" srcId="{28B719ED-5F3A-48ED-981D-C0464C574222}" destId="{F5103879-C49B-4820-829C-C29A64E132DC}" srcOrd="1" destOrd="0" presId="urn:microsoft.com/office/officeart/2005/8/layout/list1"/>
    <dgm:cxn modelId="{33FF53F4-62AA-4350-BBE4-488ABC477877}" type="presParOf" srcId="{D1146DFA-1B8D-45D1-AB61-559140359DD7}" destId="{1E4E5716-CF30-4D02-A3B9-3ED33E444943}" srcOrd="1" destOrd="0" presId="urn:microsoft.com/office/officeart/2005/8/layout/list1"/>
    <dgm:cxn modelId="{003F76E0-6717-450B-8A8A-5493C44E66B7}"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3992D764-E998-41AE-A467-F84DD118A4C2}">
      <dgm:prSet phldrT="[Text]" custT="1"/>
      <dgm:spPr/>
      <dgm:t>
        <a:bodyPr/>
        <a:lstStyle/>
        <a:p>
          <a:r>
            <a:rPr lang="en-GB" sz="1800" b="1" dirty="0" smtClean="0"/>
            <a:t>Vertical iconology:</a:t>
          </a:r>
        </a:p>
        <a:p>
          <a:r>
            <a:rPr lang="en-GB" sz="1800" dirty="0" smtClean="0"/>
            <a:t>Relationship/meaning of figures and decorative elements?</a:t>
          </a:r>
          <a:endParaRPr lang="en-GB" sz="18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t>
        <a:bodyPr/>
        <a:lstStyle/>
        <a:p>
          <a:endParaRPr lang="en-GB"/>
        </a:p>
      </dgm:t>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59285" custLinFactNeighborX="-23389" custLinFactNeighborY="6566">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t>
        <a:bodyPr/>
        <a:lstStyle/>
        <a:p>
          <a:endParaRPr lang="en-GB"/>
        </a:p>
      </dgm:t>
    </dgm:pt>
    <dgm:pt modelId="{8980032D-D9C1-4238-86A1-0DAAF355FAB5}" type="pres">
      <dgm:prSet presAssocID="{3992D764-E998-41AE-A467-F84DD118A4C2}" presName="childText" presStyleLbl="conFgAcc1" presStyleIdx="0" presStyleCnt="1" custScaleY="55184" custLinFactNeighborY="60720">
        <dgm:presLayoutVars>
          <dgm:bulletEnabled val="1"/>
        </dgm:presLayoutVars>
      </dgm:prSet>
      <dgm:spPr/>
      <dgm:t>
        <a:bodyPr/>
        <a:lstStyle/>
        <a:p>
          <a:endParaRPr lang="en-GB"/>
        </a:p>
      </dgm:t>
    </dgm:pt>
  </dgm:ptLst>
  <dgm:cxnLst>
    <dgm:cxn modelId="{E3FC03A0-85D8-4BE6-9455-D94160552C25}" type="presOf" srcId="{3992D764-E998-41AE-A467-F84DD118A4C2}" destId="{5F3B7E69-B2CD-4A5A-BECF-74FC5012C4DD}" srcOrd="0" destOrd="0" presId="urn:microsoft.com/office/officeart/2005/8/layout/list1"/>
    <dgm:cxn modelId="{68660D83-FF6B-44BB-820A-0FFB28C07BC1}" srcId="{EACE20A6-0796-4080-89BA-FA343EFBC95A}" destId="{3992D764-E998-41AE-A467-F84DD118A4C2}" srcOrd="0" destOrd="0" parTransId="{CDE509FA-1BBC-451A-849F-00959106D983}" sibTransId="{CFE39DE3-EA1A-4745-8B39-99F72309CC81}"/>
    <dgm:cxn modelId="{3FE93D6A-2C16-40CD-AAC1-F906851F8CEA}" type="presOf" srcId="{EACE20A6-0796-4080-89BA-FA343EFBC95A}" destId="{D1146DFA-1B8D-45D1-AB61-559140359DD7}" srcOrd="0" destOrd="0" presId="urn:microsoft.com/office/officeart/2005/8/layout/list1"/>
    <dgm:cxn modelId="{0E2AC474-3C20-402A-8DF9-A408F3D30AD7}" type="presOf" srcId="{3992D764-E998-41AE-A467-F84DD118A4C2}" destId="{F5103879-C49B-4820-829C-C29A64E132DC}" srcOrd="1" destOrd="0" presId="urn:microsoft.com/office/officeart/2005/8/layout/list1"/>
    <dgm:cxn modelId="{EC364CF6-91F6-40BC-AC72-55ED5AC194BF}" type="presParOf" srcId="{D1146DFA-1B8D-45D1-AB61-559140359DD7}" destId="{28B719ED-5F3A-48ED-981D-C0464C574222}" srcOrd="0" destOrd="0" presId="urn:microsoft.com/office/officeart/2005/8/layout/list1"/>
    <dgm:cxn modelId="{710B2911-4688-42CD-9EE5-856523F24E19}" type="presParOf" srcId="{28B719ED-5F3A-48ED-981D-C0464C574222}" destId="{5F3B7E69-B2CD-4A5A-BECF-74FC5012C4DD}" srcOrd="0" destOrd="0" presId="urn:microsoft.com/office/officeart/2005/8/layout/list1"/>
    <dgm:cxn modelId="{EECD2274-24ED-4474-B22D-0963CCEC0C34}" type="presParOf" srcId="{28B719ED-5F3A-48ED-981D-C0464C574222}" destId="{F5103879-C49B-4820-829C-C29A64E132DC}" srcOrd="1" destOrd="0" presId="urn:microsoft.com/office/officeart/2005/8/layout/list1"/>
    <dgm:cxn modelId="{34B72BF0-2667-4BA9-A76D-2543F2B12E8B}" type="presParOf" srcId="{D1146DFA-1B8D-45D1-AB61-559140359DD7}" destId="{1E4E5716-CF30-4D02-A3B9-3ED33E444943}" srcOrd="1" destOrd="0" presId="urn:microsoft.com/office/officeart/2005/8/layout/list1"/>
    <dgm:cxn modelId="{F50A45D5-8F7F-4EC8-B693-B90859F55360}"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CE20A6-0796-4080-89BA-FA343EFBC95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3992D764-E998-41AE-A467-F84DD118A4C2}">
      <dgm:prSet phldrT="[Text]" custT="1"/>
      <dgm:spPr/>
      <dgm:t>
        <a:bodyPr/>
        <a:lstStyle/>
        <a:p>
          <a:r>
            <a:rPr lang="en-GB" sz="1600" b="1" dirty="0" smtClean="0"/>
            <a:t>Horizontal iconology:</a:t>
          </a:r>
        </a:p>
        <a:p>
          <a:r>
            <a:rPr lang="en-GB" sz="1600" dirty="0" smtClean="0"/>
            <a:t>Parallels for mythological, semi-mythological (personifications), and non-mythological characters?</a:t>
          </a:r>
          <a:endParaRPr lang="en-GB" sz="1600" b="0" dirty="0"/>
        </a:p>
      </dgm:t>
    </dgm:pt>
    <dgm:pt modelId="{CDE509FA-1BBC-451A-849F-00959106D983}" type="parTrans" cxnId="{68660D83-FF6B-44BB-820A-0FFB28C07BC1}">
      <dgm:prSet/>
      <dgm:spPr/>
      <dgm:t>
        <a:bodyPr/>
        <a:lstStyle/>
        <a:p>
          <a:endParaRPr lang="en-GB"/>
        </a:p>
      </dgm:t>
    </dgm:pt>
    <dgm:pt modelId="{CFE39DE3-EA1A-4745-8B39-99F72309CC81}" type="sibTrans" cxnId="{68660D83-FF6B-44BB-820A-0FFB28C07BC1}">
      <dgm:prSet/>
      <dgm:spPr/>
      <dgm:t>
        <a:bodyPr/>
        <a:lstStyle/>
        <a:p>
          <a:endParaRPr lang="en-GB"/>
        </a:p>
      </dgm:t>
    </dgm:pt>
    <dgm:pt modelId="{D1146DFA-1B8D-45D1-AB61-559140359DD7}" type="pres">
      <dgm:prSet presAssocID="{EACE20A6-0796-4080-89BA-FA343EFBC95A}" presName="linear" presStyleCnt="0">
        <dgm:presLayoutVars>
          <dgm:dir/>
          <dgm:animLvl val="lvl"/>
          <dgm:resizeHandles val="exact"/>
        </dgm:presLayoutVars>
      </dgm:prSet>
      <dgm:spPr/>
      <dgm:t>
        <a:bodyPr/>
        <a:lstStyle/>
        <a:p>
          <a:endParaRPr lang="en-GB"/>
        </a:p>
      </dgm:t>
    </dgm:pt>
    <dgm:pt modelId="{28B719ED-5F3A-48ED-981D-C0464C574222}" type="pres">
      <dgm:prSet presAssocID="{3992D764-E998-41AE-A467-F84DD118A4C2}" presName="parentLin" presStyleCnt="0"/>
      <dgm:spPr/>
      <dgm:t>
        <a:bodyPr/>
        <a:lstStyle/>
        <a:p>
          <a:endParaRPr lang="en-GB"/>
        </a:p>
      </dgm:t>
    </dgm:pt>
    <dgm:pt modelId="{5F3B7E69-B2CD-4A5A-BECF-74FC5012C4DD}" type="pres">
      <dgm:prSet presAssocID="{3992D764-E998-41AE-A467-F84DD118A4C2}" presName="parentLeftMargin" presStyleLbl="node1" presStyleIdx="0" presStyleCnt="1"/>
      <dgm:spPr/>
      <dgm:t>
        <a:bodyPr/>
        <a:lstStyle/>
        <a:p>
          <a:endParaRPr lang="en-GB"/>
        </a:p>
      </dgm:t>
    </dgm:pt>
    <dgm:pt modelId="{F5103879-C49B-4820-829C-C29A64E132DC}" type="pres">
      <dgm:prSet presAssocID="{3992D764-E998-41AE-A467-F84DD118A4C2}" presName="parentText" presStyleLbl="node1" presStyleIdx="0" presStyleCnt="1" custScaleX="139235" custScaleY="59285" custLinFactNeighborX="-35299">
        <dgm:presLayoutVars>
          <dgm:chMax val="0"/>
          <dgm:bulletEnabled val="1"/>
        </dgm:presLayoutVars>
      </dgm:prSet>
      <dgm:spPr/>
      <dgm:t>
        <a:bodyPr/>
        <a:lstStyle/>
        <a:p>
          <a:endParaRPr lang="en-GB"/>
        </a:p>
      </dgm:t>
    </dgm:pt>
    <dgm:pt modelId="{1E4E5716-CF30-4D02-A3B9-3ED33E444943}" type="pres">
      <dgm:prSet presAssocID="{3992D764-E998-41AE-A467-F84DD118A4C2}" presName="negativeSpace" presStyleCnt="0"/>
      <dgm:spPr/>
      <dgm:t>
        <a:bodyPr/>
        <a:lstStyle/>
        <a:p>
          <a:endParaRPr lang="en-GB"/>
        </a:p>
      </dgm:t>
    </dgm:pt>
    <dgm:pt modelId="{8980032D-D9C1-4238-86A1-0DAAF355FAB5}" type="pres">
      <dgm:prSet presAssocID="{3992D764-E998-41AE-A467-F84DD118A4C2}" presName="childText" presStyleLbl="conFgAcc1" presStyleIdx="0" presStyleCnt="1" custScaleY="55184" custLinFactNeighborX="-787">
        <dgm:presLayoutVars>
          <dgm:bulletEnabled val="1"/>
        </dgm:presLayoutVars>
      </dgm:prSet>
      <dgm:spPr/>
      <dgm:t>
        <a:bodyPr/>
        <a:lstStyle/>
        <a:p>
          <a:endParaRPr lang="en-GB"/>
        </a:p>
      </dgm:t>
    </dgm:pt>
  </dgm:ptLst>
  <dgm:cxnLst>
    <dgm:cxn modelId="{68660D83-FF6B-44BB-820A-0FFB28C07BC1}" srcId="{EACE20A6-0796-4080-89BA-FA343EFBC95A}" destId="{3992D764-E998-41AE-A467-F84DD118A4C2}" srcOrd="0" destOrd="0" parTransId="{CDE509FA-1BBC-451A-849F-00959106D983}" sibTransId="{CFE39DE3-EA1A-4745-8B39-99F72309CC81}"/>
    <dgm:cxn modelId="{5828D33D-28BE-4EEE-A0C0-620710AB663E}" type="presOf" srcId="{3992D764-E998-41AE-A467-F84DD118A4C2}" destId="{F5103879-C49B-4820-829C-C29A64E132DC}" srcOrd="1" destOrd="0" presId="urn:microsoft.com/office/officeart/2005/8/layout/list1"/>
    <dgm:cxn modelId="{386C93EC-04BF-4FF7-9BDD-1612B841ABB1}" type="presOf" srcId="{EACE20A6-0796-4080-89BA-FA343EFBC95A}" destId="{D1146DFA-1B8D-45D1-AB61-559140359DD7}" srcOrd="0" destOrd="0" presId="urn:microsoft.com/office/officeart/2005/8/layout/list1"/>
    <dgm:cxn modelId="{186DB2FE-B401-4EAD-A0A2-4CB92B5FA1C8}" type="presOf" srcId="{3992D764-E998-41AE-A467-F84DD118A4C2}" destId="{5F3B7E69-B2CD-4A5A-BECF-74FC5012C4DD}" srcOrd="0" destOrd="0" presId="urn:microsoft.com/office/officeart/2005/8/layout/list1"/>
    <dgm:cxn modelId="{1C22F9D6-073D-45D7-BC58-CECF393D5370}" type="presParOf" srcId="{D1146DFA-1B8D-45D1-AB61-559140359DD7}" destId="{28B719ED-5F3A-48ED-981D-C0464C574222}" srcOrd="0" destOrd="0" presId="urn:microsoft.com/office/officeart/2005/8/layout/list1"/>
    <dgm:cxn modelId="{01D52A46-0D53-4BFC-A8FC-A56CF9722780}" type="presParOf" srcId="{28B719ED-5F3A-48ED-981D-C0464C574222}" destId="{5F3B7E69-B2CD-4A5A-BECF-74FC5012C4DD}" srcOrd="0" destOrd="0" presId="urn:microsoft.com/office/officeart/2005/8/layout/list1"/>
    <dgm:cxn modelId="{91E7B6E6-0BC2-46F0-B73B-5B34D94B5B30}" type="presParOf" srcId="{28B719ED-5F3A-48ED-981D-C0464C574222}" destId="{F5103879-C49B-4820-829C-C29A64E132DC}" srcOrd="1" destOrd="0" presId="urn:microsoft.com/office/officeart/2005/8/layout/list1"/>
    <dgm:cxn modelId="{45A64B8E-688B-45AE-8374-167F17E031B1}" type="presParOf" srcId="{D1146DFA-1B8D-45D1-AB61-559140359DD7}" destId="{1E4E5716-CF30-4D02-A3B9-3ED33E444943}" srcOrd="1" destOrd="0" presId="urn:microsoft.com/office/officeart/2005/8/layout/list1"/>
    <dgm:cxn modelId="{757F6B48-6862-45EE-B8CC-967852998CB0}" type="presParOf" srcId="{D1146DFA-1B8D-45D1-AB61-559140359DD7}" destId="{8980032D-D9C1-4238-86A1-0DAAF355FAB5}" srcOrd="2" destOrd="0" presId="urn:microsoft.com/office/officeart/2005/8/layout/lis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BB7D8-E656-413A-8B51-E5631B2E582B}">
      <dsp:nvSpPr>
        <dsp:cNvPr id="0" name=""/>
        <dsp:cNvSpPr/>
      </dsp:nvSpPr>
      <dsp:spPr>
        <a:xfrm>
          <a:off x="0" y="979213"/>
          <a:ext cx="9144000"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CD936D-4670-4594-A96A-1B3FEA63D0D6}">
      <dsp:nvSpPr>
        <dsp:cNvPr id="0" name=""/>
        <dsp:cNvSpPr/>
      </dsp:nvSpPr>
      <dsp:spPr>
        <a:xfrm>
          <a:off x="457200" y="52807"/>
          <a:ext cx="6400800" cy="120684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1066800">
            <a:lnSpc>
              <a:spcPct val="90000"/>
            </a:lnSpc>
            <a:spcBef>
              <a:spcPct val="0"/>
            </a:spcBef>
            <a:spcAft>
              <a:spcPct val="35000"/>
            </a:spcAft>
          </a:pPr>
          <a:r>
            <a:rPr lang="en-GB" sz="2400" b="1" kern="1200" dirty="0" smtClean="0"/>
            <a:t>Area Studies </a:t>
          </a:r>
          <a:r>
            <a:rPr lang="en-GB" sz="2400" kern="1200" dirty="0" smtClean="0"/>
            <a:t>– well-edited volumes of different kinds of primary evidence.</a:t>
          </a:r>
          <a:endParaRPr lang="en-GB" sz="2400" kern="1200" dirty="0"/>
        </a:p>
      </dsp:txBody>
      <dsp:txXfrm>
        <a:off x="516113" y="111720"/>
        <a:ext cx="6282974" cy="1089019"/>
      </dsp:txXfrm>
    </dsp:sp>
    <dsp:sp modelId="{5DF3F898-B1ED-4CC0-8961-475105112039}">
      <dsp:nvSpPr>
        <dsp:cNvPr id="0" name=""/>
        <dsp:cNvSpPr/>
      </dsp:nvSpPr>
      <dsp:spPr>
        <a:xfrm>
          <a:off x="0" y="2260557"/>
          <a:ext cx="9144000"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7BC186-AB69-496D-AD68-8E14A171449B}">
      <dsp:nvSpPr>
        <dsp:cNvPr id="0" name=""/>
        <dsp:cNvSpPr/>
      </dsp:nvSpPr>
      <dsp:spPr>
        <a:xfrm>
          <a:off x="457200" y="1560613"/>
          <a:ext cx="6400800" cy="98038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1066800">
            <a:lnSpc>
              <a:spcPct val="90000"/>
            </a:lnSpc>
            <a:spcBef>
              <a:spcPct val="0"/>
            </a:spcBef>
            <a:spcAft>
              <a:spcPct val="35000"/>
            </a:spcAft>
          </a:pPr>
          <a:r>
            <a:rPr lang="en-GB" sz="2400" b="1" kern="1200" dirty="0" smtClean="0"/>
            <a:t>Formal Typologies </a:t>
          </a:r>
          <a:r>
            <a:rPr lang="en-GB" sz="2400" b="0" kern="1200" dirty="0" smtClean="0"/>
            <a:t>– systematic description</a:t>
          </a:r>
          <a:r>
            <a:rPr lang="en-GB" sz="2400" b="1" kern="1200" dirty="0" smtClean="0"/>
            <a:t>. </a:t>
          </a:r>
          <a:endParaRPr lang="en-GB" sz="2400" b="1" kern="1200" dirty="0"/>
        </a:p>
      </dsp:txBody>
      <dsp:txXfrm>
        <a:off x="505058" y="1608471"/>
        <a:ext cx="6305084" cy="884668"/>
      </dsp:txXfrm>
    </dsp:sp>
    <dsp:sp modelId="{8980032D-D9C1-4238-86A1-0DAAF355FAB5}">
      <dsp:nvSpPr>
        <dsp:cNvPr id="0" name=""/>
        <dsp:cNvSpPr/>
      </dsp:nvSpPr>
      <dsp:spPr>
        <a:xfrm>
          <a:off x="0" y="3860880"/>
          <a:ext cx="9144000"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456753" y="2841957"/>
          <a:ext cx="6394549" cy="129936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lvl="0" algn="l" defTabSz="1066800">
            <a:lnSpc>
              <a:spcPct val="90000"/>
            </a:lnSpc>
            <a:spcBef>
              <a:spcPct val="0"/>
            </a:spcBef>
            <a:spcAft>
              <a:spcPct val="35000"/>
            </a:spcAft>
          </a:pPr>
          <a:r>
            <a:rPr lang="en-GB" sz="2400" b="1" kern="1200" dirty="0" smtClean="0"/>
            <a:t>Displacement and Fragmentation </a:t>
          </a:r>
          <a:r>
            <a:rPr lang="en-GB" sz="2400" b="0" kern="1200" dirty="0" smtClean="0"/>
            <a:t>– modelling and reconstruction</a:t>
          </a:r>
          <a:r>
            <a:rPr lang="en-GB" sz="2400" b="1" kern="1200" dirty="0" smtClean="0"/>
            <a:t>.</a:t>
          </a:r>
          <a:endParaRPr lang="en-GB" sz="2400" b="1" kern="1200" dirty="0"/>
        </a:p>
      </dsp:txBody>
      <dsp:txXfrm>
        <a:off x="520183" y="2905387"/>
        <a:ext cx="6267689" cy="11725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585470"/>
          <a:ext cx="6228184" cy="801354"/>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317676" y="0"/>
          <a:ext cx="5910507" cy="143539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787" tIns="0" rIns="164787" bIns="0" numCol="1" spcCol="1270" anchor="ctr" anchorCtr="0">
          <a:noAutofit/>
        </a:bodyPr>
        <a:lstStyle/>
        <a:p>
          <a:pPr lvl="0" algn="l" defTabSz="800100">
            <a:lnSpc>
              <a:spcPct val="90000"/>
            </a:lnSpc>
            <a:spcBef>
              <a:spcPct val="0"/>
            </a:spcBef>
            <a:spcAft>
              <a:spcPct val="35000"/>
            </a:spcAft>
          </a:pPr>
          <a:r>
            <a:rPr lang="en-GB" sz="1800" b="1" kern="1200" dirty="0" smtClean="0"/>
            <a:t>Lexicon </a:t>
          </a:r>
          <a:r>
            <a:rPr lang="en-GB" sz="1800" b="1" kern="1200" dirty="0" err="1" smtClean="0"/>
            <a:t>Iconographicum</a:t>
          </a:r>
          <a:r>
            <a:rPr lang="en-GB" sz="1800" b="1" kern="1200" dirty="0" smtClean="0"/>
            <a:t> </a:t>
          </a:r>
          <a:r>
            <a:rPr lang="en-GB" sz="1800" b="1" kern="1200" dirty="0" err="1" smtClean="0"/>
            <a:t>Mythologiae</a:t>
          </a:r>
          <a:r>
            <a:rPr lang="en-GB" sz="1800" b="1" kern="1200" dirty="0" smtClean="0"/>
            <a:t> </a:t>
          </a:r>
          <a:r>
            <a:rPr lang="en-GB" sz="1800" b="1" kern="1200" dirty="0" err="1" smtClean="0"/>
            <a:t>Classicae</a:t>
          </a:r>
          <a:r>
            <a:rPr lang="en-GB" sz="1800" b="1" kern="1200" dirty="0" smtClean="0"/>
            <a:t> (LIMC): </a:t>
          </a:r>
        </a:p>
        <a:p>
          <a:pPr lvl="0" algn="l" defTabSz="800100">
            <a:lnSpc>
              <a:spcPct val="90000"/>
            </a:lnSpc>
            <a:spcBef>
              <a:spcPct val="0"/>
            </a:spcBef>
            <a:spcAft>
              <a:spcPct val="35000"/>
            </a:spcAft>
          </a:pPr>
          <a:r>
            <a:rPr lang="en-GB" sz="1800" b="0" kern="1200" dirty="0" smtClean="0"/>
            <a:t>Answers iconographic </a:t>
          </a:r>
          <a:r>
            <a:rPr lang="en-GB" sz="1800" b="0" kern="1200" dirty="0" err="1" smtClean="0"/>
            <a:t>asepcts</a:t>
          </a:r>
          <a:r>
            <a:rPr lang="en-GB" sz="1800" b="0" kern="1200" dirty="0" smtClean="0"/>
            <a:t> re mythological figures – underpins horizontal iconology.</a:t>
          </a:r>
          <a:endParaRPr lang="en-GB" sz="1800" b="0" kern="1200" dirty="0"/>
        </a:p>
      </dsp:txBody>
      <dsp:txXfrm>
        <a:off x="387746" y="70070"/>
        <a:ext cx="5770367" cy="129525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497366"/>
          <a:ext cx="6228184" cy="681412"/>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317676" y="0"/>
          <a:ext cx="5910507" cy="122055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787" tIns="0" rIns="164787" bIns="0" numCol="1" spcCol="1270" anchor="ctr" anchorCtr="0">
          <a:noAutofit/>
        </a:bodyPr>
        <a:lstStyle/>
        <a:p>
          <a:pPr lvl="0" algn="l" defTabSz="800100">
            <a:lnSpc>
              <a:spcPct val="90000"/>
            </a:lnSpc>
            <a:spcBef>
              <a:spcPct val="0"/>
            </a:spcBef>
            <a:spcAft>
              <a:spcPct val="35000"/>
            </a:spcAft>
          </a:pPr>
          <a:r>
            <a:rPr lang="en-GB" sz="1800" b="1" kern="1200" dirty="0" smtClean="0"/>
            <a:t>Beazley Archive: </a:t>
          </a:r>
        </a:p>
        <a:p>
          <a:pPr lvl="0" algn="l" defTabSz="800100">
            <a:lnSpc>
              <a:spcPct val="90000"/>
            </a:lnSpc>
            <a:spcBef>
              <a:spcPct val="0"/>
            </a:spcBef>
            <a:spcAft>
              <a:spcPct val="35000"/>
            </a:spcAft>
          </a:pPr>
          <a:r>
            <a:rPr lang="en-GB" sz="1800" b="0" kern="1200" dirty="0" smtClean="0"/>
            <a:t>Answers formal aspects – underpins vertical iconology.</a:t>
          </a:r>
          <a:endParaRPr lang="en-GB" sz="1800" b="0" kern="1200" dirty="0"/>
        </a:p>
      </dsp:txBody>
      <dsp:txXfrm>
        <a:off x="377259" y="59583"/>
        <a:ext cx="5791341" cy="11013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782850"/>
          <a:ext cx="9126312" cy="890007"/>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445175" y="656438"/>
          <a:ext cx="8677753" cy="107105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467" tIns="0" rIns="241467" bIns="0" numCol="1" spcCol="1270" anchor="ctr" anchorCtr="0">
          <a:noAutofit/>
        </a:bodyPr>
        <a:lstStyle/>
        <a:p>
          <a:pPr lvl="0" algn="l" defTabSz="977900">
            <a:lnSpc>
              <a:spcPct val="90000"/>
            </a:lnSpc>
            <a:spcBef>
              <a:spcPct val="0"/>
            </a:spcBef>
            <a:spcAft>
              <a:spcPct val="35000"/>
            </a:spcAft>
          </a:pPr>
          <a:r>
            <a:rPr lang="en-GB" sz="2200" b="1" kern="1200" dirty="0" smtClean="0"/>
            <a:t>Corpus </a:t>
          </a:r>
          <a:r>
            <a:rPr lang="en-GB" sz="2200" b="1" kern="1200" dirty="0" err="1" smtClean="0"/>
            <a:t>Vasorum</a:t>
          </a:r>
          <a:r>
            <a:rPr lang="en-GB" sz="2200" b="1" kern="1200" dirty="0" smtClean="0"/>
            <a:t> </a:t>
          </a:r>
          <a:r>
            <a:rPr lang="en-GB" sz="2200" b="1" kern="1200" dirty="0" err="1" smtClean="0"/>
            <a:t>Antiquorum</a:t>
          </a:r>
          <a:r>
            <a:rPr lang="en-GB" sz="2200" b="1" kern="1200" dirty="0" smtClean="0"/>
            <a:t> (CVA): </a:t>
          </a:r>
        </a:p>
        <a:p>
          <a:pPr lvl="0" algn="l" defTabSz="977900">
            <a:lnSpc>
              <a:spcPct val="90000"/>
            </a:lnSpc>
            <a:spcBef>
              <a:spcPct val="0"/>
            </a:spcBef>
            <a:spcAft>
              <a:spcPct val="35000"/>
            </a:spcAft>
          </a:pPr>
          <a:r>
            <a:rPr lang="en-GB" sz="2200" b="0" kern="1200" dirty="0" smtClean="0"/>
            <a:t>A scanned replication in the digital – identical functionality as paper version.</a:t>
          </a:r>
          <a:endParaRPr lang="en-GB" sz="2200" b="0" kern="1200" dirty="0"/>
        </a:p>
      </dsp:txBody>
      <dsp:txXfrm>
        <a:off x="497459" y="708722"/>
        <a:ext cx="8573185" cy="96648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896578"/>
          <a:ext cx="9126312" cy="903913"/>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445175" y="236876"/>
          <a:ext cx="8677753" cy="161910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467" tIns="0" rIns="241467" bIns="0" numCol="1" spcCol="1270" anchor="ctr" anchorCtr="0">
          <a:noAutofit/>
        </a:bodyPr>
        <a:lstStyle/>
        <a:p>
          <a:pPr lvl="0" algn="l" defTabSz="977900">
            <a:lnSpc>
              <a:spcPct val="90000"/>
            </a:lnSpc>
            <a:spcBef>
              <a:spcPct val="0"/>
            </a:spcBef>
            <a:spcAft>
              <a:spcPct val="35000"/>
            </a:spcAft>
          </a:pPr>
          <a:r>
            <a:rPr lang="en-GB" sz="2200" b="1" kern="1200" dirty="0" smtClean="0"/>
            <a:t>Lexicon </a:t>
          </a:r>
          <a:r>
            <a:rPr lang="en-GB" sz="2200" b="1" kern="1200" dirty="0" err="1" smtClean="0"/>
            <a:t>Iconographicum</a:t>
          </a:r>
          <a:r>
            <a:rPr lang="en-GB" sz="2200" b="1" kern="1200" dirty="0" smtClean="0"/>
            <a:t> </a:t>
          </a:r>
          <a:r>
            <a:rPr lang="en-GB" sz="2200" b="1" kern="1200" dirty="0" err="1" smtClean="0"/>
            <a:t>Mythologiae</a:t>
          </a:r>
          <a:r>
            <a:rPr lang="en-GB" sz="2200" b="1" kern="1200" dirty="0" smtClean="0"/>
            <a:t> </a:t>
          </a:r>
          <a:r>
            <a:rPr lang="en-GB" sz="2200" b="1" kern="1200" dirty="0" err="1" smtClean="0"/>
            <a:t>Classicae</a:t>
          </a:r>
          <a:r>
            <a:rPr lang="en-GB" sz="2200" b="1" kern="1200" dirty="0" smtClean="0"/>
            <a:t> (LIMC): </a:t>
          </a:r>
        </a:p>
        <a:p>
          <a:pPr lvl="0" algn="l" defTabSz="977900">
            <a:lnSpc>
              <a:spcPct val="90000"/>
            </a:lnSpc>
            <a:spcBef>
              <a:spcPct val="0"/>
            </a:spcBef>
            <a:spcAft>
              <a:spcPct val="35000"/>
            </a:spcAft>
          </a:pPr>
          <a:r>
            <a:rPr lang="en-GB" sz="2200" b="0" kern="1200" dirty="0" smtClean="0"/>
            <a:t>Data sets (selection) of the paper version, without illustrations – reduced functionality.</a:t>
          </a:r>
          <a:endParaRPr lang="en-GB" sz="2200" b="0" kern="1200" dirty="0"/>
        </a:p>
      </dsp:txBody>
      <dsp:txXfrm>
        <a:off x="524213" y="315914"/>
        <a:ext cx="8519677" cy="146102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896578"/>
          <a:ext cx="9126312" cy="903913"/>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445175" y="236876"/>
          <a:ext cx="8677753" cy="161910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467" tIns="0" rIns="241467" bIns="0" numCol="1" spcCol="1270" anchor="ctr" anchorCtr="0">
          <a:noAutofit/>
        </a:bodyPr>
        <a:lstStyle/>
        <a:p>
          <a:pPr lvl="0" algn="l" defTabSz="977900">
            <a:lnSpc>
              <a:spcPct val="90000"/>
            </a:lnSpc>
            <a:spcBef>
              <a:spcPct val="0"/>
            </a:spcBef>
            <a:spcAft>
              <a:spcPct val="35000"/>
            </a:spcAft>
          </a:pPr>
          <a:r>
            <a:rPr lang="en-GB" sz="2200" b="1" kern="1200" dirty="0" smtClean="0"/>
            <a:t>Beazley Archive: </a:t>
          </a:r>
          <a:endParaRPr lang="en-GB" sz="2200" b="1" kern="1200" dirty="0" smtClean="0"/>
        </a:p>
        <a:p>
          <a:pPr lvl="0" algn="l" defTabSz="977900">
            <a:lnSpc>
              <a:spcPct val="90000"/>
            </a:lnSpc>
            <a:spcBef>
              <a:spcPct val="0"/>
            </a:spcBef>
            <a:spcAft>
              <a:spcPct val="35000"/>
            </a:spcAft>
          </a:pPr>
          <a:r>
            <a:rPr lang="en-GB" sz="2200" b="0" kern="1200" dirty="0" smtClean="0"/>
            <a:t>Data sets of the paper version, now including illustrations and keyword search for form and iconography – significantly increased functionality.</a:t>
          </a:r>
          <a:endParaRPr lang="en-GB" sz="2200" b="0" kern="1200" dirty="0"/>
        </a:p>
      </dsp:txBody>
      <dsp:txXfrm>
        <a:off x="524213" y="315914"/>
        <a:ext cx="8519677" cy="146102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440208"/>
          <a:ext cx="6192688" cy="602319"/>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301485" y="618"/>
          <a:ext cx="5876822" cy="107888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48" tIns="0" rIns="163848" bIns="0" numCol="1" spcCol="1270" anchor="ctr" anchorCtr="0">
          <a:noAutofit/>
        </a:bodyPr>
        <a:lstStyle/>
        <a:p>
          <a:pPr lvl="0" algn="l" defTabSz="800100">
            <a:lnSpc>
              <a:spcPct val="90000"/>
            </a:lnSpc>
            <a:spcBef>
              <a:spcPct val="0"/>
            </a:spcBef>
            <a:spcAft>
              <a:spcPct val="35000"/>
            </a:spcAft>
          </a:pPr>
          <a:r>
            <a:rPr lang="en-GB" sz="1800" b="1" kern="1200" dirty="0" smtClean="0"/>
            <a:t>Corpus </a:t>
          </a:r>
          <a:r>
            <a:rPr lang="en-GB" sz="1800" b="1" kern="1200" dirty="0" err="1" smtClean="0"/>
            <a:t>Vasorum</a:t>
          </a:r>
          <a:r>
            <a:rPr lang="en-GB" sz="1800" b="1" kern="1200" dirty="0" smtClean="0"/>
            <a:t> </a:t>
          </a:r>
          <a:r>
            <a:rPr lang="en-GB" sz="1800" b="1" kern="1200" dirty="0" err="1" smtClean="0"/>
            <a:t>Antiquorum</a:t>
          </a:r>
          <a:r>
            <a:rPr lang="en-GB" sz="1800" b="1" kern="1200" dirty="0" smtClean="0"/>
            <a:t> (CVA): </a:t>
          </a:r>
        </a:p>
        <a:p>
          <a:pPr lvl="0" algn="l" defTabSz="800100">
            <a:lnSpc>
              <a:spcPct val="90000"/>
            </a:lnSpc>
            <a:spcBef>
              <a:spcPct val="0"/>
            </a:spcBef>
            <a:spcAft>
              <a:spcPct val="35000"/>
            </a:spcAft>
          </a:pPr>
          <a:r>
            <a:rPr lang="en-GB" sz="1800" b="0" kern="1200" dirty="0" smtClean="0"/>
            <a:t>Still answers formal and iconographic aspects – underpins horizontal and vertical iconography</a:t>
          </a:r>
          <a:r>
            <a:rPr lang="en-GB" sz="2200" b="0" kern="1200" dirty="0" smtClean="0"/>
            <a:t>.</a:t>
          </a:r>
          <a:endParaRPr lang="en-GB" sz="2200" b="0" kern="1200" dirty="0"/>
        </a:p>
      </dsp:txBody>
      <dsp:txXfrm>
        <a:off x="354152" y="53285"/>
        <a:ext cx="5771488" cy="97354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178039"/>
          <a:ext cx="6786560" cy="68605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253120" y="705"/>
          <a:ext cx="6440402" cy="8633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561" tIns="0" rIns="179561" bIns="0" numCol="1" spcCol="1270" anchor="ctr" anchorCtr="0">
          <a:noAutofit/>
        </a:bodyPr>
        <a:lstStyle/>
        <a:p>
          <a:pPr lvl="0" algn="l" defTabSz="800100">
            <a:lnSpc>
              <a:spcPct val="90000"/>
            </a:lnSpc>
            <a:spcBef>
              <a:spcPct val="0"/>
            </a:spcBef>
            <a:spcAft>
              <a:spcPct val="35000"/>
            </a:spcAft>
          </a:pPr>
          <a:r>
            <a:rPr lang="en-GB" sz="1800" b="1" kern="1200" dirty="0" smtClean="0"/>
            <a:t>Vertical iconology:</a:t>
          </a:r>
        </a:p>
        <a:p>
          <a:pPr lvl="0" algn="l" defTabSz="800100">
            <a:lnSpc>
              <a:spcPct val="90000"/>
            </a:lnSpc>
            <a:spcBef>
              <a:spcPct val="0"/>
            </a:spcBef>
            <a:spcAft>
              <a:spcPct val="35000"/>
            </a:spcAft>
          </a:pPr>
          <a:r>
            <a:rPr lang="en-GB" sz="1800" kern="1200" dirty="0" smtClean="0"/>
            <a:t>Relationship/meaning of figures and decorative elements?</a:t>
          </a:r>
          <a:endParaRPr lang="en-GB" sz="1800" b="0" kern="1200" dirty="0"/>
        </a:p>
      </dsp:txBody>
      <dsp:txXfrm>
        <a:off x="295267" y="42852"/>
        <a:ext cx="6356108" cy="7790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131119"/>
          <a:ext cx="6768752" cy="66468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213209" y="111"/>
          <a:ext cx="6423503" cy="8364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90" tIns="0" rIns="179090" bIns="0" numCol="1" spcCol="1270" anchor="ctr" anchorCtr="0">
          <a:noAutofit/>
        </a:bodyPr>
        <a:lstStyle/>
        <a:p>
          <a:pPr lvl="0" algn="l" defTabSz="711200">
            <a:lnSpc>
              <a:spcPct val="90000"/>
            </a:lnSpc>
            <a:spcBef>
              <a:spcPct val="0"/>
            </a:spcBef>
            <a:spcAft>
              <a:spcPct val="35000"/>
            </a:spcAft>
          </a:pPr>
          <a:r>
            <a:rPr lang="en-GB" sz="1600" b="1" kern="1200" dirty="0" smtClean="0"/>
            <a:t>Horizontal iconology:</a:t>
          </a:r>
        </a:p>
        <a:p>
          <a:pPr lvl="0" algn="l" defTabSz="711200">
            <a:lnSpc>
              <a:spcPct val="90000"/>
            </a:lnSpc>
            <a:spcBef>
              <a:spcPct val="0"/>
            </a:spcBef>
            <a:spcAft>
              <a:spcPct val="35000"/>
            </a:spcAft>
          </a:pPr>
          <a:r>
            <a:rPr lang="en-GB" sz="1600" kern="1200" dirty="0" smtClean="0"/>
            <a:t>Parallels for mythological, semi-mythological (personifications), and non-mythological characters?</a:t>
          </a:r>
          <a:endParaRPr lang="en-GB" sz="1600" b="0" kern="1200" dirty="0"/>
        </a:p>
      </dsp:txBody>
      <dsp:txXfrm>
        <a:off x="254043" y="40945"/>
        <a:ext cx="6341835" cy="75482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585470"/>
          <a:ext cx="6228184" cy="801354"/>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317676" y="0"/>
          <a:ext cx="5910507" cy="143539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787" tIns="0" rIns="164787" bIns="0" numCol="1" spcCol="1270" anchor="ctr" anchorCtr="0">
          <a:noAutofit/>
        </a:bodyPr>
        <a:lstStyle/>
        <a:p>
          <a:pPr lvl="0" algn="l" defTabSz="800100">
            <a:lnSpc>
              <a:spcPct val="90000"/>
            </a:lnSpc>
            <a:spcBef>
              <a:spcPct val="0"/>
            </a:spcBef>
            <a:spcAft>
              <a:spcPct val="35000"/>
            </a:spcAft>
          </a:pPr>
          <a:r>
            <a:rPr lang="en-GB" sz="1800" b="1" kern="1200" dirty="0" smtClean="0"/>
            <a:t>Lexicon </a:t>
          </a:r>
          <a:r>
            <a:rPr lang="en-GB" sz="1800" b="1" kern="1200" dirty="0" err="1" smtClean="0"/>
            <a:t>Iconographicum</a:t>
          </a:r>
          <a:r>
            <a:rPr lang="en-GB" sz="1800" b="1" kern="1200" dirty="0" smtClean="0"/>
            <a:t> </a:t>
          </a:r>
          <a:r>
            <a:rPr lang="en-GB" sz="1800" b="1" kern="1200" dirty="0" err="1" smtClean="0"/>
            <a:t>Mythologiae</a:t>
          </a:r>
          <a:r>
            <a:rPr lang="en-GB" sz="1800" b="1" kern="1200" dirty="0" smtClean="0"/>
            <a:t> </a:t>
          </a:r>
          <a:r>
            <a:rPr lang="en-GB" sz="1800" b="1" kern="1200" dirty="0" err="1" smtClean="0"/>
            <a:t>Classicae</a:t>
          </a:r>
          <a:r>
            <a:rPr lang="en-GB" sz="1800" b="1" kern="1200" dirty="0" smtClean="0"/>
            <a:t> (LIMC): </a:t>
          </a:r>
        </a:p>
        <a:p>
          <a:pPr lvl="0" algn="l" defTabSz="800100">
            <a:lnSpc>
              <a:spcPct val="90000"/>
            </a:lnSpc>
            <a:spcBef>
              <a:spcPct val="0"/>
            </a:spcBef>
            <a:spcAft>
              <a:spcPct val="35000"/>
            </a:spcAft>
          </a:pPr>
          <a:r>
            <a:rPr lang="en-GB" sz="1800" b="0" kern="1200" dirty="0" smtClean="0"/>
            <a:t>Still answers iconographic </a:t>
          </a:r>
          <a:r>
            <a:rPr lang="en-GB" sz="1800" b="0" kern="1200" dirty="0" err="1" smtClean="0"/>
            <a:t>asepcts</a:t>
          </a:r>
          <a:r>
            <a:rPr lang="en-GB" sz="1800" b="0" kern="1200" dirty="0" smtClean="0"/>
            <a:t> re mythological figures, but now fewer – underpins horizontal iconology.</a:t>
          </a:r>
          <a:endParaRPr lang="en-GB" sz="1800" b="0" kern="1200" dirty="0"/>
        </a:p>
      </dsp:txBody>
      <dsp:txXfrm>
        <a:off x="387746" y="70070"/>
        <a:ext cx="5770367" cy="129525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497366"/>
          <a:ext cx="6228184" cy="681412"/>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317676" y="0"/>
          <a:ext cx="5910507" cy="122055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787" tIns="0" rIns="164787" bIns="0" numCol="1" spcCol="1270" anchor="ctr" anchorCtr="0">
          <a:noAutofit/>
        </a:bodyPr>
        <a:lstStyle/>
        <a:p>
          <a:pPr lvl="0" algn="l" defTabSz="800100">
            <a:lnSpc>
              <a:spcPct val="90000"/>
            </a:lnSpc>
            <a:spcBef>
              <a:spcPct val="0"/>
            </a:spcBef>
            <a:spcAft>
              <a:spcPct val="35000"/>
            </a:spcAft>
          </a:pPr>
          <a:r>
            <a:rPr lang="en-GB" sz="1800" b="1" kern="1200" dirty="0" smtClean="0"/>
            <a:t>Beazley Archive: </a:t>
          </a:r>
        </a:p>
        <a:p>
          <a:pPr lvl="0" algn="l" defTabSz="800100">
            <a:lnSpc>
              <a:spcPct val="90000"/>
            </a:lnSpc>
            <a:spcBef>
              <a:spcPct val="0"/>
            </a:spcBef>
            <a:spcAft>
              <a:spcPct val="35000"/>
            </a:spcAft>
          </a:pPr>
          <a:r>
            <a:rPr lang="en-GB" sz="1800" b="0" kern="1200" dirty="0" smtClean="0"/>
            <a:t>Now answers formal and iconographic aspects – underpins  horizontal and vertical iconology. </a:t>
          </a:r>
          <a:r>
            <a:rPr lang="en-GB" sz="1800" b="1" u="sng" kern="1200" dirty="0" smtClean="0"/>
            <a:t>BUT: the ruptures between the three strands of information remain.</a:t>
          </a:r>
          <a:endParaRPr lang="en-GB" sz="1800" b="1" u="sng" kern="1200" dirty="0"/>
        </a:p>
      </dsp:txBody>
      <dsp:txXfrm>
        <a:off x="377259" y="59583"/>
        <a:ext cx="5791341" cy="1101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557387"/>
          <a:ext cx="9126312" cy="903913"/>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445175" y="379227"/>
          <a:ext cx="8677753" cy="11375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467" tIns="0" rIns="241467" bIns="0" numCol="1" spcCol="1270" anchor="ctr" anchorCtr="0">
          <a:noAutofit/>
        </a:bodyPr>
        <a:lstStyle/>
        <a:p>
          <a:pPr lvl="0" algn="l" defTabSz="977900">
            <a:lnSpc>
              <a:spcPct val="90000"/>
            </a:lnSpc>
            <a:spcBef>
              <a:spcPct val="0"/>
            </a:spcBef>
            <a:spcAft>
              <a:spcPct val="35000"/>
            </a:spcAft>
          </a:pPr>
          <a:r>
            <a:rPr lang="en-GB" sz="2200" b="1" kern="1200" dirty="0" smtClean="0"/>
            <a:t>Vertical iconology:</a:t>
          </a:r>
        </a:p>
        <a:p>
          <a:pPr lvl="0" algn="l" defTabSz="977900">
            <a:lnSpc>
              <a:spcPct val="90000"/>
            </a:lnSpc>
            <a:spcBef>
              <a:spcPct val="0"/>
            </a:spcBef>
            <a:spcAft>
              <a:spcPct val="35000"/>
            </a:spcAft>
          </a:pPr>
          <a:r>
            <a:rPr lang="en-GB" sz="2200" kern="1200" dirty="0" smtClean="0"/>
            <a:t>Relationship/meaning of figures and decorative elements?</a:t>
          </a:r>
          <a:endParaRPr lang="en-GB" sz="2200" b="0" kern="1200" dirty="0"/>
        </a:p>
      </dsp:txBody>
      <dsp:txXfrm>
        <a:off x="500706" y="434758"/>
        <a:ext cx="8566691" cy="10264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397069"/>
          <a:ext cx="9126312" cy="890007"/>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445175" y="221649"/>
          <a:ext cx="8677753" cy="112005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467" tIns="0" rIns="241467" bIns="0" numCol="1" spcCol="1270" anchor="ctr" anchorCtr="0">
          <a:noAutofit/>
        </a:bodyPr>
        <a:lstStyle/>
        <a:p>
          <a:pPr lvl="0" algn="l" defTabSz="977900">
            <a:lnSpc>
              <a:spcPct val="90000"/>
            </a:lnSpc>
            <a:spcBef>
              <a:spcPct val="0"/>
            </a:spcBef>
            <a:spcAft>
              <a:spcPct val="35000"/>
            </a:spcAft>
          </a:pPr>
          <a:r>
            <a:rPr lang="en-GB" sz="2200" b="1" kern="1200" dirty="0" smtClean="0"/>
            <a:t>Horizontal iconology:</a:t>
          </a:r>
        </a:p>
        <a:p>
          <a:pPr lvl="0" algn="l" defTabSz="977900">
            <a:lnSpc>
              <a:spcPct val="90000"/>
            </a:lnSpc>
            <a:spcBef>
              <a:spcPct val="0"/>
            </a:spcBef>
            <a:spcAft>
              <a:spcPct val="35000"/>
            </a:spcAft>
          </a:pPr>
          <a:r>
            <a:rPr lang="en-GB" sz="2200" kern="1200" dirty="0" smtClean="0"/>
            <a:t>Parallels for mythological, semi-mythological (personifications), and non-mythological characters?</a:t>
          </a:r>
          <a:endParaRPr lang="en-GB" sz="2200" b="0" kern="1200" dirty="0"/>
        </a:p>
      </dsp:txBody>
      <dsp:txXfrm>
        <a:off x="499852" y="276326"/>
        <a:ext cx="8568399" cy="10107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1044421"/>
          <a:ext cx="9126312" cy="890007"/>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445175" y="394867"/>
          <a:ext cx="8677753" cy="159419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467" tIns="0" rIns="241467" bIns="0" numCol="1" spcCol="1270" anchor="ctr" anchorCtr="0">
          <a:noAutofit/>
        </a:bodyPr>
        <a:lstStyle/>
        <a:p>
          <a:pPr lvl="0" algn="l" defTabSz="977900">
            <a:lnSpc>
              <a:spcPct val="90000"/>
            </a:lnSpc>
            <a:spcBef>
              <a:spcPct val="0"/>
            </a:spcBef>
            <a:spcAft>
              <a:spcPct val="35000"/>
            </a:spcAft>
          </a:pPr>
          <a:r>
            <a:rPr lang="en-GB" sz="2200" b="1" kern="1200" dirty="0" smtClean="0"/>
            <a:t>Corpus </a:t>
          </a:r>
          <a:r>
            <a:rPr lang="en-GB" sz="2200" b="1" kern="1200" dirty="0" err="1" smtClean="0"/>
            <a:t>Vasorum</a:t>
          </a:r>
          <a:r>
            <a:rPr lang="en-GB" sz="2200" b="1" kern="1200" dirty="0" smtClean="0"/>
            <a:t> </a:t>
          </a:r>
          <a:r>
            <a:rPr lang="en-GB" sz="2200" b="1" kern="1200" dirty="0" err="1" smtClean="0"/>
            <a:t>Antiquorum</a:t>
          </a:r>
          <a:r>
            <a:rPr lang="en-GB" sz="2200" b="1" kern="1200" dirty="0" smtClean="0"/>
            <a:t> (CVA): </a:t>
          </a:r>
        </a:p>
        <a:p>
          <a:pPr lvl="0" algn="l" defTabSz="977900">
            <a:lnSpc>
              <a:spcPct val="90000"/>
            </a:lnSpc>
            <a:spcBef>
              <a:spcPct val="0"/>
            </a:spcBef>
            <a:spcAft>
              <a:spcPct val="35000"/>
            </a:spcAft>
          </a:pPr>
          <a:r>
            <a:rPr lang="en-GB" sz="2200" b="0" kern="1200" dirty="0" smtClean="0"/>
            <a:t>Object-specific [late 19</a:t>
          </a:r>
          <a:r>
            <a:rPr lang="en-GB" sz="2200" b="0" kern="1200" baseline="30000" dirty="0" smtClean="0"/>
            <a:t>th</a:t>
          </a:r>
          <a:r>
            <a:rPr lang="en-GB" sz="2200" b="0" kern="1200" dirty="0" smtClean="0"/>
            <a:t> century and </a:t>
          </a:r>
          <a:r>
            <a:rPr lang="en-GB" sz="2200" b="0" kern="1200" dirty="0" err="1" smtClean="0"/>
            <a:t>ongoing</a:t>
          </a:r>
          <a:r>
            <a:rPr lang="en-GB" sz="2200" b="0" kern="1200" dirty="0" smtClean="0"/>
            <a:t>)</a:t>
          </a:r>
        </a:p>
        <a:p>
          <a:pPr lvl="0" algn="l" defTabSz="977900">
            <a:lnSpc>
              <a:spcPct val="90000"/>
            </a:lnSpc>
            <a:spcBef>
              <a:spcPct val="0"/>
            </a:spcBef>
            <a:spcAft>
              <a:spcPct val="35000"/>
            </a:spcAft>
          </a:pPr>
          <a:r>
            <a:rPr lang="en-GB" sz="2200" b="0" kern="1200" dirty="0" smtClean="0"/>
            <a:t>organisation principle: country, collection, formal typology, by piece, incl. illustrations</a:t>
          </a:r>
          <a:endParaRPr lang="en-GB" sz="2200" b="0" kern="1200" dirty="0"/>
        </a:p>
      </dsp:txBody>
      <dsp:txXfrm>
        <a:off x="522997" y="472689"/>
        <a:ext cx="8522109" cy="14385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1044421"/>
          <a:ext cx="9126312" cy="890007"/>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445175" y="394867"/>
          <a:ext cx="8677753" cy="159419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467" tIns="0" rIns="241467" bIns="0" numCol="1" spcCol="1270" anchor="ctr" anchorCtr="0">
          <a:noAutofit/>
        </a:bodyPr>
        <a:lstStyle/>
        <a:p>
          <a:pPr lvl="0" algn="l" defTabSz="977900">
            <a:lnSpc>
              <a:spcPct val="90000"/>
            </a:lnSpc>
            <a:spcBef>
              <a:spcPct val="0"/>
            </a:spcBef>
            <a:spcAft>
              <a:spcPct val="35000"/>
            </a:spcAft>
          </a:pPr>
          <a:r>
            <a:rPr lang="en-GB" sz="2200" b="1" kern="1200" dirty="0" smtClean="0"/>
            <a:t>Beazley Archive: </a:t>
          </a:r>
        </a:p>
        <a:p>
          <a:pPr lvl="0" algn="l" defTabSz="977900">
            <a:lnSpc>
              <a:spcPct val="90000"/>
            </a:lnSpc>
            <a:spcBef>
              <a:spcPct val="0"/>
            </a:spcBef>
            <a:spcAft>
              <a:spcPct val="35000"/>
            </a:spcAft>
          </a:pPr>
          <a:r>
            <a:rPr lang="en-GB" sz="2200" b="0" kern="1200" dirty="0" smtClean="0"/>
            <a:t>artist-specific, “connoisseurship” [1920s-1960s)</a:t>
          </a:r>
        </a:p>
        <a:p>
          <a:pPr lvl="0" algn="l" defTabSz="977900">
            <a:lnSpc>
              <a:spcPct val="90000"/>
            </a:lnSpc>
            <a:spcBef>
              <a:spcPct val="0"/>
            </a:spcBef>
            <a:spcAft>
              <a:spcPct val="35000"/>
            </a:spcAft>
          </a:pPr>
          <a:r>
            <a:rPr lang="en-GB" sz="2200" b="0" kern="1200" dirty="0" smtClean="0"/>
            <a:t>organisation principle: formal typology, groupings of vases attributed to artistic “hands” (phone-book style lists, no illustrations)</a:t>
          </a:r>
          <a:endParaRPr lang="en-GB" sz="2200" b="0" kern="1200" dirty="0"/>
        </a:p>
      </dsp:txBody>
      <dsp:txXfrm>
        <a:off x="522997" y="472689"/>
        <a:ext cx="8522109" cy="14385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1044421"/>
          <a:ext cx="9126312" cy="890007"/>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445175" y="394867"/>
          <a:ext cx="8677753" cy="159419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467" tIns="0" rIns="241467" bIns="0" numCol="1" spcCol="1270" anchor="ctr" anchorCtr="0">
          <a:noAutofit/>
        </a:bodyPr>
        <a:lstStyle/>
        <a:p>
          <a:pPr lvl="0" algn="l" defTabSz="977900">
            <a:lnSpc>
              <a:spcPct val="90000"/>
            </a:lnSpc>
            <a:spcBef>
              <a:spcPct val="0"/>
            </a:spcBef>
            <a:spcAft>
              <a:spcPct val="35000"/>
            </a:spcAft>
          </a:pPr>
          <a:r>
            <a:rPr lang="en-GB" sz="2200" b="1" kern="1200" dirty="0" smtClean="0"/>
            <a:t>Lexicon </a:t>
          </a:r>
          <a:r>
            <a:rPr lang="en-GB" sz="2200" b="1" kern="1200" dirty="0" err="1" smtClean="0"/>
            <a:t>Iconographicum</a:t>
          </a:r>
          <a:r>
            <a:rPr lang="en-GB" sz="2200" b="1" kern="1200" dirty="0" smtClean="0"/>
            <a:t> </a:t>
          </a:r>
          <a:r>
            <a:rPr lang="en-GB" sz="2200" b="1" kern="1200" dirty="0" err="1" smtClean="0"/>
            <a:t>Mythologiae</a:t>
          </a:r>
          <a:r>
            <a:rPr lang="en-GB" sz="2200" b="1" kern="1200" dirty="0" smtClean="0"/>
            <a:t> </a:t>
          </a:r>
          <a:r>
            <a:rPr lang="en-GB" sz="2200" b="1" kern="1200" dirty="0" err="1" smtClean="0"/>
            <a:t>Classicae</a:t>
          </a:r>
          <a:r>
            <a:rPr lang="en-GB" sz="2200" b="1" kern="1200" dirty="0" smtClean="0"/>
            <a:t> (LIMC): </a:t>
          </a:r>
        </a:p>
        <a:p>
          <a:pPr lvl="0" algn="l" defTabSz="977900">
            <a:lnSpc>
              <a:spcPct val="90000"/>
            </a:lnSpc>
            <a:spcBef>
              <a:spcPct val="0"/>
            </a:spcBef>
            <a:spcAft>
              <a:spcPct val="35000"/>
            </a:spcAft>
          </a:pPr>
          <a:r>
            <a:rPr lang="en-GB" sz="2200" b="0" kern="1200" dirty="0" smtClean="0"/>
            <a:t>Iconography-specific [1980s, 1990s)</a:t>
          </a:r>
        </a:p>
        <a:p>
          <a:pPr lvl="0" algn="l" defTabSz="977900">
            <a:lnSpc>
              <a:spcPct val="90000"/>
            </a:lnSpc>
            <a:spcBef>
              <a:spcPct val="0"/>
            </a:spcBef>
            <a:spcAft>
              <a:spcPct val="35000"/>
            </a:spcAft>
          </a:pPr>
          <a:r>
            <a:rPr lang="en-GB" sz="2200" b="0" kern="1200" dirty="0" smtClean="0"/>
            <a:t>organisation principle: mythological figures, by object (phonebook-style lists in one volume, illustrations in another)</a:t>
          </a:r>
          <a:endParaRPr lang="en-GB" sz="2200" b="0" kern="1200" dirty="0"/>
        </a:p>
      </dsp:txBody>
      <dsp:txXfrm>
        <a:off x="522997" y="472689"/>
        <a:ext cx="8522109" cy="14385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440208"/>
          <a:ext cx="6192688" cy="602319"/>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301485" y="618"/>
          <a:ext cx="5876822" cy="107888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48" tIns="0" rIns="163848" bIns="0" numCol="1" spcCol="1270" anchor="ctr" anchorCtr="0">
          <a:noAutofit/>
        </a:bodyPr>
        <a:lstStyle/>
        <a:p>
          <a:pPr lvl="0" algn="l" defTabSz="800100">
            <a:lnSpc>
              <a:spcPct val="90000"/>
            </a:lnSpc>
            <a:spcBef>
              <a:spcPct val="0"/>
            </a:spcBef>
            <a:spcAft>
              <a:spcPct val="35000"/>
            </a:spcAft>
          </a:pPr>
          <a:r>
            <a:rPr lang="en-GB" sz="1800" b="1" kern="1200" dirty="0" smtClean="0"/>
            <a:t>Corpus </a:t>
          </a:r>
          <a:r>
            <a:rPr lang="en-GB" sz="1800" b="1" kern="1200" dirty="0" err="1" smtClean="0"/>
            <a:t>Vasorum</a:t>
          </a:r>
          <a:r>
            <a:rPr lang="en-GB" sz="1800" b="1" kern="1200" dirty="0" smtClean="0"/>
            <a:t> </a:t>
          </a:r>
          <a:r>
            <a:rPr lang="en-GB" sz="1800" b="1" kern="1200" dirty="0" err="1" smtClean="0"/>
            <a:t>Antiquorum</a:t>
          </a:r>
          <a:r>
            <a:rPr lang="en-GB" sz="1800" b="1" kern="1200" dirty="0" smtClean="0"/>
            <a:t> (CVA): </a:t>
          </a:r>
        </a:p>
        <a:p>
          <a:pPr lvl="0" algn="l" defTabSz="800100">
            <a:lnSpc>
              <a:spcPct val="90000"/>
            </a:lnSpc>
            <a:spcBef>
              <a:spcPct val="0"/>
            </a:spcBef>
            <a:spcAft>
              <a:spcPct val="35000"/>
            </a:spcAft>
          </a:pPr>
          <a:r>
            <a:rPr lang="en-GB" sz="1800" b="0" kern="1200" dirty="0" smtClean="0"/>
            <a:t>Answers formal and iconographic aspects – underpins horizontal and vertical iconography</a:t>
          </a:r>
          <a:r>
            <a:rPr lang="en-GB" sz="2200" b="0" kern="1200" dirty="0" smtClean="0"/>
            <a:t>.</a:t>
          </a:r>
          <a:endParaRPr lang="en-GB" sz="2200" b="0" kern="1200" dirty="0"/>
        </a:p>
      </dsp:txBody>
      <dsp:txXfrm>
        <a:off x="354152" y="53285"/>
        <a:ext cx="5771488" cy="9735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178039"/>
          <a:ext cx="6786560" cy="686056"/>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253120" y="705"/>
          <a:ext cx="6440402" cy="8633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561" tIns="0" rIns="179561" bIns="0" numCol="1" spcCol="1270" anchor="ctr" anchorCtr="0">
          <a:noAutofit/>
        </a:bodyPr>
        <a:lstStyle/>
        <a:p>
          <a:pPr lvl="0" algn="l" defTabSz="800100">
            <a:lnSpc>
              <a:spcPct val="90000"/>
            </a:lnSpc>
            <a:spcBef>
              <a:spcPct val="0"/>
            </a:spcBef>
            <a:spcAft>
              <a:spcPct val="35000"/>
            </a:spcAft>
          </a:pPr>
          <a:r>
            <a:rPr lang="en-GB" sz="1800" b="1" kern="1200" dirty="0" smtClean="0"/>
            <a:t>Vertical iconology:</a:t>
          </a:r>
        </a:p>
        <a:p>
          <a:pPr lvl="0" algn="l" defTabSz="800100">
            <a:lnSpc>
              <a:spcPct val="90000"/>
            </a:lnSpc>
            <a:spcBef>
              <a:spcPct val="0"/>
            </a:spcBef>
            <a:spcAft>
              <a:spcPct val="35000"/>
            </a:spcAft>
          </a:pPr>
          <a:r>
            <a:rPr lang="en-GB" sz="1800" kern="1200" dirty="0" smtClean="0"/>
            <a:t>Relationship/meaning of figures and decorative elements?</a:t>
          </a:r>
          <a:endParaRPr lang="en-GB" sz="1800" b="0" kern="1200" dirty="0"/>
        </a:p>
      </dsp:txBody>
      <dsp:txXfrm>
        <a:off x="295267" y="42852"/>
        <a:ext cx="6356108" cy="77909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80032D-D9C1-4238-86A1-0DAAF355FAB5}">
      <dsp:nvSpPr>
        <dsp:cNvPr id="0" name=""/>
        <dsp:cNvSpPr/>
      </dsp:nvSpPr>
      <dsp:spPr>
        <a:xfrm>
          <a:off x="0" y="131119"/>
          <a:ext cx="6768752" cy="66468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03879-C49B-4820-829C-C29A64E132DC}">
      <dsp:nvSpPr>
        <dsp:cNvPr id="0" name=""/>
        <dsp:cNvSpPr/>
      </dsp:nvSpPr>
      <dsp:spPr>
        <a:xfrm>
          <a:off x="213209" y="111"/>
          <a:ext cx="6423503" cy="83648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90" tIns="0" rIns="179090" bIns="0" numCol="1" spcCol="1270" anchor="ctr" anchorCtr="0">
          <a:noAutofit/>
        </a:bodyPr>
        <a:lstStyle/>
        <a:p>
          <a:pPr lvl="0" algn="l" defTabSz="711200">
            <a:lnSpc>
              <a:spcPct val="90000"/>
            </a:lnSpc>
            <a:spcBef>
              <a:spcPct val="0"/>
            </a:spcBef>
            <a:spcAft>
              <a:spcPct val="35000"/>
            </a:spcAft>
          </a:pPr>
          <a:r>
            <a:rPr lang="en-GB" sz="1600" b="1" kern="1200" dirty="0" smtClean="0"/>
            <a:t>Horizontal iconology:</a:t>
          </a:r>
        </a:p>
        <a:p>
          <a:pPr lvl="0" algn="l" defTabSz="711200">
            <a:lnSpc>
              <a:spcPct val="90000"/>
            </a:lnSpc>
            <a:spcBef>
              <a:spcPct val="0"/>
            </a:spcBef>
            <a:spcAft>
              <a:spcPct val="35000"/>
            </a:spcAft>
          </a:pPr>
          <a:r>
            <a:rPr lang="en-GB" sz="1600" kern="1200" dirty="0" smtClean="0"/>
            <a:t>Parallels for mythological, semi-mythological (personifications), and non-mythological characters?</a:t>
          </a:r>
          <a:endParaRPr lang="en-GB" sz="1600" b="0" kern="1200" dirty="0"/>
        </a:p>
      </dsp:txBody>
      <dsp:txXfrm>
        <a:off x="254043" y="40945"/>
        <a:ext cx="6341835" cy="75482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745DD40-6311-475F-ABB3-E1AFA0D9AC30}" type="datetimeFigureOut">
              <a:rPr lang="en-GB" smtClean="0"/>
              <a:t>17/10/2012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DF0C4E-F5D0-4FD7-91B0-698ACF96208F}" type="slidenum">
              <a:rPr lang="en-GB" smtClean="0"/>
              <a:t>‹#›</a:t>
            </a:fld>
            <a:endParaRPr lang="en-GB"/>
          </a:p>
        </p:txBody>
      </p:sp>
    </p:spTree>
    <p:extLst>
      <p:ext uri="{BB962C8B-B14F-4D97-AF65-F5344CB8AC3E}">
        <p14:creationId xmlns:p14="http://schemas.microsoft.com/office/powerpoint/2010/main" val="2009475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45DD40-6311-475F-ABB3-E1AFA0D9AC30}" type="datetimeFigureOut">
              <a:rPr lang="en-GB" smtClean="0"/>
              <a:t>17/10/2012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DF0C4E-F5D0-4FD7-91B0-698ACF96208F}" type="slidenum">
              <a:rPr lang="en-GB" smtClean="0"/>
              <a:t>‹#›</a:t>
            </a:fld>
            <a:endParaRPr lang="en-GB"/>
          </a:p>
        </p:txBody>
      </p:sp>
      <p:sp>
        <p:nvSpPr>
          <p:cNvPr id="7" name="Rectangle 6"/>
          <p:cNvSpPr/>
          <p:nvPr userDrawn="1"/>
        </p:nvSpPr>
        <p:spPr>
          <a:xfrm>
            <a:off x="0" y="6408712"/>
            <a:ext cx="9144000" cy="47667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77540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45DD40-6311-475F-ABB3-E1AFA0D9AC30}" type="datetimeFigureOut">
              <a:rPr lang="en-GB" smtClean="0"/>
              <a:t>17/10/2012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DF0C4E-F5D0-4FD7-91B0-698ACF96208F}" type="slidenum">
              <a:rPr lang="en-GB" smtClean="0"/>
              <a:t>‹#›</a:t>
            </a:fld>
            <a:endParaRPr lang="en-GB"/>
          </a:p>
        </p:txBody>
      </p:sp>
    </p:spTree>
    <p:extLst>
      <p:ext uri="{BB962C8B-B14F-4D97-AF65-F5344CB8AC3E}">
        <p14:creationId xmlns:p14="http://schemas.microsoft.com/office/powerpoint/2010/main" val="2293587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1" name="Rectangle 10"/>
          <p:cNvSpPr/>
          <p:nvPr userDrawn="1"/>
        </p:nvSpPr>
        <p:spPr>
          <a:xfrm>
            <a:off x="0" y="6237312"/>
            <a:ext cx="9144000" cy="648072"/>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Box 12"/>
          <p:cNvSpPr txBox="1"/>
          <p:nvPr userDrawn="1"/>
        </p:nvSpPr>
        <p:spPr>
          <a:xfrm>
            <a:off x="131054" y="6408712"/>
            <a:ext cx="9036496" cy="369332"/>
          </a:xfrm>
          <a:prstGeom prst="rect">
            <a:avLst/>
          </a:prstGeom>
          <a:noFill/>
        </p:spPr>
        <p:txBody>
          <a:bodyPr wrap="square" rtlCol="0">
            <a:spAutoFit/>
          </a:bodyPr>
          <a:lstStyle/>
          <a:p>
            <a:endParaRPr lang="de-DE" dirty="0"/>
          </a:p>
        </p:txBody>
      </p:sp>
    </p:spTree>
    <p:extLst>
      <p:ext uri="{BB962C8B-B14F-4D97-AF65-F5344CB8AC3E}">
        <p14:creationId xmlns:p14="http://schemas.microsoft.com/office/powerpoint/2010/main" val="4120545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745DD40-6311-475F-ABB3-E1AFA0D9AC30}" type="datetimeFigureOut">
              <a:rPr lang="en-GB" smtClean="0"/>
              <a:t>17/10/2012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DF0C4E-F5D0-4FD7-91B0-698ACF96208F}" type="slidenum">
              <a:rPr lang="en-GB" smtClean="0"/>
              <a:t>‹#›</a:t>
            </a:fld>
            <a:endParaRPr lang="en-GB"/>
          </a:p>
        </p:txBody>
      </p:sp>
    </p:spTree>
    <p:extLst>
      <p:ext uri="{BB962C8B-B14F-4D97-AF65-F5344CB8AC3E}">
        <p14:creationId xmlns:p14="http://schemas.microsoft.com/office/powerpoint/2010/main" val="55205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45DD40-6311-475F-ABB3-E1AFA0D9AC30}" type="datetimeFigureOut">
              <a:rPr lang="en-GB" smtClean="0"/>
              <a:t>17/10/2012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FDF0C4E-F5D0-4FD7-91B0-698ACF96208F}" type="slidenum">
              <a:rPr lang="en-GB" smtClean="0"/>
              <a:t>‹#›</a:t>
            </a:fld>
            <a:endParaRPr lang="en-GB"/>
          </a:p>
        </p:txBody>
      </p:sp>
    </p:spTree>
    <p:extLst>
      <p:ext uri="{BB962C8B-B14F-4D97-AF65-F5344CB8AC3E}">
        <p14:creationId xmlns:p14="http://schemas.microsoft.com/office/powerpoint/2010/main" val="1342516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745DD40-6311-475F-ABB3-E1AFA0D9AC30}" type="datetimeFigureOut">
              <a:rPr lang="en-GB" smtClean="0"/>
              <a:t>17/10/2012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DF0C4E-F5D0-4FD7-91B0-698ACF96208F}" type="slidenum">
              <a:rPr lang="en-GB" smtClean="0"/>
              <a:t>‹#›</a:t>
            </a:fld>
            <a:endParaRPr lang="en-GB"/>
          </a:p>
        </p:txBody>
      </p:sp>
    </p:spTree>
    <p:extLst>
      <p:ext uri="{BB962C8B-B14F-4D97-AF65-F5344CB8AC3E}">
        <p14:creationId xmlns:p14="http://schemas.microsoft.com/office/powerpoint/2010/main" val="3865541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745DD40-6311-475F-ABB3-E1AFA0D9AC30}" type="datetimeFigureOut">
              <a:rPr lang="en-GB" smtClean="0"/>
              <a:t>17/10/2012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FDF0C4E-F5D0-4FD7-91B0-698ACF96208F}" type="slidenum">
              <a:rPr lang="en-GB" smtClean="0"/>
              <a:t>‹#›</a:t>
            </a:fld>
            <a:endParaRPr lang="en-GB"/>
          </a:p>
        </p:txBody>
      </p:sp>
    </p:spTree>
    <p:extLst>
      <p:ext uri="{BB962C8B-B14F-4D97-AF65-F5344CB8AC3E}">
        <p14:creationId xmlns:p14="http://schemas.microsoft.com/office/powerpoint/2010/main" val="3489331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745DD40-6311-475F-ABB3-E1AFA0D9AC30}" type="datetimeFigureOut">
              <a:rPr lang="en-GB" smtClean="0"/>
              <a:t>17/10/2012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FDF0C4E-F5D0-4FD7-91B0-698ACF96208F}" type="slidenum">
              <a:rPr lang="en-GB" smtClean="0"/>
              <a:t>‹#›</a:t>
            </a:fld>
            <a:endParaRPr lang="en-GB"/>
          </a:p>
        </p:txBody>
      </p:sp>
    </p:spTree>
    <p:extLst>
      <p:ext uri="{BB962C8B-B14F-4D97-AF65-F5344CB8AC3E}">
        <p14:creationId xmlns:p14="http://schemas.microsoft.com/office/powerpoint/2010/main" val="1975708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45DD40-6311-475F-ABB3-E1AFA0D9AC30}" type="datetimeFigureOut">
              <a:rPr lang="en-GB" smtClean="0"/>
              <a:t>17/10/2012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FDF0C4E-F5D0-4FD7-91B0-698ACF96208F}" type="slidenum">
              <a:rPr lang="en-GB" smtClean="0"/>
              <a:t>‹#›</a:t>
            </a:fld>
            <a:endParaRPr lang="en-GB"/>
          </a:p>
        </p:txBody>
      </p:sp>
    </p:spTree>
    <p:extLst>
      <p:ext uri="{BB962C8B-B14F-4D97-AF65-F5344CB8AC3E}">
        <p14:creationId xmlns:p14="http://schemas.microsoft.com/office/powerpoint/2010/main" val="1843959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5DD40-6311-475F-ABB3-E1AFA0D9AC30}" type="datetimeFigureOut">
              <a:rPr lang="en-GB" smtClean="0"/>
              <a:t>17/10/2012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DF0C4E-F5D0-4FD7-91B0-698ACF96208F}" type="slidenum">
              <a:rPr lang="en-GB" smtClean="0"/>
              <a:t>‹#›</a:t>
            </a:fld>
            <a:endParaRPr lang="en-GB"/>
          </a:p>
        </p:txBody>
      </p:sp>
    </p:spTree>
    <p:extLst>
      <p:ext uri="{BB962C8B-B14F-4D97-AF65-F5344CB8AC3E}">
        <p14:creationId xmlns:p14="http://schemas.microsoft.com/office/powerpoint/2010/main" val="3607897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45DD40-6311-475F-ABB3-E1AFA0D9AC30}" type="datetimeFigureOut">
              <a:rPr lang="en-GB" smtClean="0"/>
              <a:t>17/10/2012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FDF0C4E-F5D0-4FD7-91B0-698ACF96208F}" type="slidenum">
              <a:rPr lang="en-GB" smtClean="0"/>
              <a:t>‹#›</a:t>
            </a:fld>
            <a:endParaRPr lang="en-GB"/>
          </a:p>
        </p:txBody>
      </p:sp>
    </p:spTree>
    <p:extLst>
      <p:ext uri="{BB962C8B-B14F-4D97-AF65-F5344CB8AC3E}">
        <p14:creationId xmlns:p14="http://schemas.microsoft.com/office/powerpoint/2010/main" val="3614621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5DD40-6311-475F-ABB3-E1AFA0D9AC30}" type="datetimeFigureOut">
              <a:rPr lang="en-GB" smtClean="0"/>
              <a:t>17/10/2012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DF0C4E-F5D0-4FD7-91B0-698ACF96208F}" type="slidenum">
              <a:rPr lang="en-GB" smtClean="0"/>
              <a:t>‹#›</a:t>
            </a:fld>
            <a:endParaRPr lang="en-GB"/>
          </a:p>
        </p:txBody>
      </p:sp>
    </p:spTree>
    <p:extLst>
      <p:ext uri="{BB962C8B-B14F-4D97-AF65-F5344CB8AC3E}">
        <p14:creationId xmlns:p14="http://schemas.microsoft.com/office/powerpoint/2010/main" val="95362439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5.xml"/><Relationship Id="rId7" Type="http://schemas.openxmlformats.org/officeDocument/2006/relationships/image" Target="../media/image13.jpeg"/><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6.jpg"/><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diagramData" Target="../diagrams/data10.xml"/><Relationship Id="rId26" Type="http://schemas.openxmlformats.org/officeDocument/2006/relationships/diagramColors" Target="../diagrams/colors11.xml"/><Relationship Id="rId3" Type="http://schemas.openxmlformats.org/officeDocument/2006/relationships/diagramLayout" Target="../diagrams/layout7.xml"/><Relationship Id="rId21" Type="http://schemas.openxmlformats.org/officeDocument/2006/relationships/diagramColors" Target="../diagrams/colors10.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image" Target="../media/image17.png"/><Relationship Id="rId25" Type="http://schemas.openxmlformats.org/officeDocument/2006/relationships/diagramQuickStyle" Target="../diagrams/quickStyle11.xml"/><Relationship Id="rId2" Type="http://schemas.openxmlformats.org/officeDocument/2006/relationships/diagramData" Target="../diagrams/data7.xml"/><Relationship Id="rId16" Type="http://schemas.microsoft.com/office/2007/relationships/diagramDrawing" Target="../diagrams/drawing9.xml"/><Relationship Id="rId20" Type="http://schemas.openxmlformats.org/officeDocument/2006/relationships/diagramQuickStyle" Target="../diagrams/quickStyle10.xml"/><Relationship Id="rId1" Type="http://schemas.openxmlformats.org/officeDocument/2006/relationships/slideLayout" Target="../slideLayouts/slideLayout12.xml"/><Relationship Id="rId6" Type="http://schemas.microsoft.com/office/2007/relationships/diagramDrawing" Target="../diagrams/drawing7.xml"/><Relationship Id="rId11" Type="http://schemas.microsoft.com/office/2007/relationships/diagramDrawing" Target="../diagrams/drawing8.xml"/><Relationship Id="rId24" Type="http://schemas.openxmlformats.org/officeDocument/2006/relationships/diagramLayout" Target="../diagrams/layout11.xml"/><Relationship Id="rId5" Type="http://schemas.openxmlformats.org/officeDocument/2006/relationships/diagramColors" Target="../diagrams/colors7.xml"/><Relationship Id="rId15" Type="http://schemas.openxmlformats.org/officeDocument/2006/relationships/diagramColors" Target="../diagrams/colors9.xml"/><Relationship Id="rId23" Type="http://schemas.openxmlformats.org/officeDocument/2006/relationships/diagramData" Target="../diagrams/data11.xml"/><Relationship Id="rId10" Type="http://schemas.openxmlformats.org/officeDocument/2006/relationships/diagramColors" Target="../diagrams/colors8.xml"/><Relationship Id="rId19" Type="http://schemas.openxmlformats.org/officeDocument/2006/relationships/diagramLayout" Target="../diagrams/layout10.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 Id="rId22" Type="http://schemas.microsoft.com/office/2007/relationships/diagramDrawing" Target="../diagrams/drawing10.xml"/><Relationship Id="rId27" Type="http://schemas.microsoft.com/office/2007/relationships/diagramDrawing" Target="../diagrams/drawing11.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3.xml"/><Relationship Id="rId7" Type="http://schemas.openxmlformats.org/officeDocument/2006/relationships/image" Target="../media/image21.png"/><Relationship Id="rId2" Type="http://schemas.openxmlformats.org/officeDocument/2006/relationships/diagramData" Target="../diagrams/data13.xml"/><Relationship Id="rId1" Type="http://schemas.openxmlformats.org/officeDocument/2006/relationships/slideLayout" Target="../slideLayouts/slideLayout1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14.xml"/><Relationship Id="rId7" Type="http://schemas.openxmlformats.org/officeDocument/2006/relationships/image" Target="../media/image23.png"/><Relationship Id="rId2" Type="http://schemas.openxmlformats.org/officeDocument/2006/relationships/diagramData" Target="../diagrams/data14.xml"/><Relationship Id="rId1" Type="http://schemas.openxmlformats.org/officeDocument/2006/relationships/slideLayout" Target="../slideLayouts/slideLayout1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6.xml"/><Relationship Id="rId13" Type="http://schemas.openxmlformats.org/officeDocument/2006/relationships/diagramLayout" Target="../diagrams/layout17.xml"/><Relationship Id="rId18" Type="http://schemas.openxmlformats.org/officeDocument/2006/relationships/diagramData" Target="../diagrams/data18.xml"/><Relationship Id="rId26" Type="http://schemas.openxmlformats.org/officeDocument/2006/relationships/diagramColors" Target="../diagrams/colors19.xml"/><Relationship Id="rId3" Type="http://schemas.openxmlformats.org/officeDocument/2006/relationships/diagramLayout" Target="../diagrams/layout15.xml"/><Relationship Id="rId21" Type="http://schemas.openxmlformats.org/officeDocument/2006/relationships/diagramColors" Target="../diagrams/colors18.xml"/><Relationship Id="rId7" Type="http://schemas.openxmlformats.org/officeDocument/2006/relationships/diagramData" Target="../diagrams/data16.xml"/><Relationship Id="rId12" Type="http://schemas.openxmlformats.org/officeDocument/2006/relationships/diagramData" Target="../diagrams/data17.xml"/><Relationship Id="rId17" Type="http://schemas.openxmlformats.org/officeDocument/2006/relationships/image" Target="../media/image17.png"/><Relationship Id="rId25" Type="http://schemas.openxmlformats.org/officeDocument/2006/relationships/diagramQuickStyle" Target="../diagrams/quickStyle19.xml"/><Relationship Id="rId2" Type="http://schemas.openxmlformats.org/officeDocument/2006/relationships/diagramData" Target="../diagrams/data15.xml"/><Relationship Id="rId16" Type="http://schemas.microsoft.com/office/2007/relationships/diagramDrawing" Target="../diagrams/drawing17.xml"/><Relationship Id="rId20" Type="http://schemas.openxmlformats.org/officeDocument/2006/relationships/diagramQuickStyle" Target="../diagrams/quickStyle18.xml"/><Relationship Id="rId1" Type="http://schemas.openxmlformats.org/officeDocument/2006/relationships/slideLayout" Target="../slideLayouts/slideLayout12.xml"/><Relationship Id="rId6" Type="http://schemas.microsoft.com/office/2007/relationships/diagramDrawing" Target="../diagrams/drawing15.xml"/><Relationship Id="rId11" Type="http://schemas.microsoft.com/office/2007/relationships/diagramDrawing" Target="../diagrams/drawing16.xml"/><Relationship Id="rId24" Type="http://schemas.openxmlformats.org/officeDocument/2006/relationships/diagramLayout" Target="../diagrams/layout19.xml"/><Relationship Id="rId5" Type="http://schemas.openxmlformats.org/officeDocument/2006/relationships/diagramColors" Target="../diagrams/colors15.xml"/><Relationship Id="rId15" Type="http://schemas.openxmlformats.org/officeDocument/2006/relationships/diagramColors" Target="../diagrams/colors17.xml"/><Relationship Id="rId23" Type="http://schemas.openxmlformats.org/officeDocument/2006/relationships/diagramData" Target="../diagrams/data19.xml"/><Relationship Id="rId10" Type="http://schemas.openxmlformats.org/officeDocument/2006/relationships/diagramColors" Target="../diagrams/colors16.xml"/><Relationship Id="rId19" Type="http://schemas.openxmlformats.org/officeDocument/2006/relationships/diagramLayout" Target="../diagrams/layout18.xml"/><Relationship Id="rId4" Type="http://schemas.openxmlformats.org/officeDocument/2006/relationships/diagramQuickStyle" Target="../diagrams/quickStyle15.xml"/><Relationship Id="rId9" Type="http://schemas.openxmlformats.org/officeDocument/2006/relationships/diagramQuickStyle" Target="../diagrams/quickStyle16.xml"/><Relationship Id="rId14" Type="http://schemas.openxmlformats.org/officeDocument/2006/relationships/diagramQuickStyle" Target="../diagrams/quickStyle17.xml"/><Relationship Id="rId22" Type="http://schemas.microsoft.com/office/2007/relationships/diagramDrawing" Target="../diagrams/drawing18.xml"/><Relationship Id="rId27" Type="http://schemas.microsoft.com/office/2007/relationships/diagramDrawing" Target="../diagrams/drawing19.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jpg"/><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5"/>
          <p:cNvSpPr txBox="1">
            <a:spLocks noChangeArrowheads="1"/>
          </p:cNvSpPr>
          <p:nvPr/>
        </p:nvSpPr>
        <p:spPr bwMode="auto">
          <a:xfrm>
            <a:off x="7415336" y="6374656"/>
            <a:ext cx="2629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sz="1400" dirty="0" smtClean="0">
                <a:latin typeface="Calibri" pitchFamily="34" charset="0"/>
                <a:cs typeface="Arial" charset="0"/>
              </a:rPr>
              <a:t>#DAMNMethod</a:t>
            </a:r>
            <a:r>
              <a:rPr lang="de-DE" sz="1400" dirty="0" smtClean="0">
                <a:solidFill>
                  <a:schemeClr val="bg1"/>
                </a:solidFill>
                <a:latin typeface="Verdana" pitchFamily="34" charset="0"/>
                <a:cs typeface="Arial" charset="0"/>
              </a:rPr>
              <a:t> </a:t>
            </a:r>
            <a:r>
              <a:rPr lang="de-DE" sz="1200" dirty="0" smtClean="0">
                <a:solidFill>
                  <a:schemeClr val="bg1"/>
                </a:solidFill>
                <a:latin typeface="Verdana" pitchFamily="34" charset="0"/>
                <a:cs typeface="Arial" charset="0"/>
              </a:rPr>
              <a:t> </a:t>
            </a:r>
            <a:r>
              <a:rPr lang="de-DE" dirty="0" smtClean="0">
                <a:latin typeface="Calibri" pitchFamily="34" charset="0"/>
                <a:sym typeface="Wingdings 2" pitchFamily="18" charset="2"/>
              </a:rPr>
              <a:t></a:t>
            </a:r>
            <a:endParaRPr lang="de-DE" dirty="0">
              <a:latin typeface="Calibri" pitchFamily="34" charset="0"/>
              <a:sym typeface="Wingdings 2" pitchFamily="18" charset="2"/>
            </a:endParaRPr>
          </a:p>
        </p:txBody>
      </p:sp>
      <p:sp>
        <p:nvSpPr>
          <p:cNvPr id="2055" name="Text Box 10"/>
          <p:cNvSpPr txBox="1">
            <a:spLocks noChangeArrowheads="1"/>
          </p:cNvSpPr>
          <p:nvPr/>
        </p:nvSpPr>
        <p:spPr bwMode="auto">
          <a:xfrm>
            <a:off x="755575" y="5056257"/>
            <a:ext cx="8506279" cy="707886"/>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600"/>
              </a:spcBef>
            </a:pPr>
            <a:r>
              <a:rPr lang="de-DE" sz="4000" b="1" i="1" dirty="0" smtClean="0">
                <a:latin typeface="Calibri" pitchFamily="34" charset="0"/>
              </a:rPr>
              <a:t>Form as Method.</a:t>
            </a:r>
            <a:endParaRPr lang="de-DE" sz="4000" b="1" i="1" dirty="0">
              <a:latin typeface="Calibri"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4288" y="108861"/>
            <a:ext cx="1932939" cy="80728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42"/>
          <a:stretch/>
        </p:blipFill>
        <p:spPr>
          <a:xfrm>
            <a:off x="89" y="1412776"/>
            <a:ext cx="9143911" cy="3643481"/>
          </a:xfrm>
          <a:prstGeom prst="rect">
            <a:avLst/>
          </a:prstGeom>
        </p:spPr>
      </p:pic>
      <p:sp>
        <p:nvSpPr>
          <p:cNvPr id="2054" name="Text Box 10"/>
          <p:cNvSpPr txBox="1">
            <a:spLocks noChangeArrowheads="1"/>
          </p:cNvSpPr>
          <p:nvPr/>
        </p:nvSpPr>
        <p:spPr bwMode="auto">
          <a:xfrm>
            <a:off x="1835696" y="5646003"/>
            <a:ext cx="7097961" cy="461665"/>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2400" dirty="0" smtClean="0">
                <a:latin typeface="Calibri" pitchFamily="34" charset="0"/>
              </a:rPr>
              <a:t>Digital Archives and Ancient Art</a:t>
            </a:r>
            <a:endParaRPr lang="de-DE" sz="2400" dirty="0">
              <a:latin typeface="Calibri" pitchFamily="34" charset="0"/>
            </a:endParaRPr>
          </a:p>
        </p:txBody>
      </p:sp>
      <p:sp>
        <p:nvSpPr>
          <p:cNvPr id="2052" name="Text Box 6"/>
          <p:cNvSpPr txBox="1">
            <a:spLocks noChangeArrowheads="1"/>
          </p:cNvSpPr>
          <p:nvPr/>
        </p:nvSpPr>
        <p:spPr bwMode="auto">
          <a:xfrm rot="-5400000">
            <a:off x="7640613" y="5152255"/>
            <a:ext cx="2438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de-DE" sz="1200" dirty="0">
                <a:solidFill>
                  <a:schemeClr val="bg1"/>
                </a:solidFill>
                <a:cs typeface="Arial" charset="0"/>
              </a:rPr>
              <a:t> </a:t>
            </a:r>
            <a:r>
              <a:rPr lang="de-DE" sz="1400" dirty="0">
                <a:latin typeface="Calibri" pitchFamily="34" charset="0"/>
              </a:rPr>
              <a:t>KG LORENZ 2012 </a:t>
            </a:r>
            <a:endParaRPr lang="de-DE" sz="1400" dirty="0">
              <a:solidFill>
                <a:schemeClr val="bg1"/>
              </a:solidFill>
              <a:latin typeface="Verdana" pitchFamily="34" charset="0"/>
              <a:cs typeface="Arial" charset="0"/>
            </a:endParaRPr>
          </a:p>
        </p:txBody>
      </p:sp>
    </p:spTree>
    <p:extLst>
      <p:ext uri="{BB962C8B-B14F-4D97-AF65-F5344CB8AC3E}">
        <p14:creationId xmlns:p14="http://schemas.microsoft.com/office/powerpoint/2010/main" val="31144980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116" y="6237312"/>
            <a:ext cx="9070611"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i="1" dirty="0" smtClean="0"/>
              <a:t>The Tools of the Vase-Painting Scholar I….Analogous.</a:t>
            </a:r>
            <a:endParaRPr lang="en-GB" sz="2800" i="1" dirty="0"/>
          </a:p>
        </p:txBody>
      </p:sp>
      <p:graphicFrame>
        <p:nvGraphicFramePr>
          <p:cNvPr id="6" name="Diagram 5"/>
          <p:cNvGraphicFramePr/>
          <p:nvPr>
            <p:extLst>
              <p:ext uri="{D42A27DB-BD31-4B8C-83A1-F6EECF244321}">
                <p14:modId xmlns:p14="http://schemas.microsoft.com/office/powerpoint/2010/main" val="1361628191"/>
              </p:ext>
            </p:extLst>
          </p:nvPr>
        </p:nvGraphicFramePr>
        <p:xfrm>
          <a:off x="17688" y="4365104"/>
          <a:ext cx="9126312" cy="2383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SirJBeazley4.jpg"/>
          <p:cNvPicPr>
            <a:picLocks noChangeAspect="1"/>
          </p:cNvPicPr>
          <p:nvPr/>
        </p:nvPicPr>
        <p:blipFill>
          <a:blip r:embed="rId7" cstate="print"/>
          <a:srcRect/>
          <a:stretch>
            <a:fillRect/>
          </a:stretch>
        </p:blipFill>
        <p:spPr bwMode="auto">
          <a:xfrm>
            <a:off x="4925974" y="116632"/>
            <a:ext cx="4110521" cy="2614600"/>
          </a:xfrm>
          <a:prstGeom prst="rect">
            <a:avLst/>
          </a:prstGeom>
          <a:noFill/>
          <a:ln w="9525">
            <a:noFill/>
            <a:miter lim="800000"/>
            <a:headEnd/>
            <a:tailEnd/>
          </a:ln>
        </p:spPr>
      </p:pic>
      <p:pic>
        <p:nvPicPr>
          <p:cNvPr id="9" name="Picture 4" descr="vienna"/>
          <p:cNvPicPr>
            <a:picLocks noChangeAspect="1" noChangeArrowheads="1"/>
          </p:cNvPicPr>
          <p:nvPr/>
        </p:nvPicPr>
        <p:blipFill>
          <a:blip r:embed="rId8" cstate="print"/>
          <a:srcRect/>
          <a:stretch>
            <a:fillRect/>
          </a:stretch>
        </p:blipFill>
        <p:spPr bwMode="auto">
          <a:xfrm>
            <a:off x="107504" y="116632"/>
            <a:ext cx="4695958" cy="3989117"/>
          </a:xfrm>
          <a:prstGeom prst="rect">
            <a:avLst/>
          </a:prstGeom>
          <a:noFill/>
          <a:ln w="9525">
            <a:noFill/>
            <a:miter lim="800000"/>
            <a:headEnd/>
            <a:tailEnd/>
          </a:ln>
        </p:spPr>
      </p:pic>
      <p:pic>
        <p:nvPicPr>
          <p:cNvPr id="8" name="Picture 7" descr="13976"/>
          <p:cNvPicPr>
            <a:picLocks noChangeAspect="1" noChangeArrowheads="1"/>
          </p:cNvPicPr>
          <p:nvPr/>
        </p:nvPicPr>
        <p:blipFill>
          <a:blip r:embed="rId9" cstate="print"/>
          <a:srcRect/>
          <a:stretch>
            <a:fillRect/>
          </a:stretch>
        </p:blipFill>
        <p:spPr bwMode="auto">
          <a:xfrm>
            <a:off x="3995936" y="2348880"/>
            <a:ext cx="2348879" cy="2348880"/>
          </a:xfrm>
          <a:prstGeom prst="rect">
            <a:avLst/>
          </a:prstGeom>
          <a:noFill/>
          <a:ln w="9525">
            <a:noFill/>
            <a:miter lim="800000"/>
            <a:headEnd/>
            <a:tailEnd/>
          </a:ln>
        </p:spPr>
      </p:pic>
    </p:spTree>
    <p:extLst>
      <p:ext uri="{BB962C8B-B14F-4D97-AF65-F5344CB8AC3E}">
        <p14:creationId xmlns:p14="http://schemas.microsoft.com/office/powerpoint/2010/main" val="3150043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116" y="6237312"/>
            <a:ext cx="9070611"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i="1" dirty="0" smtClean="0"/>
              <a:t>The Tools of the Vase-Painting Scholar I….Analogous.</a:t>
            </a:r>
            <a:endParaRPr lang="en-GB" sz="2800" i="1" dirty="0"/>
          </a:p>
        </p:txBody>
      </p:sp>
      <p:graphicFrame>
        <p:nvGraphicFramePr>
          <p:cNvPr id="6" name="Diagram 5"/>
          <p:cNvGraphicFramePr/>
          <p:nvPr>
            <p:extLst>
              <p:ext uri="{D42A27DB-BD31-4B8C-83A1-F6EECF244321}">
                <p14:modId xmlns:p14="http://schemas.microsoft.com/office/powerpoint/2010/main" val="3483040868"/>
              </p:ext>
            </p:extLst>
          </p:nvPr>
        </p:nvGraphicFramePr>
        <p:xfrm>
          <a:off x="17688" y="4365104"/>
          <a:ext cx="9126312" cy="2383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t="5704" b="7990"/>
          <a:stretch/>
        </p:blipFill>
        <p:spPr>
          <a:xfrm>
            <a:off x="12650" y="3432"/>
            <a:ext cx="5220569" cy="4505688"/>
          </a:xfrm>
          <a:prstGeom prst="rect">
            <a:avLst/>
          </a:prstGeom>
        </p:spPr>
      </p:pic>
    </p:spTree>
    <p:extLst>
      <p:ext uri="{BB962C8B-B14F-4D97-AF65-F5344CB8AC3E}">
        <p14:creationId xmlns:p14="http://schemas.microsoft.com/office/powerpoint/2010/main" val="1141261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4221105401"/>
              </p:ext>
            </p:extLst>
          </p:nvPr>
        </p:nvGraphicFramePr>
        <p:xfrm>
          <a:off x="2952630" y="2276872"/>
          <a:ext cx="6192688" cy="1080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a:xfrm>
            <a:off x="-34116" y="6237312"/>
            <a:ext cx="9070611"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i="1" dirty="0" smtClean="0"/>
              <a:t>The </a:t>
            </a:r>
            <a:r>
              <a:rPr lang="en-GB" sz="2800" i="1" dirty="0" err="1" smtClean="0"/>
              <a:t>Carlsruhe</a:t>
            </a:r>
            <a:r>
              <a:rPr lang="en-GB" sz="2800" i="1" dirty="0" smtClean="0"/>
              <a:t> </a:t>
            </a:r>
            <a:r>
              <a:rPr lang="en-GB" sz="2800" i="1" dirty="0" smtClean="0"/>
              <a:t>Hydria…Analogous Answers to My </a:t>
            </a:r>
            <a:r>
              <a:rPr lang="en-GB" sz="2800" i="1" dirty="0" smtClean="0"/>
              <a:t>Questions.</a:t>
            </a:r>
            <a:endParaRPr lang="en-GB" sz="2800" i="1" dirty="0"/>
          </a:p>
        </p:txBody>
      </p:sp>
      <p:graphicFrame>
        <p:nvGraphicFramePr>
          <p:cNvPr id="8" name="Diagram 7"/>
          <p:cNvGraphicFramePr/>
          <p:nvPr>
            <p:extLst>
              <p:ext uri="{D42A27DB-BD31-4B8C-83A1-F6EECF244321}">
                <p14:modId xmlns:p14="http://schemas.microsoft.com/office/powerpoint/2010/main" val="690694555"/>
              </p:ext>
            </p:extLst>
          </p:nvPr>
        </p:nvGraphicFramePr>
        <p:xfrm>
          <a:off x="17688" y="1052736"/>
          <a:ext cx="6786560" cy="8640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p:cNvGraphicFramePr/>
          <p:nvPr>
            <p:extLst>
              <p:ext uri="{D42A27DB-BD31-4B8C-83A1-F6EECF244321}">
                <p14:modId xmlns:p14="http://schemas.microsoft.com/office/powerpoint/2010/main" val="4103435036"/>
              </p:ext>
            </p:extLst>
          </p:nvPr>
        </p:nvGraphicFramePr>
        <p:xfrm>
          <a:off x="35496" y="1"/>
          <a:ext cx="6768752" cy="83671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3074" name="Picture 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3681" r="11925" b="9509"/>
          <a:stretch/>
        </p:blipFill>
        <p:spPr bwMode="auto">
          <a:xfrm>
            <a:off x="0" y="3933055"/>
            <a:ext cx="3362613" cy="23007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Diagram 5"/>
          <p:cNvGraphicFramePr/>
          <p:nvPr>
            <p:extLst>
              <p:ext uri="{D42A27DB-BD31-4B8C-83A1-F6EECF244321}">
                <p14:modId xmlns:p14="http://schemas.microsoft.com/office/powerpoint/2010/main" val="1284098319"/>
              </p:ext>
            </p:extLst>
          </p:nvPr>
        </p:nvGraphicFramePr>
        <p:xfrm>
          <a:off x="2915816" y="4797152"/>
          <a:ext cx="6228184" cy="143663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7" name="Diagram 6"/>
          <p:cNvGraphicFramePr/>
          <p:nvPr>
            <p:extLst>
              <p:ext uri="{D42A27DB-BD31-4B8C-83A1-F6EECF244321}">
                <p14:modId xmlns:p14="http://schemas.microsoft.com/office/powerpoint/2010/main" val="3200106534"/>
              </p:ext>
            </p:extLst>
          </p:nvPr>
        </p:nvGraphicFramePr>
        <p:xfrm>
          <a:off x="2915816" y="3504485"/>
          <a:ext cx="6228184" cy="122065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4290844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16" t="7755" r="9513" b="7248"/>
          <a:stretch/>
        </p:blipFill>
        <p:spPr bwMode="auto">
          <a:xfrm>
            <a:off x="531397" y="116632"/>
            <a:ext cx="5920966" cy="353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34116" y="6237312"/>
            <a:ext cx="9070611"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i="1" dirty="0" smtClean="0"/>
              <a:t>The </a:t>
            </a:r>
            <a:r>
              <a:rPr lang="en-GB" sz="2800" i="1" dirty="0" smtClean="0"/>
              <a:t>Tools of the Vase-Painting Scholar II – Digita</a:t>
            </a:r>
            <a:r>
              <a:rPr lang="en-GB" sz="2800" i="1" dirty="0" smtClean="0"/>
              <a:t>l</a:t>
            </a:r>
            <a:r>
              <a:rPr lang="en-GB" sz="2800" i="1" dirty="0" smtClean="0"/>
              <a:t>.</a:t>
            </a:r>
            <a:endParaRPr lang="en-GB" sz="2800" i="1" dirty="0"/>
          </a:p>
        </p:txBody>
      </p:sp>
      <p:graphicFrame>
        <p:nvGraphicFramePr>
          <p:cNvPr id="6" name="Diagram 5"/>
          <p:cNvGraphicFramePr/>
          <p:nvPr>
            <p:extLst>
              <p:ext uri="{D42A27DB-BD31-4B8C-83A1-F6EECF244321}">
                <p14:modId xmlns:p14="http://schemas.microsoft.com/office/powerpoint/2010/main" val="1816172864"/>
              </p:ext>
            </p:extLst>
          </p:nvPr>
        </p:nvGraphicFramePr>
        <p:xfrm>
          <a:off x="17688" y="4501455"/>
          <a:ext cx="9126312" cy="2383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071" r="19337" b="6123"/>
          <a:stretch/>
        </p:blipFill>
        <p:spPr bwMode="auto">
          <a:xfrm>
            <a:off x="72008" y="2204864"/>
            <a:ext cx="3491880" cy="28547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939" t="8163" r="33954" b="7347"/>
          <a:stretch/>
        </p:blipFill>
        <p:spPr bwMode="auto">
          <a:xfrm>
            <a:off x="6228183" y="1614287"/>
            <a:ext cx="2808311" cy="3412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5656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116" y="6237312"/>
            <a:ext cx="9070611"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i="1" dirty="0" smtClean="0"/>
              <a:t>The </a:t>
            </a:r>
            <a:r>
              <a:rPr lang="en-GB" sz="2800" i="1" dirty="0" smtClean="0"/>
              <a:t>Tools of the Vase-Painting Scholar II – Digita</a:t>
            </a:r>
            <a:r>
              <a:rPr lang="en-GB" sz="2800" i="1" dirty="0" smtClean="0"/>
              <a:t>l</a:t>
            </a:r>
            <a:r>
              <a:rPr lang="en-GB" sz="2800" i="1" dirty="0" smtClean="0"/>
              <a:t>.</a:t>
            </a:r>
            <a:endParaRPr lang="en-GB" sz="2800" i="1" dirty="0"/>
          </a:p>
        </p:txBody>
      </p:sp>
      <p:graphicFrame>
        <p:nvGraphicFramePr>
          <p:cNvPr id="7" name="Diagram 6"/>
          <p:cNvGraphicFramePr/>
          <p:nvPr>
            <p:extLst>
              <p:ext uri="{D42A27DB-BD31-4B8C-83A1-F6EECF244321}">
                <p14:modId xmlns:p14="http://schemas.microsoft.com/office/powerpoint/2010/main" val="694014065"/>
              </p:ext>
            </p:extLst>
          </p:nvPr>
        </p:nvGraphicFramePr>
        <p:xfrm>
          <a:off x="17688" y="4509120"/>
          <a:ext cx="9126312" cy="2092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337" r="3811" b="4723"/>
          <a:stretch/>
        </p:blipFill>
        <p:spPr bwMode="auto">
          <a:xfrm>
            <a:off x="17868" y="0"/>
            <a:ext cx="5863628" cy="304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564" r="1441" b="5472"/>
          <a:stretch/>
        </p:blipFill>
        <p:spPr bwMode="auto">
          <a:xfrm>
            <a:off x="2627784" y="1507739"/>
            <a:ext cx="6408711" cy="32174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519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116" y="6237312"/>
            <a:ext cx="9070611"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i="1" dirty="0" smtClean="0"/>
              <a:t>The </a:t>
            </a:r>
            <a:r>
              <a:rPr lang="en-GB" sz="2800" i="1" dirty="0" smtClean="0"/>
              <a:t>Tools of the Vase-Painting Scholar II – Digita</a:t>
            </a:r>
            <a:r>
              <a:rPr lang="en-GB" sz="2800" i="1" dirty="0" smtClean="0"/>
              <a:t>l</a:t>
            </a:r>
            <a:r>
              <a:rPr lang="en-GB" sz="2800" i="1" dirty="0" smtClean="0"/>
              <a:t>.</a:t>
            </a:r>
            <a:endParaRPr lang="en-GB" sz="2800" i="1" dirty="0"/>
          </a:p>
        </p:txBody>
      </p:sp>
      <p:graphicFrame>
        <p:nvGraphicFramePr>
          <p:cNvPr id="6" name="Diagram 5"/>
          <p:cNvGraphicFramePr/>
          <p:nvPr>
            <p:extLst>
              <p:ext uri="{D42A27DB-BD31-4B8C-83A1-F6EECF244321}">
                <p14:modId xmlns:p14="http://schemas.microsoft.com/office/powerpoint/2010/main" val="1142430181"/>
              </p:ext>
            </p:extLst>
          </p:nvPr>
        </p:nvGraphicFramePr>
        <p:xfrm>
          <a:off x="17688" y="4509120"/>
          <a:ext cx="9126312" cy="2092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8367" t="8707" r="19260" b="7347"/>
          <a:stretch/>
        </p:blipFill>
        <p:spPr bwMode="auto">
          <a:xfrm>
            <a:off x="26141" y="-1"/>
            <a:ext cx="5842003" cy="4422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37599" t="8053" r="37376" b="14587"/>
          <a:stretch/>
        </p:blipFill>
        <p:spPr bwMode="auto">
          <a:xfrm>
            <a:off x="5956638" y="19621"/>
            <a:ext cx="3051018" cy="5305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37258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3248477465"/>
              </p:ext>
            </p:extLst>
          </p:nvPr>
        </p:nvGraphicFramePr>
        <p:xfrm>
          <a:off x="2952630" y="2276872"/>
          <a:ext cx="6192688" cy="1080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p:cNvSpPr txBox="1">
            <a:spLocks/>
          </p:cNvSpPr>
          <p:nvPr/>
        </p:nvSpPr>
        <p:spPr>
          <a:xfrm>
            <a:off x="-34116" y="6237312"/>
            <a:ext cx="9070611"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i="1" dirty="0" smtClean="0"/>
              <a:t>The </a:t>
            </a:r>
            <a:r>
              <a:rPr lang="en-GB" sz="2800" i="1" dirty="0" err="1" smtClean="0"/>
              <a:t>Carlsruhe</a:t>
            </a:r>
            <a:r>
              <a:rPr lang="en-GB" sz="2800" i="1" dirty="0" smtClean="0"/>
              <a:t> </a:t>
            </a:r>
            <a:r>
              <a:rPr lang="en-GB" sz="2800" i="1" dirty="0" smtClean="0"/>
              <a:t>Hydria…Digital Answers to My </a:t>
            </a:r>
            <a:r>
              <a:rPr lang="en-GB" sz="2800" i="1" dirty="0" smtClean="0"/>
              <a:t>Questions.</a:t>
            </a:r>
            <a:endParaRPr lang="en-GB" sz="2800" i="1" dirty="0"/>
          </a:p>
        </p:txBody>
      </p:sp>
      <p:graphicFrame>
        <p:nvGraphicFramePr>
          <p:cNvPr id="8" name="Diagram 7"/>
          <p:cNvGraphicFramePr/>
          <p:nvPr>
            <p:extLst>
              <p:ext uri="{D42A27DB-BD31-4B8C-83A1-F6EECF244321}">
                <p14:modId xmlns:p14="http://schemas.microsoft.com/office/powerpoint/2010/main" val="269911826"/>
              </p:ext>
            </p:extLst>
          </p:nvPr>
        </p:nvGraphicFramePr>
        <p:xfrm>
          <a:off x="17688" y="1052736"/>
          <a:ext cx="6786560" cy="8640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p:cNvGraphicFramePr/>
          <p:nvPr>
            <p:extLst>
              <p:ext uri="{D42A27DB-BD31-4B8C-83A1-F6EECF244321}">
                <p14:modId xmlns:p14="http://schemas.microsoft.com/office/powerpoint/2010/main" val="2326746230"/>
              </p:ext>
            </p:extLst>
          </p:nvPr>
        </p:nvGraphicFramePr>
        <p:xfrm>
          <a:off x="35496" y="1"/>
          <a:ext cx="6768752" cy="83671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3074" name="Picture 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3681" r="11925" b="9509"/>
          <a:stretch/>
        </p:blipFill>
        <p:spPr bwMode="auto">
          <a:xfrm>
            <a:off x="0" y="3933055"/>
            <a:ext cx="3362613" cy="23007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Diagram 5"/>
          <p:cNvGraphicFramePr/>
          <p:nvPr>
            <p:extLst>
              <p:ext uri="{D42A27DB-BD31-4B8C-83A1-F6EECF244321}">
                <p14:modId xmlns:p14="http://schemas.microsoft.com/office/powerpoint/2010/main" val="1670133842"/>
              </p:ext>
            </p:extLst>
          </p:nvPr>
        </p:nvGraphicFramePr>
        <p:xfrm>
          <a:off x="2859993" y="3504533"/>
          <a:ext cx="6228184" cy="1436635"/>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7" name="Diagram 6"/>
          <p:cNvGraphicFramePr/>
          <p:nvPr>
            <p:extLst>
              <p:ext uri="{D42A27DB-BD31-4B8C-83A1-F6EECF244321}">
                <p14:modId xmlns:p14="http://schemas.microsoft.com/office/powerpoint/2010/main" val="1138199496"/>
              </p:ext>
            </p:extLst>
          </p:nvPr>
        </p:nvGraphicFramePr>
        <p:xfrm>
          <a:off x="2915816" y="5063051"/>
          <a:ext cx="6228184" cy="1220659"/>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1973377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115" y="6237312"/>
            <a:ext cx="8229600"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i="1" dirty="0" smtClean="0"/>
              <a:t>Pseudo Multi-</a:t>
            </a:r>
            <a:r>
              <a:rPr lang="en-GB" sz="2800" i="1" dirty="0" err="1" smtClean="0"/>
              <a:t>Relationality</a:t>
            </a:r>
            <a:r>
              <a:rPr lang="en-GB" sz="2800" i="1" dirty="0" smtClean="0"/>
              <a:t>…Claros Semantic Net.</a:t>
            </a:r>
            <a:endParaRPr lang="en-GB" sz="2800" i="1"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4" t="2261" r="11454" b="4675"/>
          <a:stretch/>
        </p:blipFill>
        <p:spPr bwMode="auto">
          <a:xfrm>
            <a:off x="0" y="-19951"/>
            <a:ext cx="5960250"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 r="1777" b="4566"/>
          <a:stretch/>
        </p:blipFill>
        <p:spPr bwMode="auto">
          <a:xfrm>
            <a:off x="2834135" y="2708920"/>
            <a:ext cx="6287981" cy="34305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74799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4115" y="6237312"/>
            <a:ext cx="8229600" cy="620688"/>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i="1" dirty="0" smtClean="0"/>
              <a:t>De-Facto Multi-</a:t>
            </a:r>
            <a:r>
              <a:rPr lang="en-GB" sz="3200" i="1" dirty="0" err="1" smtClean="0"/>
              <a:t>Relationality</a:t>
            </a:r>
            <a:r>
              <a:rPr lang="en-GB" sz="3200" i="1" dirty="0" smtClean="0"/>
              <a:t> around Place </a:t>
            </a:r>
            <a:r>
              <a:rPr lang="en-GB" sz="3600" i="1" dirty="0" smtClean="0"/>
              <a:t>Names</a:t>
            </a:r>
            <a:r>
              <a:rPr lang="en-GB" sz="3600" i="1" dirty="0" smtClean="0"/>
              <a:t>…</a:t>
            </a:r>
            <a:r>
              <a:rPr lang="en-GB" sz="3600" i="1" dirty="0" err="1" smtClean="0"/>
              <a:t>Pelagios</a:t>
            </a:r>
            <a:r>
              <a:rPr lang="en-GB" sz="3200" i="1" dirty="0" smtClean="0"/>
              <a:t>.</a:t>
            </a:r>
            <a:endParaRPr lang="en-GB" sz="3200" i="1" dirty="0"/>
          </a:p>
        </p:txBody>
      </p:sp>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91" t="9828" r="24260" b="5500"/>
          <a:stretch/>
        </p:blipFill>
        <p:spPr bwMode="auto">
          <a:xfrm>
            <a:off x="179512" y="116632"/>
            <a:ext cx="4726149" cy="34980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2132856"/>
            <a:ext cx="7032104" cy="395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3205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697"/>
          <a:stretch/>
        </p:blipFill>
        <p:spPr bwMode="auto">
          <a:xfrm>
            <a:off x="179272" y="188640"/>
            <a:ext cx="5238611"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34116" y="6237312"/>
            <a:ext cx="9178115" cy="620688"/>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i="1" dirty="0" smtClean="0"/>
              <a:t>Coda…My Dream </a:t>
            </a:r>
            <a:r>
              <a:rPr lang="en-GB" sz="2800" i="1" dirty="0" smtClean="0"/>
              <a:t>Resource: </a:t>
            </a:r>
            <a:r>
              <a:rPr lang="en-GB" sz="2800" i="1" dirty="0" err="1" smtClean="0"/>
              <a:t>Connex</a:t>
            </a:r>
            <a:r>
              <a:rPr lang="en-GB" sz="2800" i="1" dirty="0" smtClean="0"/>
              <a:t> of Form and Content + Visual Search.</a:t>
            </a:r>
            <a:endParaRPr lang="en-GB" sz="2800" i="1" dirty="0"/>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599" t="8053" r="37376" b="14587"/>
          <a:stretch/>
        </p:blipFill>
        <p:spPr bwMode="auto">
          <a:xfrm>
            <a:off x="5641306" y="188640"/>
            <a:ext cx="3280420" cy="5704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528" r="2640" b="4463"/>
          <a:stretch/>
        </p:blipFill>
        <p:spPr>
          <a:xfrm>
            <a:off x="134161" y="3546797"/>
            <a:ext cx="5328831" cy="2330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91868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6" y="6237312"/>
            <a:ext cx="9070611" cy="620688"/>
          </a:xfrm>
        </p:spPr>
        <p:txBody>
          <a:bodyPr>
            <a:normAutofit/>
          </a:bodyPr>
          <a:lstStyle/>
          <a:p>
            <a:pPr algn="l"/>
            <a:r>
              <a:rPr lang="en-GB" sz="2800" i="1" dirty="0" smtClean="0"/>
              <a:t>Digital Humanities as Age of the </a:t>
            </a:r>
            <a:r>
              <a:rPr lang="en-GB" sz="2800" i="1" dirty="0" err="1" smtClean="0"/>
              <a:t>Encyclopedia</a:t>
            </a:r>
            <a:r>
              <a:rPr lang="en-GB" sz="2800" i="1" dirty="0" smtClean="0"/>
              <a:t>…</a:t>
            </a:r>
            <a:endParaRPr lang="en-GB" sz="2800" i="1" dirty="0"/>
          </a:p>
        </p:txBody>
      </p:sp>
      <p:sp>
        <p:nvSpPr>
          <p:cNvPr id="4" name="TextBox 3"/>
          <p:cNvSpPr txBox="1"/>
          <p:nvPr/>
        </p:nvSpPr>
        <p:spPr>
          <a:xfrm>
            <a:off x="272985" y="980728"/>
            <a:ext cx="8496944" cy="470898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400" i="1" dirty="0" smtClean="0">
                <a:solidFill>
                  <a:schemeClr val="bg1"/>
                </a:solidFill>
              </a:rPr>
              <a:t>“I believe (…) that we are entering a new phase of scholarship that will be dominated not by ideas but once again by organizing activities, in terms of both organizing knowledge and organizing ourselves and our work. (…) </a:t>
            </a:r>
            <a:endParaRPr lang="en-GB" sz="2400" i="1" dirty="0" smtClean="0">
              <a:solidFill>
                <a:schemeClr val="bg1"/>
              </a:solidFill>
            </a:endParaRPr>
          </a:p>
          <a:p>
            <a:r>
              <a:rPr lang="en-GB" sz="2400" i="1" dirty="0">
                <a:solidFill>
                  <a:schemeClr val="bg1"/>
                </a:solidFill>
              </a:rPr>
              <a:t>	</a:t>
            </a:r>
            <a:r>
              <a:rPr lang="en-GB" sz="2400" i="1" dirty="0" smtClean="0">
                <a:solidFill>
                  <a:schemeClr val="bg1"/>
                </a:solidFill>
              </a:rPr>
              <a:t>The </a:t>
            </a:r>
            <a:r>
              <a:rPr lang="en-GB" sz="2400" i="1" dirty="0" smtClean="0">
                <a:solidFill>
                  <a:schemeClr val="bg1"/>
                </a:solidFill>
              </a:rPr>
              <a:t>new technology of the Internet has shifted the work of a rapidly growing number of scholars away from thinking big thoughts to forging new tools, methods, materials, techniques, and modes of work that will enable us to harness the still unwieldy, but obviously game changing, information technologies now sitting on our desktops and in our pockets.”</a:t>
            </a:r>
          </a:p>
          <a:p>
            <a:endParaRPr lang="en-GB" sz="2400" i="1" dirty="0" smtClean="0">
              <a:solidFill>
                <a:schemeClr val="bg1"/>
              </a:solidFill>
            </a:endParaRPr>
          </a:p>
          <a:p>
            <a:r>
              <a:rPr lang="en-GB" dirty="0" err="1">
                <a:solidFill>
                  <a:schemeClr val="bg1"/>
                </a:solidFill>
              </a:rPr>
              <a:t>Scheinfeldt</a:t>
            </a:r>
            <a:r>
              <a:rPr lang="en-GB" dirty="0">
                <a:solidFill>
                  <a:schemeClr val="bg1"/>
                </a:solidFill>
              </a:rPr>
              <a:t>, Tom (2012) ‘Sunset for ideology, sunrise for methodology?’, in: Matthew K. Gold (ed.), </a:t>
            </a:r>
            <a:r>
              <a:rPr lang="en-GB" i="1" dirty="0">
                <a:solidFill>
                  <a:schemeClr val="bg1"/>
                </a:solidFill>
              </a:rPr>
              <a:t>Debates in the Digital Humanities</a:t>
            </a:r>
            <a:r>
              <a:rPr lang="en-GB" dirty="0">
                <a:solidFill>
                  <a:schemeClr val="bg1"/>
                </a:solidFill>
              </a:rPr>
              <a:t>. Minneapolis: </a:t>
            </a:r>
            <a:r>
              <a:rPr lang="en-GB" dirty="0" smtClean="0">
                <a:solidFill>
                  <a:schemeClr val="bg1"/>
                </a:solidFill>
              </a:rPr>
              <a:t>125.</a:t>
            </a:r>
            <a:endParaRPr lang="en-GB" dirty="0">
              <a:solidFill>
                <a:schemeClr val="bg1"/>
              </a:solidFill>
            </a:endParaRPr>
          </a:p>
        </p:txBody>
      </p:sp>
    </p:spTree>
    <p:extLst>
      <p:ext uri="{BB962C8B-B14F-4D97-AF65-F5344CB8AC3E}">
        <p14:creationId xmlns:p14="http://schemas.microsoft.com/office/powerpoint/2010/main" val="3144206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29600" cy="5112568"/>
          </a:xfrm>
        </p:spPr>
        <p:style>
          <a:lnRef idx="2">
            <a:schemeClr val="dk1"/>
          </a:lnRef>
          <a:fillRef idx="1">
            <a:schemeClr val="lt1"/>
          </a:fillRef>
          <a:effectRef idx="0">
            <a:schemeClr val="dk1"/>
          </a:effectRef>
          <a:fontRef idx="minor">
            <a:schemeClr val="dk1"/>
          </a:fontRef>
        </p:style>
        <p:txBody>
          <a:bodyPr>
            <a:normAutofit fontScale="90000"/>
          </a:bodyPr>
          <a:lstStyle/>
          <a:p>
            <a:pPr algn="l"/>
            <a:r>
              <a:rPr lang="en-GB" sz="2700" i="1" dirty="0" smtClean="0">
                <a:solidFill>
                  <a:schemeClr val="bg1"/>
                </a:solidFill>
              </a:rPr>
              <a:t>“The </a:t>
            </a:r>
            <a:r>
              <a:rPr lang="en-GB" sz="2700" i="1" dirty="0">
                <a:solidFill>
                  <a:schemeClr val="bg1"/>
                </a:solidFill>
              </a:rPr>
              <a:t>history of art often ignores that, by its very nature, it is confronted by analogous problems: by choices of knowledge, alternatives that entail loss, whichever option is chosen. This is called, strictly speaking, an alienation. </a:t>
            </a:r>
            <a:r>
              <a:rPr lang="en-GB" sz="2700" i="1" dirty="0" smtClean="0">
                <a:solidFill>
                  <a:schemeClr val="bg1"/>
                </a:solidFill>
              </a:rPr>
              <a:t/>
            </a:r>
            <a:br>
              <a:rPr lang="en-GB" sz="2700" i="1" dirty="0" smtClean="0">
                <a:solidFill>
                  <a:schemeClr val="bg1"/>
                </a:solidFill>
              </a:rPr>
            </a:br>
            <a:r>
              <a:rPr lang="en-GB" sz="2700" i="1" dirty="0" smtClean="0">
                <a:solidFill>
                  <a:schemeClr val="bg1"/>
                </a:solidFill>
              </a:rPr>
              <a:t>	A </a:t>
            </a:r>
            <a:r>
              <a:rPr lang="en-GB" sz="2700" i="1" dirty="0">
                <a:solidFill>
                  <a:schemeClr val="bg1"/>
                </a:solidFill>
              </a:rPr>
              <a:t>discipline that is »</a:t>
            </a:r>
            <a:r>
              <a:rPr lang="en-GB" sz="2700" i="1" dirty="0" err="1">
                <a:solidFill>
                  <a:schemeClr val="bg1"/>
                </a:solidFill>
              </a:rPr>
              <a:t>informationizing</a:t>
            </a:r>
            <a:r>
              <a:rPr lang="en-GB" sz="2700" i="1" dirty="0">
                <a:solidFill>
                  <a:schemeClr val="bg1"/>
                </a:solidFill>
              </a:rPr>
              <a:t>« itself throughout, that guarantees the »scientific« basis of the world art market, that accumulates staggering amounts of data – is such a discipline ready to come to terms with itself as alienated, as constitutionally alienated by its objects, and thus inescapably subject to loss</a:t>
            </a:r>
            <a:r>
              <a:rPr lang="en-GB" sz="2700" i="1" dirty="0" smtClean="0">
                <a:solidFill>
                  <a:schemeClr val="bg1"/>
                </a:solidFill>
              </a:rPr>
              <a:t>?”</a:t>
            </a:r>
            <a:br>
              <a:rPr lang="en-GB" sz="2700" i="1" dirty="0" smtClean="0">
                <a:solidFill>
                  <a:schemeClr val="bg1"/>
                </a:solidFill>
              </a:rPr>
            </a:br>
            <a:r>
              <a:rPr lang="en-GB" dirty="0">
                <a:solidFill>
                  <a:schemeClr val="bg1"/>
                </a:solidFill>
              </a:rPr>
              <a:t/>
            </a:r>
            <a:br>
              <a:rPr lang="en-GB" dirty="0">
                <a:solidFill>
                  <a:schemeClr val="bg1"/>
                </a:solidFill>
              </a:rPr>
            </a:br>
            <a:r>
              <a:rPr lang="en-GB" sz="2000" dirty="0" smtClean="0">
                <a:solidFill>
                  <a:schemeClr val="bg1"/>
                </a:solidFill>
              </a:rPr>
              <a:t>Georges </a:t>
            </a:r>
            <a:r>
              <a:rPr lang="en-GB" sz="2000" dirty="0" err="1" smtClean="0">
                <a:solidFill>
                  <a:schemeClr val="bg1"/>
                </a:solidFill>
              </a:rPr>
              <a:t>Didi-Huberman</a:t>
            </a:r>
            <a:r>
              <a:rPr lang="en-GB" sz="2000" dirty="0">
                <a:solidFill>
                  <a:schemeClr val="bg1"/>
                </a:solidFill>
              </a:rPr>
              <a:t> </a:t>
            </a:r>
            <a:r>
              <a:rPr lang="en-GB" sz="2000" dirty="0" smtClean="0">
                <a:solidFill>
                  <a:schemeClr val="bg1"/>
                </a:solidFill>
              </a:rPr>
              <a:t>(2005) </a:t>
            </a:r>
            <a:r>
              <a:rPr lang="en-GB" sz="2000" i="1" dirty="0">
                <a:solidFill>
                  <a:schemeClr val="bg1"/>
                </a:solidFill>
              </a:rPr>
              <a:t>Confronting </a:t>
            </a:r>
            <a:r>
              <a:rPr lang="en-GB" sz="2000" i="1" dirty="0" smtClean="0">
                <a:solidFill>
                  <a:schemeClr val="bg1"/>
                </a:solidFill>
              </a:rPr>
              <a:t>Images: </a:t>
            </a:r>
            <a:r>
              <a:rPr lang="en-GB" sz="2000" i="1" dirty="0">
                <a:solidFill>
                  <a:schemeClr val="bg1"/>
                </a:solidFill>
              </a:rPr>
              <a:t>Questioning the ends of a certain history of </a:t>
            </a:r>
            <a:r>
              <a:rPr lang="en-GB" sz="2000" i="1" dirty="0" smtClean="0">
                <a:solidFill>
                  <a:schemeClr val="bg1"/>
                </a:solidFill>
              </a:rPr>
              <a:t>art</a:t>
            </a:r>
            <a:r>
              <a:rPr lang="en-GB" sz="2000" dirty="0">
                <a:solidFill>
                  <a:schemeClr val="bg1"/>
                </a:solidFill>
              </a:rPr>
              <a:t>.</a:t>
            </a:r>
            <a:r>
              <a:rPr lang="en-GB" sz="2000" dirty="0" smtClean="0">
                <a:solidFill>
                  <a:schemeClr val="bg1"/>
                </a:solidFill>
              </a:rPr>
              <a:t> Philadelphia: 33.</a:t>
            </a:r>
            <a:endParaRPr lang="en-GB" sz="2000" dirty="0">
              <a:solidFill>
                <a:schemeClr val="bg1"/>
              </a:solidFill>
            </a:endParaRPr>
          </a:p>
        </p:txBody>
      </p:sp>
      <p:sp>
        <p:nvSpPr>
          <p:cNvPr id="3" name="Title 1"/>
          <p:cNvSpPr txBox="1">
            <a:spLocks/>
          </p:cNvSpPr>
          <p:nvPr/>
        </p:nvSpPr>
        <p:spPr>
          <a:xfrm>
            <a:off x="-34116" y="6237312"/>
            <a:ext cx="9070611" cy="620688"/>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i="1" dirty="0" smtClean="0"/>
              <a:t>Data Collection </a:t>
            </a:r>
            <a:r>
              <a:rPr lang="en-GB" sz="3300" i="1" dirty="0" smtClean="0"/>
              <a:t>as Alienation…Organising </a:t>
            </a:r>
            <a:r>
              <a:rPr lang="en-GB" sz="3200" i="1" dirty="0" smtClean="0"/>
              <a:t>as Ideological Act</a:t>
            </a:r>
            <a:endParaRPr lang="en-GB" sz="3200" i="1" dirty="0"/>
          </a:p>
        </p:txBody>
      </p:sp>
    </p:spTree>
    <p:extLst>
      <p:ext uri="{BB962C8B-B14F-4D97-AF65-F5344CB8AC3E}">
        <p14:creationId xmlns:p14="http://schemas.microsoft.com/office/powerpoint/2010/main" val="2430741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116" y="6237312"/>
            <a:ext cx="9070611"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i="1" dirty="0" smtClean="0"/>
              <a:t>Classics…Parameters of a Subject Area</a:t>
            </a:r>
            <a:endParaRPr lang="en-GB" sz="3200" i="1" dirty="0"/>
          </a:p>
        </p:txBody>
      </p:sp>
      <p:graphicFrame>
        <p:nvGraphicFramePr>
          <p:cNvPr id="5" name="Diagram 4"/>
          <p:cNvGraphicFramePr/>
          <p:nvPr>
            <p:extLst>
              <p:ext uri="{D42A27DB-BD31-4B8C-83A1-F6EECF244321}">
                <p14:modId xmlns:p14="http://schemas.microsoft.com/office/powerpoint/2010/main" val="2791797470"/>
              </p:ext>
            </p:extLst>
          </p:nvPr>
        </p:nvGraphicFramePr>
        <p:xfrm>
          <a:off x="0" y="1052736"/>
          <a:ext cx="9144000"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4895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115" y="6237312"/>
            <a:ext cx="8229600"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i="1" dirty="0" smtClean="0"/>
              <a:t> Classics and the Infinite Archive…Museum Sites</a:t>
            </a:r>
            <a:endParaRPr lang="en-GB" sz="2800" i="1"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95" t="6541" r="11454" b="4675"/>
          <a:stretch/>
        </p:blipFill>
        <p:spPr bwMode="auto">
          <a:xfrm>
            <a:off x="0" y="-27384"/>
            <a:ext cx="7406651" cy="473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125" r="1390" b="5866"/>
          <a:stretch/>
        </p:blipFill>
        <p:spPr bwMode="auto">
          <a:xfrm>
            <a:off x="2267744" y="2767155"/>
            <a:ext cx="6781944" cy="3404798"/>
          </a:xfrm>
          <a:prstGeom prst="rect">
            <a:avLst/>
          </a:prstGeom>
          <a:noFill/>
          <a:ln w="9525">
            <a:solidFill>
              <a:schemeClr val="tx1">
                <a:lumMod val="8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361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4115" y="6237312"/>
            <a:ext cx="8229600" cy="620688"/>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i="1" dirty="0" smtClean="0"/>
              <a:t> Classics and the Infinite Archive…Perseus &amp; </a:t>
            </a:r>
            <a:r>
              <a:rPr lang="en-GB" sz="3200" i="1" dirty="0" err="1" smtClean="0"/>
              <a:t>Pelagios</a:t>
            </a:r>
            <a:endParaRPr lang="en-GB" sz="3200" i="1"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666" r="892" b="4526"/>
          <a:stretch/>
        </p:blipFill>
        <p:spPr bwMode="auto">
          <a:xfrm>
            <a:off x="107504" y="116632"/>
            <a:ext cx="8895956" cy="448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91" t="9828" r="24260" b="5500"/>
          <a:stretch/>
        </p:blipFill>
        <p:spPr bwMode="auto">
          <a:xfrm>
            <a:off x="4283968" y="2636912"/>
            <a:ext cx="4726149" cy="34980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36292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116" y="6237312"/>
            <a:ext cx="9070611"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i="1" dirty="0" smtClean="0"/>
              <a:t>Case Study…The </a:t>
            </a:r>
            <a:r>
              <a:rPr lang="en-GB" sz="2800" i="1" dirty="0" err="1" smtClean="0"/>
              <a:t>Carlsruhe</a:t>
            </a:r>
            <a:r>
              <a:rPr lang="en-GB" sz="2800" i="1" dirty="0" smtClean="0"/>
              <a:t> Hydria. c. 420 BC.</a:t>
            </a:r>
            <a:endParaRPr lang="en-GB" sz="2800" i="1" dirty="0"/>
          </a:p>
        </p:txBody>
      </p:sp>
      <p:pic>
        <p:nvPicPr>
          <p:cNvPr id="4" name="Picture 5" descr="meidias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5715" y="1"/>
            <a:ext cx="5110780" cy="62373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aris_black"/>
          <p:cNvPicPr>
            <a:picLocks noChangeAspect="1" noChangeArrowheads="1"/>
          </p:cNvPicPr>
          <p:nvPr/>
        </p:nvPicPr>
        <p:blipFill>
          <a:blip r:embed="rId3" cstate="print">
            <a:clrChange>
              <a:clrFrom>
                <a:srgbClr val="141414"/>
              </a:clrFrom>
              <a:clrTo>
                <a:srgbClr val="141414">
                  <a:alpha val="0"/>
                </a:srgbClr>
              </a:clrTo>
            </a:clrChange>
            <a:extLst>
              <a:ext uri="{28A0092B-C50C-407E-A947-70E740481C1C}">
                <a14:useLocalDpi xmlns:a14="http://schemas.microsoft.com/office/drawing/2010/main" val="0"/>
              </a:ext>
            </a:extLst>
          </a:blip>
          <a:srcRect/>
          <a:stretch>
            <a:fillRect/>
          </a:stretch>
        </p:blipFill>
        <p:spPr bwMode="auto">
          <a:xfrm>
            <a:off x="180803" y="332656"/>
            <a:ext cx="4320386" cy="3080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arlsruhe_b36_b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686" y="3413152"/>
            <a:ext cx="2377431" cy="2840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37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4116" y="6237312"/>
            <a:ext cx="9070611"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i="1" dirty="0" smtClean="0"/>
              <a:t>The </a:t>
            </a:r>
            <a:r>
              <a:rPr lang="en-GB" sz="2800" i="1" dirty="0" err="1" smtClean="0"/>
              <a:t>Carlsruhe</a:t>
            </a:r>
            <a:r>
              <a:rPr lang="en-GB" sz="2800" i="1" dirty="0" smtClean="0"/>
              <a:t> Hydria…My Questions.</a:t>
            </a:r>
            <a:endParaRPr lang="en-GB" sz="2800" i="1" dirty="0"/>
          </a:p>
        </p:txBody>
      </p:sp>
      <p:graphicFrame>
        <p:nvGraphicFramePr>
          <p:cNvPr id="8" name="Diagram 7"/>
          <p:cNvGraphicFramePr/>
          <p:nvPr>
            <p:extLst>
              <p:ext uri="{D42A27DB-BD31-4B8C-83A1-F6EECF244321}">
                <p14:modId xmlns:p14="http://schemas.microsoft.com/office/powerpoint/2010/main" val="1157926632"/>
              </p:ext>
            </p:extLst>
          </p:nvPr>
        </p:nvGraphicFramePr>
        <p:xfrm>
          <a:off x="17688" y="4725144"/>
          <a:ext cx="9126312" cy="1896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p:cNvGraphicFramePr/>
          <p:nvPr>
            <p:extLst>
              <p:ext uri="{D42A27DB-BD31-4B8C-83A1-F6EECF244321}">
                <p14:modId xmlns:p14="http://schemas.microsoft.com/office/powerpoint/2010/main" val="2676909171"/>
              </p:ext>
            </p:extLst>
          </p:nvPr>
        </p:nvGraphicFramePr>
        <p:xfrm>
          <a:off x="35496" y="0"/>
          <a:ext cx="9126312" cy="156335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074"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681" r="11925" b="9509"/>
          <a:stretch/>
        </p:blipFill>
        <p:spPr bwMode="auto">
          <a:xfrm>
            <a:off x="3275856" y="1268760"/>
            <a:ext cx="5788340" cy="39604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3924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116" y="6237312"/>
            <a:ext cx="9070611" cy="6206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i="1" dirty="0" smtClean="0"/>
              <a:t>The Tools of the Vase-Painting Scholar I….Analogous.</a:t>
            </a:r>
            <a:endParaRPr lang="en-GB" sz="2800"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029" y="54848"/>
            <a:ext cx="3186160" cy="4598288"/>
          </a:xfrm>
          <a:prstGeom prst="rect">
            <a:avLst/>
          </a:prstGeom>
        </p:spPr>
      </p:pic>
      <p:graphicFrame>
        <p:nvGraphicFramePr>
          <p:cNvPr id="6" name="Diagram 5"/>
          <p:cNvGraphicFramePr/>
          <p:nvPr>
            <p:extLst>
              <p:ext uri="{D42A27DB-BD31-4B8C-83A1-F6EECF244321}">
                <p14:modId xmlns:p14="http://schemas.microsoft.com/office/powerpoint/2010/main" val="1179853768"/>
              </p:ext>
            </p:extLst>
          </p:nvPr>
        </p:nvGraphicFramePr>
        <p:xfrm>
          <a:off x="17688" y="4365104"/>
          <a:ext cx="9126312" cy="2383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6939" t="8163" r="33954" b="7347"/>
          <a:stretch/>
        </p:blipFill>
        <p:spPr bwMode="auto">
          <a:xfrm>
            <a:off x="4644008" y="102679"/>
            <a:ext cx="3744416" cy="455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53392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982</TotalTime>
  <Words>634</Words>
  <Application>Microsoft Office PowerPoint</Application>
  <PresentationFormat>On-screen Show (4:3)</PresentationFormat>
  <Paragraphs>69</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Digital Humanities as Age of the Encyclopedia…</vt:lpstr>
      <vt:lpstr>“The history of art often ignores that, by its very nature, it is confronted by analogous problems: by choices of knowledge, alternatives that entail loss, whichever option is chosen. This is called, strictly speaking, an alienation.   A discipline that is »informationizing« itself throughout, that guarantees the »scientific« basis of the world art market, that accumulates staggering amounts of data – is such a discipline ready to come to terms with itself as alienated, as constitutionally alienated by its objects, and thus inescapably subject to loss?”  Georges Didi-Huberman (2005) Confronting Images: Questioning the ends of a certain history of art. Philadelphia: 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96</cp:revision>
  <dcterms:created xsi:type="dcterms:W3CDTF">2012-10-14T15:00:20Z</dcterms:created>
  <dcterms:modified xsi:type="dcterms:W3CDTF">2012-10-17T15:22:26Z</dcterms:modified>
</cp:coreProperties>
</file>