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1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3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5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4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0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6C9C-B9C5-D845-8C16-74DB5D5E8D7E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A5EC-2A3D-064C-9D90-91EDBB99F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/>
                <a:cs typeface="Garamond"/>
              </a:rPr>
              <a:t>Wilfrid Mellers and the Turning-Point in Mid Twentieth Century Adult Education</a:t>
            </a:r>
            <a:r>
              <a:rPr lang="en-GB" dirty="0" smtClean="0">
                <a:effectLst/>
                <a:latin typeface="Garamond"/>
                <a:cs typeface="Garamond"/>
              </a:rPr>
              <a:t> 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200" dirty="0" smtClean="0">
              <a:latin typeface="Garamond"/>
              <a:cs typeface="Garamond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Garamond"/>
                <a:cs typeface="Garamond"/>
              </a:rPr>
              <a:t>Beau Woodbury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Garamond"/>
                <a:cs typeface="Garamond"/>
              </a:rPr>
              <a:t>Wolfson College, Oxford</a:t>
            </a:r>
            <a:endParaRPr lang="en-US" sz="22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587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Garamond"/>
                <a:cs typeface="Garamond"/>
              </a:rPr>
              <a:t>“The thing about the thirties was […] </a:t>
            </a:r>
            <a:r>
              <a:rPr lang="en-US" dirty="0" smtClean="0">
                <a:latin typeface="Garamond"/>
                <a:cs typeface="Garamond"/>
              </a:rPr>
              <a:t>we </a:t>
            </a:r>
            <a:r>
              <a:rPr lang="en-US" dirty="0" smtClean="0">
                <a:latin typeface="Garamond"/>
                <a:cs typeface="Garamond"/>
              </a:rPr>
              <a:t>had a kind of </a:t>
            </a:r>
            <a:r>
              <a:rPr lang="en-US" dirty="0" err="1" smtClean="0">
                <a:latin typeface="Garamond"/>
                <a:cs typeface="Garamond"/>
              </a:rPr>
              <a:t>Rousseauesque</a:t>
            </a:r>
            <a:r>
              <a:rPr lang="en-US" dirty="0" smtClean="0">
                <a:latin typeface="Garamond"/>
                <a:cs typeface="Garamond"/>
              </a:rPr>
              <a:t> belief in the perfectibility of man. </a:t>
            </a:r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[…] </a:t>
            </a:r>
            <a:r>
              <a:rPr lang="en-US" dirty="0" smtClean="0">
                <a:latin typeface="Garamond"/>
                <a:cs typeface="Garamond"/>
              </a:rPr>
              <a:t>[T]</a:t>
            </a:r>
            <a:r>
              <a:rPr lang="en-US" dirty="0" err="1" smtClean="0">
                <a:latin typeface="Garamond"/>
                <a:cs typeface="Garamond"/>
              </a:rPr>
              <a:t>ake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adult education.  In those </a:t>
            </a:r>
            <a:r>
              <a:rPr lang="en-US" dirty="0" smtClean="0">
                <a:latin typeface="Garamond"/>
                <a:cs typeface="Garamond"/>
              </a:rPr>
              <a:t>days it </a:t>
            </a:r>
            <a:r>
              <a:rPr lang="en-US" dirty="0" smtClean="0">
                <a:latin typeface="Garamond"/>
                <a:cs typeface="Garamond"/>
              </a:rPr>
              <a:t>seemed really important work.  One was evolving the new man.  If you had in your classes one of those old-style working-class intellectuals who started in the mines and finished in Parliament, you felt really a part of the world’s process.  One was of the English scene.  Now the classes are for middle-class ladies whose families are grown up, and there they come, a little lost, improving themselves and using the place as a kind of knitting bee […] [T]heir prejudices are formed, and one teaches them nothing except facts.  Not how to improve the world.”</a:t>
            </a:r>
            <a:r>
              <a:rPr lang="en-GB" dirty="0" smtClean="0">
                <a:latin typeface="Garamond"/>
                <a:cs typeface="Garamond"/>
              </a:rPr>
              <a:t> </a:t>
            </a:r>
          </a:p>
          <a:p>
            <a:pPr marL="0" indent="0" algn="ctr">
              <a:buNone/>
            </a:pPr>
            <a:endParaRPr lang="en-GB" dirty="0" smtClean="0">
              <a:latin typeface="Garamond"/>
              <a:cs typeface="Garamond"/>
            </a:endParaRPr>
          </a:p>
          <a:p>
            <a:pPr marL="0" indent="0" algn="ctr">
              <a:buNone/>
            </a:pPr>
            <a:endParaRPr lang="en-GB" dirty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dirty="0" smtClean="0">
                <a:latin typeface="Garamond"/>
                <a:cs typeface="Garamond"/>
              </a:rPr>
              <a:t>Malcolm </a:t>
            </a:r>
            <a:r>
              <a:rPr lang="en-US" dirty="0">
                <a:latin typeface="Garamond"/>
                <a:cs typeface="Garamond"/>
              </a:rPr>
              <a:t>Bradbury, </a:t>
            </a:r>
            <a:r>
              <a:rPr lang="en-US" i="1" dirty="0">
                <a:latin typeface="Garamond"/>
                <a:cs typeface="Garamond"/>
              </a:rPr>
              <a:t>Eating People Is Wrong</a:t>
            </a:r>
            <a:r>
              <a:rPr lang="en-US" dirty="0">
                <a:latin typeface="Garamond"/>
                <a:cs typeface="Garamond"/>
              </a:rPr>
              <a:t> (London, </a:t>
            </a:r>
            <a:r>
              <a:rPr lang="en-US" dirty="0" smtClean="0">
                <a:latin typeface="Garamond"/>
                <a:cs typeface="Garamond"/>
              </a:rPr>
              <a:t>2000 [1959])</a:t>
            </a:r>
            <a:r>
              <a:rPr lang="en-US" dirty="0">
                <a:latin typeface="Garamond"/>
                <a:cs typeface="Garamond"/>
              </a:rPr>
              <a:t>, </a:t>
            </a:r>
            <a:r>
              <a:rPr lang="en-US" dirty="0" smtClean="0">
                <a:latin typeface="Garamond"/>
                <a:cs typeface="Garamond"/>
              </a:rPr>
              <a:t>125-6</a:t>
            </a:r>
            <a:r>
              <a:rPr lang="en-US" dirty="0">
                <a:latin typeface="Garamond"/>
                <a:cs typeface="Garamond"/>
              </a:rPr>
              <a:t>.</a:t>
            </a:r>
            <a:r>
              <a:rPr lang="en-GB" dirty="0">
                <a:latin typeface="Garamond"/>
                <a:cs typeface="Garamond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5337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Wilfrid Mellers (1914-2008)</a:t>
            </a:r>
            <a:endParaRPr lang="en-US" sz="40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Garamond"/>
                <a:cs typeface="Garamond"/>
              </a:rPr>
              <a:t>1942-48		Editorial Board, </a:t>
            </a:r>
            <a:r>
              <a:rPr lang="en-GB" sz="2200" i="1" dirty="0" smtClean="0">
                <a:latin typeface="Garamond"/>
                <a:cs typeface="Garamond"/>
              </a:rPr>
              <a:t>Scrutiny</a:t>
            </a:r>
          </a:p>
          <a:p>
            <a:pPr marL="0" indent="0">
              <a:buNone/>
            </a:pPr>
            <a:endParaRPr lang="en-GB" sz="2200" i="1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dirty="0" smtClean="0">
                <a:latin typeface="Garamond"/>
                <a:cs typeface="Garamond"/>
              </a:rPr>
              <a:t>1945-48 	Lecturer in Music, Downing College, Cambridge</a:t>
            </a:r>
          </a:p>
          <a:p>
            <a:pPr marL="0" indent="0">
              <a:buNone/>
            </a:pPr>
            <a:endParaRPr lang="en-GB" sz="2200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dirty="0" smtClean="0">
                <a:latin typeface="Garamond"/>
                <a:cs typeface="Garamond"/>
              </a:rPr>
              <a:t>1948-64		Staff Tutor in Music, Birmingham Extra-Mural Department</a:t>
            </a:r>
            <a:endParaRPr lang="en-GB" sz="2200" i="1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i="1" dirty="0">
                <a:latin typeface="Garamond"/>
                <a:cs typeface="Garamond"/>
              </a:rPr>
              <a:t>	</a:t>
            </a:r>
            <a:r>
              <a:rPr lang="en-GB" sz="2200" i="1" dirty="0" smtClean="0">
                <a:latin typeface="Garamond"/>
                <a:cs typeface="Garamond"/>
              </a:rPr>
              <a:t>		</a:t>
            </a:r>
          </a:p>
          <a:p>
            <a:pPr marL="0" indent="0">
              <a:buNone/>
            </a:pPr>
            <a:r>
              <a:rPr lang="en-GB" sz="2200" i="1" dirty="0">
                <a:latin typeface="Garamond"/>
                <a:cs typeface="Garamond"/>
              </a:rPr>
              <a:t>	</a:t>
            </a:r>
            <a:r>
              <a:rPr lang="en-GB" sz="2200" i="1" dirty="0" smtClean="0">
                <a:latin typeface="Garamond"/>
                <a:cs typeface="Garamond"/>
              </a:rPr>
              <a:t>		</a:t>
            </a:r>
            <a:r>
              <a:rPr lang="en-GB" sz="2200" dirty="0" smtClean="0">
                <a:latin typeface="Garamond"/>
                <a:cs typeface="Garamond"/>
              </a:rPr>
              <a:t>publications include: </a:t>
            </a:r>
            <a:r>
              <a:rPr lang="en-GB" sz="2200" i="1" dirty="0" smtClean="0">
                <a:latin typeface="Garamond"/>
                <a:cs typeface="Garamond"/>
              </a:rPr>
              <a:t>Music </a:t>
            </a:r>
            <a:r>
              <a:rPr lang="en-GB" sz="2200" i="1" dirty="0">
                <a:latin typeface="Garamond"/>
                <a:cs typeface="Garamond"/>
              </a:rPr>
              <a:t>and </a:t>
            </a:r>
            <a:r>
              <a:rPr lang="en-GB" sz="2200" i="1" dirty="0" smtClean="0">
                <a:latin typeface="Garamond"/>
                <a:cs typeface="Garamond"/>
              </a:rPr>
              <a:t>Society: England and the European </a:t>
            </a:r>
          </a:p>
          <a:p>
            <a:pPr marL="0" indent="0">
              <a:buNone/>
            </a:pPr>
            <a:r>
              <a:rPr lang="en-GB" sz="2200" i="1" dirty="0">
                <a:latin typeface="Garamond"/>
                <a:cs typeface="Garamond"/>
              </a:rPr>
              <a:t>	</a:t>
            </a:r>
            <a:r>
              <a:rPr lang="en-GB" sz="2200" i="1" dirty="0" smtClean="0">
                <a:latin typeface="Garamond"/>
                <a:cs typeface="Garamond"/>
              </a:rPr>
              <a:t>		Tradition </a:t>
            </a:r>
            <a:r>
              <a:rPr lang="en-GB" sz="2200" dirty="0" smtClean="0">
                <a:latin typeface="Garamond"/>
                <a:cs typeface="Garamond"/>
              </a:rPr>
              <a:t>(</a:t>
            </a:r>
            <a:r>
              <a:rPr lang="en-GB" sz="2200" dirty="0">
                <a:latin typeface="Garamond"/>
                <a:cs typeface="Garamond"/>
              </a:rPr>
              <a:t>1950), </a:t>
            </a:r>
            <a:r>
              <a:rPr lang="en-GB" sz="2200" i="1" dirty="0" smtClean="0">
                <a:latin typeface="Garamond"/>
                <a:cs typeface="Garamond"/>
              </a:rPr>
              <a:t>Romanticism and </a:t>
            </a:r>
            <a:r>
              <a:rPr lang="en-GB" sz="2200" i="1" dirty="0">
                <a:latin typeface="Garamond"/>
                <a:cs typeface="Garamond"/>
              </a:rPr>
              <a:t>the Twentieth Century </a:t>
            </a:r>
            <a:r>
              <a:rPr lang="en-GB" sz="2200" dirty="0">
                <a:latin typeface="Garamond"/>
                <a:cs typeface="Garamond"/>
              </a:rPr>
              <a:t>(1957), </a:t>
            </a:r>
            <a:endParaRPr lang="en-GB" sz="2200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i="1" dirty="0">
                <a:latin typeface="Garamond"/>
                <a:cs typeface="Garamond"/>
              </a:rPr>
              <a:t>	</a:t>
            </a:r>
            <a:r>
              <a:rPr lang="en-GB" sz="2200" i="1" dirty="0" smtClean="0">
                <a:latin typeface="Garamond"/>
                <a:cs typeface="Garamond"/>
              </a:rPr>
              <a:t>		The </a:t>
            </a:r>
            <a:r>
              <a:rPr lang="en-GB" sz="2200" i="1" dirty="0">
                <a:latin typeface="Garamond"/>
                <a:cs typeface="Garamond"/>
              </a:rPr>
              <a:t>Sonata Principle</a:t>
            </a:r>
            <a:r>
              <a:rPr lang="en-GB" sz="2200" dirty="0">
                <a:latin typeface="Garamond"/>
                <a:cs typeface="Garamond"/>
              </a:rPr>
              <a:t> (1957), </a:t>
            </a:r>
            <a:r>
              <a:rPr lang="en-GB" sz="2200" i="1" dirty="0" smtClean="0">
                <a:latin typeface="Garamond"/>
                <a:cs typeface="Garamond"/>
              </a:rPr>
              <a:t>Music </a:t>
            </a:r>
            <a:r>
              <a:rPr lang="en-GB" sz="2200" i="1" dirty="0">
                <a:latin typeface="Garamond"/>
                <a:cs typeface="Garamond"/>
              </a:rPr>
              <a:t>in a New Found Land: Themes </a:t>
            </a:r>
            <a:endParaRPr lang="en-GB" sz="2200" i="1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i="1" dirty="0">
                <a:latin typeface="Garamond"/>
                <a:cs typeface="Garamond"/>
              </a:rPr>
              <a:t>	</a:t>
            </a:r>
            <a:r>
              <a:rPr lang="en-GB" sz="2200" i="1" dirty="0" smtClean="0">
                <a:latin typeface="Garamond"/>
                <a:cs typeface="Garamond"/>
              </a:rPr>
              <a:t>		and </a:t>
            </a:r>
            <a:r>
              <a:rPr lang="en-GB" sz="2200" i="1" dirty="0">
                <a:latin typeface="Garamond"/>
                <a:cs typeface="Garamond"/>
              </a:rPr>
              <a:t>Developments in the </a:t>
            </a:r>
            <a:r>
              <a:rPr lang="en-GB" sz="2200" i="1" dirty="0" smtClean="0">
                <a:latin typeface="Garamond"/>
                <a:cs typeface="Garamond"/>
              </a:rPr>
              <a:t>History </a:t>
            </a:r>
            <a:r>
              <a:rPr lang="en-GB" sz="2200" i="1" dirty="0">
                <a:latin typeface="Garamond"/>
                <a:cs typeface="Garamond"/>
              </a:rPr>
              <a:t>of American Music </a:t>
            </a:r>
            <a:r>
              <a:rPr lang="en-GB" sz="2200" dirty="0">
                <a:latin typeface="Garamond"/>
                <a:cs typeface="Garamond"/>
              </a:rPr>
              <a:t>(1964</a:t>
            </a:r>
            <a:r>
              <a:rPr lang="en-GB" sz="2200" dirty="0" smtClean="0">
                <a:latin typeface="Garamond"/>
                <a:cs typeface="Garamond"/>
              </a:rPr>
              <a:t>)</a:t>
            </a:r>
          </a:p>
          <a:p>
            <a:pPr marL="0" indent="0">
              <a:buNone/>
            </a:pPr>
            <a:endParaRPr lang="en-GB" sz="2200" dirty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GB" sz="2200" dirty="0" smtClean="0">
                <a:latin typeface="Garamond"/>
                <a:cs typeface="Garamond"/>
              </a:rPr>
              <a:t>1964-81		Professor of Music, University of York</a:t>
            </a:r>
          </a:p>
        </p:txBody>
      </p:sp>
    </p:spTree>
    <p:extLst>
      <p:ext uri="{BB962C8B-B14F-4D97-AF65-F5344CB8AC3E}">
        <p14:creationId xmlns:p14="http://schemas.microsoft.com/office/powerpoint/2010/main" val="220665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Music Summer Schools</a:t>
            </a:r>
            <a:endParaRPr lang="en-US" sz="40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1949	</a:t>
            </a:r>
            <a:r>
              <a:rPr lang="en-US" sz="2200" dirty="0">
                <a:latin typeface="Garamond"/>
                <a:cs typeface="Garamond"/>
              </a:rPr>
              <a:t>S</a:t>
            </a:r>
            <a:r>
              <a:rPr lang="en-US" sz="2200" dirty="0" smtClean="0">
                <a:latin typeface="Garamond"/>
                <a:cs typeface="Garamond"/>
              </a:rPr>
              <a:t>eventeenth </a:t>
            </a:r>
            <a:r>
              <a:rPr lang="en-US" sz="2200" dirty="0">
                <a:latin typeface="Garamond"/>
                <a:cs typeface="Garamond"/>
              </a:rPr>
              <a:t>and e</a:t>
            </a:r>
            <a:r>
              <a:rPr lang="en-US" sz="2200" dirty="0" smtClean="0">
                <a:latin typeface="Garamond"/>
                <a:cs typeface="Garamond"/>
              </a:rPr>
              <a:t>ighteenth century </a:t>
            </a:r>
            <a:r>
              <a:rPr lang="en-US" sz="2200" dirty="0" smtClean="0">
                <a:latin typeface="Garamond"/>
                <a:cs typeface="Garamond"/>
              </a:rPr>
              <a:t>music</a:t>
            </a:r>
            <a:endParaRPr lang="en-US" sz="2200" dirty="0" smtClean="0">
              <a:latin typeface="Garamond"/>
              <a:cs typeface="Garamond"/>
            </a:endParaRPr>
          </a:p>
          <a:p>
            <a:pPr marL="457200" indent="-457200">
              <a:buAutoNum type="arabicPlain" startAt="1950"/>
            </a:pPr>
            <a:r>
              <a:rPr lang="en-US" sz="2200" dirty="0" smtClean="0">
                <a:latin typeface="Garamond"/>
                <a:cs typeface="Garamond"/>
              </a:rPr>
              <a:t> 	‘Music in the Modern World’</a:t>
            </a:r>
          </a:p>
          <a:p>
            <a:pPr marL="457200" indent="-457200"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</a:t>
            </a:r>
            <a:r>
              <a:rPr lang="en-US" sz="2200" dirty="0" smtClean="0">
                <a:latin typeface="Garamond"/>
                <a:cs typeface="Garamond"/>
              </a:rPr>
              <a:t>English </a:t>
            </a:r>
            <a:r>
              <a:rPr lang="en-US" sz="2200" dirty="0" smtClean="0">
                <a:latin typeface="Garamond"/>
                <a:cs typeface="Garamond"/>
              </a:rPr>
              <a:t>music from the fourteenth to the twentieth </a:t>
            </a:r>
            <a:r>
              <a:rPr lang="en-US" sz="2200" dirty="0" smtClean="0">
                <a:latin typeface="Garamond"/>
                <a:cs typeface="Garamond"/>
              </a:rPr>
              <a:t>centuries</a:t>
            </a:r>
            <a:endParaRPr lang="en-US" sz="2200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‘British Music in the Twentieth Century’</a:t>
            </a:r>
          </a:p>
          <a:p>
            <a:pPr marL="457200" indent="-457200">
              <a:buFont typeface="Arial"/>
              <a:buAutoNum type="arabicPlain" startAt="1951"/>
            </a:pPr>
            <a:r>
              <a:rPr lang="en-US" sz="2200" dirty="0">
                <a:latin typeface="Garamond"/>
                <a:cs typeface="Garamond"/>
              </a:rPr>
              <a:t> </a:t>
            </a:r>
            <a:r>
              <a:rPr lang="en-US" sz="2200" dirty="0" smtClean="0">
                <a:latin typeface="Garamond"/>
                <a:cs typeface="Garamond"/>
              </a:rPr>
              <a:t>	</a:t>
            </a:r>
            <a:r>
              <a:rPr lang="en-US" sz="2200" dirty="0">
                <a:latin typeface="Garamond"/>
                <a:cs typeface="Garamond"/>
              </a:rPr>
              <a:t>S</a:t>
            </a:r>
            <a:r>
              <a:rPr lang="en-US" sz="2200" dirty="0" smtClean="0">
                <a:latin typeface="Garamond"/>
                <a:cs typeface="Garamond"/>
              </a:rPr>
              <a:t>eventeenth </a:t>
            </a:r>
            <a:r>
              <a:rPr lang="en-US" sz="2200" dirty="0">
                <a:latin typeface="Garamond"/>
                <a:cs typeface="Garamond"/>
              </a:rPr>
              <a:t>and eighteenth century </a:t>
            </a:r>
            <a:r>
              <a:rPr lang="en-US" sz="2200" dirty="0" smtClean="0">
                <a:latin typeface="Garamond"/>
                <a:cs typeface="Garamond"/>
              </a:rPr>
              <a:t>music</a:t>
            </a:r>
            <a:endParaRPr lang="en-US" sz="2200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AutoNum type="arabicPlain" startAt="1951"/>
            </a:pPr>
            <a:r>
              <a:rPr lang="en-US" sz="2200" dirty="0">
                <a:latin typeface="Garamond"/>
                <a:cs typeface="Garamond"/>
              </a:rPr>
              <a:t> </a:t>
            </a:r>
            <a:r>
              <a:rPr lang="en-US" sz="2200" dirty="0" smtClean="0">
                <a:latin typeface="Garamond"/>
                <a:cs typeface="Garamond"/>
              </a:rPr>
              <a:t>	‘The Opera’</a:t>
            </a:r>
          </a:p>
          <a:p>
            <a:pPr marL="457200" indent="-457200"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‘The Music of JS Bach’</a:t>
            </a:r>
          </a:p>
          <a:p>
            <a:pPr marL="457200" indent="-457200"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</a:t>
            </a:r>
            <a:r>
              <a:rPr lang="en-US" sz="2200" dirty="0">
                <a:latin typeface="Garamond"/>
                <a:cs typeface="Garamond"/>
              </a:rPr>
              <a:t>C</a:t>
            </a:r>
            <a:r>
              <a:rPr lang="en-US" sz="2200" dirty="0" smtClean="0">
                <a:latin typeface="Garamond"/>
                <a:cs typeface="Garamond"/>
              </a:rPr>
              <a:t>onnections </a:t>
            </a:r>
            <a:r>
              <a:rPr lang="en-US" sz="2200" dirty="0" smtClean="0">
                <a:latin typeface="Garamond"/>
                <a:cs typeface="Garamond"/>
              </a:rPr>
              <a:t>between seventeenth and twentieth </a:t>
            </a:r>
            <a:r>
              <a:rPr lang="en-US" sz="2200" dirty="0">
                <a:latin typeface="Garamond"/>
                <a:cs typeface="Garamond"/>
              </a:rPr>
              <a:t>c</a:t>
            </a:r>
            <a:r>
              <a:rPr lang="en-US" sz="2200" dirty="0" smtClean="0">
                <a:latin typeface="Garamond"/>
                <a:cs typeface="Garamond"/>
              </a:rPr>
              <a:t>entury </a:t>
            </a:r>
            <a:r>
              <a:rPr lang="en-US" sz="2200" dirty="0" smtClean="0">
                <a:latin typeface="Garamond"/>
                <a:cs typeface="Garamond"/>
              </a:rPr>
              <a:t>music</a:t>
            </a:r>
            <a:endParaRPr lang="en-US" sz="2200" dirty="0" smtClean="0">
              <a:latin typeface="Garamond"/>
              <a:cs typeface="Garamond"/>
            </a:endParaRPr>
          </a:p>
          <a:p>
            <a:pPr marL="457200" indent="-457200">
              <a:buAutoNum type="arabicPlain" startAt="1951"/>
            </a:pPr>
            <a:r>
              <a:rPr lang="en-US" sz="2200" dirty="0">
                <a:latin typeface="Garamond"/>
                <a:cs typeface="Garamond"/>
              </a:rPr>
              <a:t> </a:t>
            </a:r>
            <a:r>
              <a:rPr lang="en-US" sz="2200" dirty="0" smtClean="0">
                <a:latin typeface="Garamond"/>
                <a:cs typeface="Garamond"/>
              </a:rPr>
              <a:t>	‘Music and Ritual’</a:t>
            </a:r>
          </a:p>
          <a:p>
            <a:pPr marL="457200" indent="-457200">
              <a:buAutoNum type="arabicPlain" startAt="1951"/>
            </a:pPr>
            <a:r>
              <a:rPr lang="en-US" sz="2200" dirty="0">
                <a:latin typeface="Garamond"/>
                <a:cs typeface="Garamond"/>
              </a:rPr>
              <a:t> </a:t>
            </a:r>
            <a:r>
              <a:rPr lang="en-US" sz="2200" dirty="0" smtClean="0">
                <a:latin typeface="Garamond"/>
                <a:cs typeface="Garamond"/>
              </a:rPr>
              <a:t>	</a:t>
            </a:r>
            <a:r>
              <a:rPr lang="en-US" sz="2200" dirty="0">
                <a:latin typeface="Garamond"/>
                <a:cs typeface="Garamond"/>
              </a:rPr>
              <a:t>N</a:t>
            </a:r>
            <a:r>
              <a:rPr lang="en-US" sz="2200" dirty="0" smtClean="0">
                <a:latin typeface="Garamond"/>
                <a:cs typeface="Garamond"/>
              </a:rPr>
              <a:t>one held</a:t>
            </a:r>
            <a:endParaRPr lang="en-US" sz="2200" dirty="0" smtClean="0">
              <a:latin typeface="Garamond"/>
              <a:cs typeface="Garamond"/>
            </a:endParaRPr>
          </a:p>
          <a:p>
            <a:pPr marL="457200" indent="-457200"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‘Purcell and Handel’</a:t>
            </a:r>
          </a:p>
          <a:p>
            <a:pPr marL="457200" indent="-457200">
              <a:buAutoNum type="arabicPlain" startAt="1951"/>
            </a:pPr>
            <a:r>
              <a:rPr lang="en-US" sz="2200" dirty="0" smtClean="0">
                <a:latin typeface="Garamond"/>
                <a:cs typeface="Garamond"/>
              </a:rPr>
              <a:t> 	‘Music in Relation to Dance and Theatre’</a:t>
            </a:r>
          </a:p>
          <a:p>
            <a:pPr marL="457200" indent="-457200">
              <a:buAutoNum type="arabicPlain" startAt="1951"/>
            </a:pPr>
            <a:endParaRPr lang="en-US" sz="2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220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Other </a:t>
            </a:r>
            <a:r>
              <a:rPr lang="en-US" sz="4000" dirty="0" smtClean="0">
                <a:latin typeface="Garamond"/>
                <a:cs typeface="Garamond"/>
              </a:rPr>
              <a:t>short </a:t>
            </a:r>
            <a:r>
              <a:rPr lang="en-US" sz="4000" dirty="0">
                <a:latin typeface="Garamond"/>
                <a:cs typeface="Garamond"/>
              </a:rPr>
              <a:t>r</a:t>
            </a:r>
            <a:r>
              <a:rPr lang="en-US" sz="4000" dirty="0" smtClean="0">
                <a:latin typeface="Garamond"/>
                <a:cs typeface="Garamond"/>
              </a:rPr>
              <a:t>esidential </a:t>
            </a:r>
            <a:r>
              <a:rPr lang="en-US" sz="4000" dirty="0">
                <a:latin typeface="Garamond"/>
                <a:cs typeface="Garamond"/>
              </a:rPr>
              <a:t>c</a:t>
            </a:r>
            <a:r>
              <a:rPr lang="en-US" sz="4000" dirty="0" smtClean="0">
                <a:latin typeface="Garamond"/>
                <a:cs typeface="Garamond"/>
              </a:rPr>
              <a:t>ourses </a:t>
            </a:r>
            <a:r>
              <a:rPr lang="en-US" sz="4000" dirty="0">
                <a:latin typeface="Garamond"/>
                <a:cs typeface="Garamond"/>
              </a:rPr>
              <a:t>l</a:t>
            </a:r>
            <a:r>
              <a:rPr lang="en-US" sz="4000" dirty="0" smtClean="0">
                <a:latin typeface="Garamond"/>
                <a:cs typeface="Garamond"/>
              </a:rPr>
              <a:t>ed </a:t>
            </a:r>
            <a:r>
              <a:rPr lang="en-US" sz="4000" dirty="0" smtClean="0">
                <a:latin typeface="Garamond"/>
                <a:cs typeface="Garamond"/>
              </a:rPr>
              <a:t>by Mellers at the SAEC</a:t>
            </a:r>
            <a:endParaRPr lang="en-US" sz="40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Mar 1952	‘Beethoven’s Chamber Music’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Mar 1952	Beethoven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Jan 1956	Mozart 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Feb 1956	Purcell 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Mar 1957	</a:t>
            </a:r>
            <a:r>
              <a:rPr lang="en-US" sz="2200" i="1" dirty="0" smtClean="0">
                <a:latin typeface="Garamond"/>
                <a:cs typeface="Garamond"/>
              </a:rPr>
              <a:t>Parsifal </a:t>
            </a:r>
            <a:r>
              <a:rPr lang="en-US" sz="2200" dirty="0" smtClean="0">
                <a:latin typeface="Garamond"/>
                <a:cs typeface="Garamond"/>
              </a:rPr>
              <a:t>(Wagner)</a:t>
            </a:r>
            <a:endParaRPr lang="en-US" sz="2200" i="1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Feb 1958	‘Beethoven: The Last Sonatas’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Mar 1959	‘Schubert’s Sonatas’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Dec 1959	Elizabethan </a:t>
            </a:r>
            <a:r>
              <a:rPr lang="en-US" sz="2200" dirty="0" smtClean="0">
                <a:latin typeface="Garamond"/>
                <a:cs typeface="Garamond"/>
              </a:rPr>
              <a:t>madrigals </a:t>
            </a:r>
            <a:r>
              <a:rPr lang="en-US" sz="2200" dirty="0" smtClean="0">
                <a:latin typeface="Garamond"/>
                <a:cs typeface="Garamond"/>
              </a:rPr>
              <a:t>(similar courses run in 1961 and 1963)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Mar 1960	‘Chopin and the Piano’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June 1961	‘Beethoven’s Last Sonatas’</a:t>
            </a: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Feb 1962	</a:t>
            </a:r>
            <a:r>
              <a:rPr lang="en-US" sz="2200" i="1" dirty="0" smtClean="0">
                <a:latin typeface="Garamond"/>
                <a:cs typeface="Garamond"/>
              </a:rPr>
              <a:t>Porgy and Bess</a:t>
            </a:r>
            <a:r>
              <a:rPr lang="en-US" sz="2200" dirty="0" smtClean="0">
                <a:latin typeface="Garamond"/>
                <a:cs typeface="Garamond"/>
              </a:rPr>
              <a:t> (Gershwin)</a:t>
            </a:r>
            <a:endParaRPr lang="en-US" sz="2200" i="1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200" dirty="0" smtClean="0">
                <a:latin typeface="Garamond"/>
                <a:cs typeface="Garamond"/>
              </a:rPr>
              <a:t>Apr 1964	‘</a:t>
            </a:r>
            <a:r>
              <a:rPr lang="en-US" sz="2200" dirty="0" smtClean="0">
                <a:latin typeface="Garamond"/>
                <a:cs typeface="Garamond"/>
              </a:rPr>
              <a:t>Bach’s</a:t>
            </a:r>
            <a:r>
              <a:rPr lang="en-US" sz="2200" dirty="0">
                <a:latin typeface="Garamond"/>
                <a:cs typeface="Garamond"/>
              </a:rPr>
              <a:t> </a:t>
            </a:r>
            <a:r>
              <a:rPr lang="en-US" sz="2200" i="1" dirty="0" smtClean="0">
                <a:latin typeface="Garamond"/>
                <a:cs typeface="Garamond"/>
              </a:rPr>
              <a:t>Goldberg </a:t>
            </a:r>
            <a:r>
              <a:rPr lang="en-US" sz="2200" i="1" dirty="0" smtClean="0">
                <a:latin typeface="Garamond"/>
                <a:cs typeface="Garamond"/>
              </a:rPr>
              <a:t>Variations</a:t>
            </a:r>
            <a:r>
              <a:rPr lang="en-US" sz="2200" dirty="0" smtClean="0">
                <a:latin typeface="Garamond"/>
                <a:cs typeface="Garamond"/>
              </a:rPr>
              <a:t>’</a:t>
            </a:r>
          </a:p>
          <a:p>
            <a:pPr marL="0" indent="0">
              <a:buNone/>
            </a:pPr>
            <a:endParaRPr lang="en-US" sz="2200" dirty="0" smtClean="0">
              <a:latin typeface="Garamond"/>
              <a:cs typeface="Garamond"/>
            </a:endParaRPr>
          </a:p>
          <a:p>
            <a:pPr marL="0" indent="0">
              <a:buNone/>
            </a:pPr>
            <a:endParaRPr lang="en-US" sz="2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781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Garamond"/>
                <a:cs typeface="Garamond"/>
              </a:rPr>
              <a:t>“The thing about the thirties was […] </a:t>
            </a:r>
            <a:r>
              <a:rPr lang="en-US" dirty="0" smtClean="0">
                <a:latin typeface="Garamond"/>
                <a:cs typeface="Garamond"/>
              </a:rPr>
              <a:t>we </a:t>
            </a:r>
            <a:r>
              <a:rPr lang="en-US" dirty="0" smtClean="0">
                <a:latin typeface="Garamond"/>
                <a:cs typeface="Garamond"/>
              </a:rPr>
              <a:t>had a kind of </a:t>
            </a:r>
            <a:r>
              <a:rPr lang="en-US" dirty="0" err="1" smtClean="0">
                <a:latin typeface="Garamond"/>
                <a:cs typeface="Garamond"/>
              </a:rPr>
              <a:t>Rousseauesque</a:t>
            </a:r>
            <a:r>
              <a:rPr lang="en-US" dirty="0" smtClean="0">
                <a:latin typeface="Garamond"/>
                <a:cs typeface="Garamond"/>
              </a:rPr>
              <a:t> belief in the perfectibility of man. </a:t>
            </a:r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[…] </a:t>
            </a:r>
            <a:r>
              <a:rPr lang="en-US" dirty="0" smtClean="0">
                <a:latin typeface="Garamond"/>
                <a:cs typeface="Garamond"/>
              </a:rPr>
              <a:t>[T]</a:t>
            </a:r>
            <a:r>
              <a:rPr lang="en-US" dirty="0" err="1" smtClean="0">
                <a:latin typeface="Garamond"/>
                <a:cs typeface="Garamond"/>
              </a:rPr>
              <a:t>ake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adult education.  In those </a:t>
            </a:r>
            <a:r>
              <a:rPr lang="en-US" dirty="0" smtClean="0">
                <a:latin typeface="Garamond"/>
                <a:cs typeface="Garamond"/>
              </a:rPr>
              <a:t>days it </a:t>
            </a:r>
            <a:r>
              <a:rPr lang="en-US" dirty="0" smtClean="0">
                <a:latin typeface="Garamond"/>
                <a:cs typeface="Garamond"/>
              </a:rPr>
              <a:t>seemed really important work.  One was evolving the new man.  If you had in your classes one of those old-style working-class intellectuals who started in the mines and finished in Parliament, you felt really a part of the world’s process.  One was of the English scene.  Now the classes are for middle-class ladies whose families are grown up, and there they come, a little lost, improving themselves and using the place as a kind of knitting bee […] [T]heir prejudices are formed, and one teaches them nothing except facts.  Not how to improve the world.”</a:t>
            </a:r>
            <a:r>
              <a:rPr lang="en-GB" dirty="0" smtClean="0">
                <a:latin typeface="Garamond"/>
                <a:cs typeface="Garamond"/>
              </a:rPr>
              <a:t> </a:t>
            </a:r>
          </a:p>
          <a:p>
            <a:pPr marL="0" indent="0" algn="ctr">
              <a:buNone/>
            </a:pPr>
            <a:endParaRPr lang="en-GB" dirty="0" smtClean="0">
              <a:latin typeface="Garamond"/>
              <a:cs typeface="Garamond"/>
            </a:endParaRPr>
          </a:p>
          <a:p>
            <a:pPr marL="0" indent="0" algn="ctr">
              <a:buNone/>
            </a:pPr>
            <a:endParaRPr lang="en-GB" dirty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dirty="0" smtClean="0">
                <a:latin typeface="Garamond"/>
                <a:cs typeface="Garamond"/>
              </a:rPr>
              <a:t>Malcolm </a:t>
            </a:r>
            <a:r>
              <a:rPr lang="en-US" dirty="0">
                <a:latin typeface="Garamond"/>
                <a:cs typeface="Garamond"/>
              </a:rPr>
              <a:t>Bradbury, </a:t>
            </a:r>
            <a:r>
              <a:rPr lang="en-US" i="1" dirty="0">
                <a:latin typeface="Garamond"/>
                <a:cs typeface="Garamond"/>
              </a:rPr>
              <a:t>Eating People Is Wrong</a:t>
            </a:r>
            <a:r>
              <a:rPr lang="en-US" dirty="0">
                <a:latin typeface="Garamond"/>
                <a:cs typeface="Garamond"/>
              </a:rPr>
              <a:t> (London, </a:t>
            </a:r>
            <a:r>
              <a:rPr lang="en-US" dirty="0" smtClean="0">
                <a:latin typeface="Garamond"/>
                <a:cs typeface="Garamond"/>
              </a:rPr>
              <a:t>2000 [1959])</a:t>
            </a:r>
            <a:r>
              <a:rPr lang="en-US" dirty="0">
                <a:latin typeface="Garamond"/>
                <a:cs typeface="Garamond"/>
              </a:rPr>
              <a:t>, </a:t>
            </a:r>
            <a:r>
              <a:rPr lang="en-US" dirty="0" smtClean="0">
                <a:latin typeface="Garamond"/>
                <a:cs typeface="Garamond"/>
              </a:rPr>
              <a:t>125-6</a:t>
            </a:r>
            <a:r>
              <a:rPr lang="en-US" dirty="0">
                <a:latin typeface="Garamond"/>
                <a:cs typeface="Garamond"/>
              </a:rPr>
              <a:t>.</a:t>
            </a:r>
            <a:r>
              <a:rPr lang="en-GB" dirty="0">
                <a:latin typeface="Garamond"/>
                <a:cs typeface="Garamond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65601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395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Wilfrid Mellers and the Turning-Point in Mid Twentieth Century Adult Education </vt:lpstr>
      <vt:lpstr>PowerPoint Presentation</vt:lpstr>
      <vt:lpstr>Wilfrid Mellers (1914-2008)</vt:lpstr>
      <vt:lpstr>Music Summer Schools</vt:lpstr>
      <vt:lpstr>Other short residential courses led by Mellers at the SAEC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 Woodbury</dc:creator>
  <cp:lastModifiedBy>Beau Woodbury</cp:lastModifiedBy>
  <cp:revision>20</cp:revision>
  <dcterms:created xsi:type="dcterms:W3CDTF">2016-06-15T11:39:33Z</dcterms:created>
  <dcterms:modified xsi:type="dcterms:W3CDTF">2016-06-15T16:27:50Z</dcterms:modified>
</cp:coreProperties>
</file>