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671" r:id="rId2"/>
  </p:sldMasterIdLst>
  <p:notesMasterIdLst>
    <p:notesMasterId r:id="rId16"/>
  </p:notesMasterIdLst>
  <p:handoutMasterIdLst>
    <p:handoutMasterId r:id="rId17"/>
  </p:handoutMasterIdLst>
  <p:sldIdLst>
    <p:sldId id="256" r:id="rId3"/>
    <p:sldId id="299" r:id="rId4"/>
    <p:sldId id="258" r:id="rId5"/>
    <p:sldId id="260" r:id="rId6"/>
    <p:sldId id="303" r:id="rId7"/>
    <p:sldId id="305" r:id="rId8"/>
    <p:sldId id="306" r:id="rId9"/>
    <p:sldId id="307" r:id="rId10"/>
    <p:sldId id="308" r:id="rId11"/>
    <p:sldId id="292" r:id="rId12"/>
    <p:sldId id="293" r:id="rId13"/>
    <p:sldId id="309" r:id="rId14"/>
    <p:sldId id="289" r:id="rId15"/>
  </p:sldIdLst>
  <p:sldSz cx="12192000" cy="6858000"/>
  <p:notesSz cx="9942513" cy="14370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309" autoAdjust="0"/>
    <p:restoredTop sz="80224" autoAdjust="0"/>
  </p:normalViewPr>
  <p:slideViewPr>
    <p:cSldViewPr snapToGrid="0">
      <p:cViewPr varScale="1">
        <p:scale>
          <a:sx n="55" d="100"/>
          <a:sy n="55" d="100"/>
        </p:scale>
        <p:origin x="714" y="7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308423" cy="720453"/>
          </a:xfrm>
          <a:prstGeom prst="rect">
            <a:avLst/>
          </a:prstGeom>
        </p:spPr>
        <p:txBody>
          <a:bodyPr vert="horz" lIns="132698" tIns="66349" rIns="132698" bIns="66349" rtlCol="0"/>
          <a:lstStyle>
            <a:lvl1pPr algn="l">
              <a:defRPr sz="1700"/>
            </a:lvl1pPr>
          </a:lstStyle>
          <a:p>
            <a:endParaRPr lang="en-GB"/>
          </a:p>
        </p:txBody>
      </p:sp>
      <p:sp>
        <p:nvSpPr>
          <p:cNvPr id="3" name="Date Placeholder 2"/>
          <p:cNvSpPr>
            <a:spLocks noGrp="1"/>
          </p:cNvSpPr>
          <p:nvPr>
            <p:ph type="dt" sz="quarter" idx="1"/>
          </p:nvPr>
        </p:nvSpPr>
        <p:spPr>
          <a:xfrm>
            <a:off x="5631774" y="1"/>
            <a:ext cx="4308423" cy="720453"/>
          </a:xfrm>
          <a:prstGeom prst="rect">
            <a:avLst/>
          </a:prstGeom>
        </p:spPr>
        <p:txBody>
          <a:bodyPr vert="horz" lIns="132698" tIns="66349" rIns="132698" bIns="66349" rtlCol="0"/>
          <a:lstStyle>
            <a:lvl1pPr algn="r">
              <a:defRPr sz="1700"/>
            </a:lvl1pPr>
          </a:lstStyle>
          <a:p>
            <a:fld id="{4456B3CE-205B-44D3-BD2B-B3BEEAFC9F20}" type="datetimeFigureOut">
              <a:rPr lang="en-GB" smtClean="0"/>
              <a:t>28/01/2019</a:t>
            </a:fld>
            <a:endParaRPr lang="en-GB"/>
          </a:p>
        </p:txBody>
      </p:sp>
      <p:sp>
        <p:nvSpPr>
          <p:cNvPr id="4" name="Footer Placeholder 3"/>
          <p:cNvSpPr>
            <a:spLocks noGrp="1"/>
          </p:cNvSpPr>
          <p:nvPr>
            <p:ph type="ftr" sz="quarter" idx="2"/>
          </p:nvPr>
        </p:nvSpPr>
        <p:spPr>
          <a:xfrm>
            <a:off x="1" y="13649598"/>
            <a:ext cx="4308423" cy="720453"/>
          </a:xfrm>
          <a:prstGeom prst="rect">
            <a:avLst/>
          </a:prstGeom>
        </p:spPr>
        <p:txBody>
          <a:bodyPr vert="horz" lIns="132698" tIns="66349" rIns="132698" bIns="66349" rtlCol="0" anchor="b"/>
          <a:lstStyle>
            <a:lvl1pPr algn="l">
              <a:defRPr sz="1700"/>
            </a:lvl1pPr>
          </a:lstStyle>
          <a:p>
            <a:endParaRPr lang="en-GB"/>
          </a:p>
        </p:txBody>
      </p:sp>
      <p:sp>
        <p:nvSpPr>
          <p:cNvPr id="5" name="Slide Number Placeholder 4"/>
          <p:cNvSpPr>
            <a:spLocks noGrp="1"/>
          </p:cNvSpPr>
          <p:nvPr>
            <p:ph type="sldNum" sz="quarter" idx="3"/>
          </p:nvPr>
        </p:nvSpPr>
        <p:spPr>
          <a:xfrm>
            <a:off x="5631774" y="13649598"/>
            <a:ext cx="4308423" cy="720453"/>
          </a:xfrm>
          <a:prstGeom prst="rect">
            <a:avLst/>
          </a:prstGeom>
        </p:spPr>
        <p:txBody>
          <a:bodyPr vert="horz" lIns="132698" tIns="66349" rIns="132698" bIns="66349" rtlCol="0" anchor="b"/>
          <a:lstStyle>
            <a:lvl1pPr algn="r">
              <a:defRPr sz="1700"/>
            </a:lvl1pPr>
          </a:lstStyle>
          <a:p>
            <a:fld id="{854A54EA-A648-4AE1-8153-BD94DC467EB2}" type="slidenum">
              <a:rPr lang="en-GB" smtClean="0"/>
              <a:t>‹#›</a:t>
            </a:fld>
            <a:endParaRPr lang="en-GB"/>
          </a:p>
        </p:txBody>
      </p:sp>
    </p:spTree>
    <p:extLst>
      <p:ext uri="{BB962C8B-B14F-4D97-AF65-F5344CB8AC3E}">
        <p14:creationId xmlns:p14="http://schemas.microsoft.com/office/powerpoint/2010/main" val="24868119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8423" cy="720998"/>
          </a:xfrm>
          <a:prstGeom prst="rect">
            <a:avLst/>
          </a:prstGeom>
        </p:spPr>
        <p:txBody>
          <a:bodyPr vert="horz" lIns="132698" tIns="66349" rIns="132698" bIns="66349" rtlCol="0"/>
          <a:lstStyle>
            <a:lvl1pPr algn="l">
              <a:defRPr sz="1700"/>
            </a:lvl1pPr>
          </a:lstStyle>
          <a:p>
            <a:endParaRPr lang="en-GB"/>
          </a:p>
        </p:txBody>
      </p:sp>
      <p:sp>
        <p:nvSpPr>
          <p:cNvPr id="3" name="Date Placeholder 2"/>
          <p:cNvSpPr>
            <a:spLocks noGrp="1"/>
          </p:cNvSpPr>
          <p:nvPr>
            <p:ph type="dt" idx="1"/>
          </p:nvPr>
        </p:nvSpPr>
        <p:spPr>
          <a:xfrm>
            <a:off x="5631790" y="0"/>
            <a:ext cx="4308423" cy="720998"/>
          </a:xfrm>
          <a:prstGeom prst="rect">
            <a:avLst/>
          </a:prstGeom>
        </p:spPr>
        <p:txBody>
          <a:bodyPr vert="horz" lIns="132698" tIns="66349" rIns="132698" bIns="66349" rtlCol="0"/>
          <a:lstStyle>
            <a:lvl1pPr algn="r">
              <a:defRPr sz="1700"/>
            </a:lvl1pPr>
          </a:lstStyle>
          <a:p>
            <a:fld id="{4C43A649-A836-48DE-B1BF-6E7049FF48EF}" type="datetimeFigureOut">
              <a:rPr lang="en-GB" smtClean="0"/>
              <a:t>28/01/2019</a:t>
            </a:fld>
            <a:endParaRPr lang="en-GB"/>
          </a:p>
        </p:txBody>
      </p:sp>
      <p:sp>
        <p:nvSpPr>
          <p:cNvPr id="4" name="Slide Image Placeholder 3"/>
          <p:cNvSpPr>
            <a:spLocks noGrp="1" noRot="1" noChangeAspect="1"/>
          </p:cNvSpPr>
          <p:nvPr>
            <p:ph type="sldImg" idx="2"/>
          </p:nvPr>
        </p:nvSpPr>
        <p:spPr>
          <a:xfrm>
            <a:off x="660400" y="1797050"/>
            <a:ext cx="8621713" cy="4849813"/>
          </a:xfrm>
          <a:prstGeom prst="rect">
            <a:avLst/>
          </a:prstGeom>
          <a:noFill/>
          <a:ln w="12700">
            <a:solidFill>
              <a:prstClr val="black"/>
            </a:solidFill>
          </a:ln>
        </p:spPr>
        <p:txBody>
          <a:bodyPr vert="horz" lIns="132698" tIns="66349" rIns="132698" bIns="66349" rtlCol="0" anchor="ctr"/>
          <a:lstStyle/>
          <a:p>
            <a:endParaRPr lang="en-GB"/>
          </a:p>
        </p:txBody>
      </p:sp>
      <p:sp>
        <p:nvSpPr>
          <p:cNvPr id="5" name="Notes Placeholder 4"/>
          <p:cNvSpPr>
            <a:spLocks noGrp="1"/>
          </p:cNvSpPr>
          <p:nvPr>
            <p:ph type="body" sz="quarter" idx="3"/>
          </p:nvPr>
        </p:nvSpPr>
        <p:spPr>
          <a:xfrm>
            <a:off x="994252" y="6915588"/>
            <a:ext cx="7954010" cy="5658206"/>
          </a:xfrm>
          <a:prstGeom prst="rect">
            <a:avLst/>
          </a:prstGeom>
        </p:spPr>
        <p:txBody>
          <a:bodyPr vert="horz" lIns="132698" tIns="66349" rIns="132698" bIns="6634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13649055"/>
            <a:ext cx="4308423" cy="720996"/>
          </a:xfrm>
          <a:prstGeom prst="rect">
            <a:avLst/>
          </a:prstGeom>
        </p:spPr>
        <p:txBody>
          <a:bodyPr vert="horz" lIns="132698" tIns="66349" rIns="132698" bIns="66349" rtlCol="0" anchor="b"/>
          <a:lstStyle>
            <a:lvl1pPr algn="l">
              <a:defRPr sz="1700"/>
            </a:lvl1pPr>
          </a:lstStyle>
          <a:p>
            <a:endParaRPr lang="en-GB"/>
          </a:p>
        </p:txBody>
      </p:sp>
      <p:sp>
        <p:nvSpPr>
          <p:cNvPr id="7" name="Slide Number Placeholder 6"/>
          <p:cNvSpPr>
            <a:spLocks noGrp="1"/>
          </p:cNvSpPr>
          <p:nvPr>
            <p:ph type="sldNum" sz="quarter" idx="5"/>
          </p:nvPr>
        </p:nvSpPr>
        <p:spPr>
          <a:xfrm>
            <a:off x="5631790" y="13649055"/>
            <a:ext cx="4308423" cy="720996"/>
          </a:xfrm>
          <a:prstGeom prst="rect">
            <a:avLst/>
          </a:prstGeom>
        </p:spPr>
        <p:txBody>
          <a:bodyPr vert="horz" lIns="132698" tIns="66349" rIns="132698" bIns="66349" rtlCol="0" anchor="b"/>
          <a:lstStyle>
            <a:lvl1pPr algn="r">
              <a:defRPr sz="1700"/>
            </a:lvl1pPr>
          </a:lstStyle>
          <a:p>
            <a:fld id="{59AC96B3-C8B8-4A2A-B08A-3AD2E165D24C}" type="slidenum">
              <a:rPr lang="en-GB" smtClean="0"/>
              <a:t>‹#›</a:t>
            </a:fld>
            <a:endParaRPr lang="en-GB"/>
          </a:p>
        </p:txBody>
      </p:sp>
    </p:spTree>
    <p:extLst>
      <p:ext uri="{BB962C8B-B14F-4D97-AF65-F5344CB8AC3E}">
        <p14:creationId xmlns:p14="http://schemas.microsoft.com/office/powerpoint/2010/main" val="1264240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Sort logos out</a:t>
            </a:r>
            <a:endParaRPr lang="en-GB" dirty="0"/>
          </a:p>
        </p:txBody>
      </p:sp>
      <p:sp>
        <p:nvSpPr>
          <p:cNvPr id="4" name="Slide Number Placeholder 3"/>
          <p:cNvSpPr>
            <a:spLocks noGrp="1"/>
          </p:cNvSpPr>
          <p:nvPr>
            <p:ph type="sldNum" sz="quarter" idx="10"/>
          </p:nvPr>
        </p:nvSpPr>
        <p:spPr/>
        <p:txBody>
          <a:bodyPr/>
          <a:lstStyle/>
          <a:p>
            <a:fld id="{59AC96B3-C8B8-4A2A-B08A-3AD2E165D24C}" type="slidenum">
              <a:rPr lang="en-GB" smtClean="0"/>
              <a:t>1</a:t>
            </a:fld>
            <a:endParaRPr lang="en-GB"/>
          </a:p>
        </p:txBody>
      </p:sp>
    </p:spTree>
    <p:extLst>
      <p:ext uri="{BB962C8B-B14F-4D97-AF65-F5344CB8AC3E}">
        <p14:creationId xmlns:p14="http://schemas.microsoft.com/office/powerpoint/2010/main" val="2908653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AC96B3-C8B8-4A2A-B08A-3AD2E165D24C}" type="slidenum">
              <a:rPr lang="en-GB" smtClean="0"/>
              <a:t>3</a:t>
            </a:fld>
            <a:endParaRPr lang="en-GB"/>
          </a:p>
        </p:txBody>
      </p:sp>
    </p:spTree>
    <p:extLst>
      <p:ext uri="{BB962C8B-B14F-4D97-AF65-F5344CB8AC3E}">
        <p14:creationId xmlns:p14="http://schemas.microsoft.com/office/powerpoint/2010/main" val="1137438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a:t>•Acres of space – print and online</a:t>
            </a:r>
          </a:p>
          <a:p>
            <a:pPr fontAlgn="base"/>
            <a:r>
              <a:rPr lang="en-US"/>
              <a:t>•Hours of airtime </a:t>
            </a:r>
          </a:p>
          <a:p>
            <a:pPr fontAlgn="base"/>
            <a:endParaRPr lang="en-US"/>
          </a:p>
          <a:p>
            <a:pPr fontAlgn="base"/>
            <a:r>
              <a:rPr lang="en-US"/>
              <a:t>Media want expert comment and analysis on stories - often from an independent source.</a:t>
            </a:r>
          </a:p>
          <a:p>
            <a:pPr fontAlgn="base"/>
            <a:r>
              <a:rPr lang="en-US"/>
              <a:t>Expert opinion - adds weight and is an essential element of many news reports and features</a:t>
            </a:r>
          </a:p>
          <a:p>
            <a:pPr fontAlgn="base"/>
            <a:r>
              <a:rPr lang="en-US"/>
              <a:t>An expert opinion is a way of media finding a new angle on a news story as well as offering balance and credibility</a:t>
            </a:r>
          </a:p>
          <a:p>
            <a:pPr fontAlgn="base"/>
            <a:r>
              <a:rPr lang="en-US"/>
              <a:t>Can also give a local angle to a national story (local media)</a:t>
            </a:r>
          </a:p>
          <a:p>
            <a:pPr fontAlgn="base"/>
            <a:endParaRPr lang="en-US" altLang="en-US">
              <a:ea typeface="ＭＳ Ｐゴシック" pitchFamily="-28" charset="-128"/>
            </a:endParaRPr>
          </a:p>
        </p:txBody>
      </p:sp>
      <p:sp>
        <p:nvSpPr>
          <p:cNvPr id="4" name="Slide Number Placeholder 3"/>
          <p:cNvSpPr>
            <a:spLocks noGrp="1"/>
          </p:cNvSpPr>
          <p:nvPr>
            <p:ph type="sldNum" sz="quarter" idx="10"/>
          </p:nvPr>
        </p:nvSpPr>
        <p:spPr/>
        <p:txBody>
          <a:bodyPr/>
          <a:lstStyle/>
          <a:p>
            <a:pPr defTabSz="1326977">
              <a:defRPr/>
            </a:pPr>
            <a:fld id="{7DB9E1F4-77C1-461E-ABFF-BFE7DD57AFD2}" type="slidenum">
              <a:rPr lang="en-GB">
                <a:solidFill>
                  <a:prstClr val="black"/>
                </a:solidFill>
                <a:latin typeface="Calibri"/>
              </a:rPr>
              <a:pPr defTabSz="1326977">
                <a:defRPr/>
              </a:pPr>
              <a:t>12</a:t>
            </a:fld>
            <a:endParaRPr lang="en-GB">
              <a:solidFill>
                <a:prstClr val="black"/>
              </a:solidFill>
              <a:latin typeface="Calibri"/>
            </a:endParaRPr>
          </a:p>
        </p:txBody>
      </p:sp>
    </p:spTree>
    <p:extLst>
      <p:ext uri="{BB962C8B-B14F-4D97-AF65-F5344CB8AC3E}">
        <p14:creationId xmlns:p14="http://schemas.microsoft.com/office/powerpoint/2010/main" val="5271012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7" name="Rectangle 6"/>
          <p:cNvSpPr/>
          <p:nvPr userDrawn="1"/>
        </p:nvSpPr>
        <p:spPr>
          <a:xfrm flipH="1">
            <a:off x="0" y="-1"/>
            <a:ext cx="12192000" cy="6858001"/>
          </a:xfrm>
          <a:prstGeom prst="rect">
            <a:avLst/>
          </a:prstGeom>
          <a:blipFill>
            <a:blip r:embed="rId2"/>
            <a:srcRect/>
            <a:stretch>
              <a:fillRect t="-45" b="-4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userDrawn="1"/>
        </p:nvSpPr>
        <p:spPr>
          <a:xfrm>
            <a:off x="0" y="-2"/>
            <a:ext cx="12192000" cy="6858001"/>
          </a:xfrm>
          <a:prstGeom prst="rect">
            <a:avLst/>
          </a:prstGeom>
          <a:gradFill flip="none" rotWithShape="1">
            <a:gsLst>
              <a:gs pos="50000">
                <a:srgbClr val="0E6394">
                  <a:alpha val="45000"/>
                </a:srgbClr>
              </a:gs>
              <a:gs pos="17000">
                <a:schemeClr val="tx2">
                  <a:alpha val="45000"/>
                </a:schemeClr>
              </a:gs>
              <a:gs pos="100000">
                <a:schemeClr val="accent2">
                  <a:alpha val="4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3416300" y="1742900"/>
            <a:ext cx="5359400" cy="2387600"/>
          </a:xfrm>
        </p:spPr>
        <p:txBody>
          <a:bodyPr anchor="ctr">
            <a:normAutofit/>
          </a:bodyPr>
          <a:lstStyle>
            <a:lvl1pPr algn="ctr">
              <a:lnSpc>
                <a:spcPct val="100000"/>
              </a:lnSpc>
              <a:defRPr sz="5400" b="1">
                <a:solidFill>
                  <a:schemeClr val="bg1"/>
                </a:solidFill>
              </a:defRPr>
            </a:lvl1pPr>
          </a:lstStyle>
          <a:p>
            <a:r>
              <a:rPr lang="en-US" smtClean="0"/>
              <a:t>Click to edit Master title style</a:t>
            </a:r>
            <a:endParaRPr lang="en-GB" dirty="0"/>
          </a:p>
        </p:txBody>
      </p:sp>
      <p:sp>
        <p:nvSpPr>
          <p:cNvPr id="6" name="Text Placeholder 5"/>
          <p:cNvSpPr>
            <a:spLocks noGrp="1"/>
          </p:cNvSpPr>
          <p:nvPr>
            <p:ph type="body" sz="quarter" idx="10" hasCustomPrompt="1"/>
          </p:nvPr>
        </p:nvSpPr>
        <p:spPr>
          <a:xfrm>
            <a:off x="3416398" y="4161275"/>
            <a:ext cx="5359206" cy="1079795"/>
          </a:xfrm>
          <a:prstGeom prst="rect">
            <a:avLst/>
          </a:prstGeom>
        </p:spPr>
        <p:txBody>
          <a:bodyPr anchor="ctr">
            <a:normAutofit/>
          </a:bodyPr>
          <a:lstStyle>
            <a:lvl1pPr marL="0" indent="0" algn="ctr">
              <a:buNone/>
              <a:defRPr sz="2800" b="1" baseline="0">
                <a:solidFill>
                  <a:schemeClr val="bg1"/>
                </a:solidFill>
                <a:latin typeface="+mj-lt"/>
              </a:defRPr>
            </a:lvl1pPr>
          </a:lstStyle>
          <a:p>
            <a:pPr lvl="0"/>
            <a:r>
              <a:rPr lang="en-GB" dirty="0"/>
              <a:t>Insert Text</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793878" cy="1030941"/>
          </a:xfrm>
          <a:prstGeom prst="rect">
            <a:avLst/>
          </a:prstGeom>
        </p:spPr>
      </p:pic>
      <p:sp>
        <p:nvSpPr>
          <p:cNvPr id="8" name="Rectangle 7"/>
          <p:cNvSpPr/>
          <p:nvPr userDrawn="1"/>
        </p:nvSpPr>
        <p:spPr>
          <a:xfrm>
            <a:off x="3396000" y="729000"/>
            <a:ext cx="5400000" cy="54000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2400" b="1" dirty="0">
              <a:latin typeface="+mj-lt"/>
            </a:endParaRPr>
          </a:p>
        </p:txBody>
      </p:sp>
    </p:spTree>
    <p:extLst>
      <p:ext uri="{BB962C8B-B14F-4D97-AF65-F5344CB8AC3E}">
        <p14:creationId xmlns:p14="http://schemas.microsoft.com/office/powerpoint/2010/main" val="78513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gradFill flip="none" rotWithShape="1">
            <a:gsLst>
              <a:gs pos="37000">
                <a:schemeClr val="accent4"/>
              </a:gs>
              <a:gs pos="7000">
                <a:schemeClr val="accent4"/>
              </a:gs>
              <a:gs pos="63000">
                <a:schemeClr val="accent2"/>
              </a:gs>
              <a:gs pos="100000">
                <a:schemeClr val="accent3"/>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flipH="1">
            <a:off x="0" y="0"/>
            <a:ext cx="12190412" cy="6858000"/>
          </a:xfrm>
          <a:prstGeom prst="rect">
            <a:avLst/>
          </a:prstGeom>
          <a:blipFill dpi="0" rotWithShape="1">
            <a:blip r:embed="rId2">
              <a:alphaModFix amt="40000"/>
            </a:blip>
            <a:srcRect/>
            <a:stretch>
              <a:fillRect l="-20940" t="-1372" b="-2288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a:latin typeface="+mj-lt"/>
            </a:endParaRPr>
          </a:p>
        </p:txBody>
      </p:sp>
      <p:sp>
        <p:nvSpPr>
          <p:cNvPr id="2" name="Title 1"/>
          <p:cNvSpPr>
            <a:spLocks noGrp="1"/>
          </p:cNvSpPr>
          <p:nvPr>
            <p:ph type="ctrTitle"/>
          </p:nvPr>
        </p:nvSpPr>
        <p:spPr>
          <a:xfrm>
            <a:off x="4471876" y="2409650"/>
            <a:ext cx="7262923" cy="2387600"/>
          </a:xfrm>
        </p:spPr>
        <p:txBody>
          <a:bodyPr anchor="ctr">
            <a:noAutofit/>
          </a:bodyPr>
          <a:lstStyle>
            <a:lvl1pPr algn="r">
              <a:lnSpc>
                <a:spcPct val="100000"/>
              </a:lnSpc>
              <a:defRPr sz="8000" b="1">
                <a:solidFill>
                  <a:schemeClr val="bg1"/>
                </a:solidFill>
              </a:defRPr>
            </a:lvl1pPr>
          </a:lstStyle>
          <a:p>
            <a:r>
              <a:rPr lang="en-US"/>
              <a:t>Click to edit Master title style</a:t>
            </a:r>
            <a:endParaRPr lang="en-GB"/>
          </a:p>
        </p:txBody>
      </p:sp>
      <p:sp>
        <p:nvSpPr>
          <p:cNvPr id="6" name="Text Placeholder 5"/>
          <p:cNvSpPr>
            <a:spLocks noGrp="1"/>
          </p:cNvSpPr>
          <p:nvPr>
            <p:ph type="body" sz="quarter" idx="10" hasCustomPrompt="1"/>
          </p:nvPr>
        </p:nvSpPr>
        <p:spPr>
          <a:xfrm>
            <a:off x="209550" y="5562600"/>
            <a:ext cx="11525096" cy="947797"/>
          </a:xfrm>
          <a:prstGeom prst="rect">
            <a:avLst/>
          </a:prstGeom>
        </p:spPr>
        <p:txBody>
          <a:bodyPr anchor="ctr">
            <a:normAutofit/>
          </a:bodyPr>
          <a:lstStyle>
            <a:lvl1pPr marL="0" indent="0" algn="r">
              <a:buNone/>
              <a:defRPr sz="3600" b="0" baseline="0">
                <a:solidFill>
                  <a:schemeClr val="bg1"/>
                </a:solidFill>
                <a:latin typeface="+mn-lt"/>
              </a:defRPr>
            </a:lvl1pPr>
          </a:lstStyle>
          <a:p>
            <a:pPr lvl="0"/>
            <a:r>
              <a:rPr lang="en-GB"/>
              <a:t>Insert Text</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793878" cy="1030941"/>
          </a:xfrm>
          <a:prstGeom prst="rect">
            <a:avLst/>
          </a:prstGeom>
        </p:spPr>
      </p:pic>
    </p:spTree>
    <p:extLst>
      <p:ext uri="{BB962C8B-B14F-4D97-AF65-F5344CB8AC3E}">
        <p14:creationId xmlns:p14="http://schemas.microsoft.com/office/powerpoint/2010/main" val="4172173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nimating TItle Bar">
    <p:spTree>
      <p:nvGrpSpPr>
        <p:cNvPr id="1" name=""/>
        <p:cNvGrpSpPr/>
        <p:nvPr/>
      </p:nvGrpSpPr>
      <p:grpSpPr>
        <a:xfrm>
          <a:off x="0" y="0"/>
          <a:ext cx="0" cy="0"/>
          <a:chOff x="0" y="0"/>
          <a:chExt cx="0" cy="0"/>
        </a:xfrm>
      </p:grpSpPr>
      <p:sp>
        <p:nvSpPr>
          <p:cNvPr id="7" name="Rectangle 6"/>
          <p:cNvSpPr/>
          <p:nvPr userDrawn="1"/>
        </p:nvSpPr>
        <p:spPr>
          <a:xfrm flipH="1" flipV="1">
            <a:off x="2005009" y="-2"/>
            <a:ext cx="10185395" cy="896472"/>
          </a:xfrm>
          <a:prstGeom prst="rect">
            <a:avLst/>
          </a:prstGeom>
          <a:gradFill flip="none" rotWithShape="1">
            <a:gsLst>
              <a:gs pos="50000">
                <a:srgbClr val="0E6394"/>
              </a:gs>
              <a:gs pos="17000">
                <a:schemeClr val="bg2"/>
              </a:gs>
              <a:gs pos="100000">
                <a:schemeClr val="accent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005012" y="98984"/>
            <a:ext cx="10185400" cy="698501"/>
          </a:xfrm>
        </p:spPr>
        <p:txBody>
          <a:bodyPr>
            <a:normAutofit/>
          </a:bodyPr>
          <a:lstStyle>
            <a:lvl1pPr>
              <a:defRPr sz="2400" b="1">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1141035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extLst mod="1">
    <p:ext uri="{DCECCB84-F9BA-43D5-87BE-67443E8EF086}">
      <p15:sldGuideLst xmlns:p15="http://schemas.microsoft.com/office/powerpoint/2012/main">
        <p15:guide id="2" pos="7">
          <p15:clr>
            <a:srgbClr val="FBAE40"/>
          </p15:clr>
        </p15:guide>
        <p15:guide id="3" pos="753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on-Animating TItle Bar">
    <p:spTree>
      <p:nvGrpSpPr>
        <p:cNvPr id="1" name=""/>
        <p:cNvGrpSpPr/>
        <p:nvPr/>
      </p:nvGrpSpPr>
      <p:grpSpPr>
        <a:xfrm>
          <a:off x="0" y="0"/>
          <a:ext cx="0" cy="0"/>
          <a:chOff x="0" y="0"/>
          <a:chExt cx="0" cy="0"/>
        </a:xfrm>
      </p:grpSpPr>
      <p:sp>
        <p:nvSpPr>
          <p:cNvPr id="7" name="Rectangle 6"/>
          <p:cNvSpPr/>
          <p:nvPr userDrawn="1"/>
        </p:nvSpPr>
        <p:spPr>
          <a:xfrm flipH="1" flipV="1">
            <a:off x="2005010" y="-1"/>
            <a:ext cx="10185395" cy="896471"/>
          </a:xfrm>
          <a:prstGeom prst="rect">
            <a:avLst/>
          </a:prstGeom>
          <a:gradFill flip="none" rotWithShape="1">
            <a:gsLst>
              <a:gs pos="50000">
                <a:srgbClr val="0E6394"/>
              </a:gs>
              <a:gs pos="17000">
                <a:schemeClr val="bg2"/>
              </a:gs>
              <a:gs pos="100000">
                <a:schemeClr val="accent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005012" y="98984"/>
            <a:ext cx="10185400" cy="698501"/>
          </a:xfrm>
        </p:spPr>
        <p:txBody>
          <a:bodyPr>
            <a:normAutofit/>
          </a:bodyPr>
          <a:lstStyle>
            <a:lvl1pPr>
              <a:defRPr sz="2400" b="1">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3800900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3" pos="753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 Beacons of Excellence">
    <p:spTree>
      <p:nvGrpSpPr>
        <p:cNvPr id="1" name=""/>
        <p:cNvGrpSpPr/>
        <p:nvPr/>
      </p:nvGrpSpPr>
      <p:grpSpPr>
        <a:xfrm>
          <a:off x="0" y="0"/>
          <a:ext cx="0" cy="0"/>
          <a:chOff x="0" y="0"/>
          <a:chExt cx="0" cy="0"/>
        </a:xfrm>
      </p:grpSpPr>
      <p:sp>
        <p:nvSpPr>
          <p:cNvPr id="7" name="Rectangle 6"/>
          <p:cNvSpPr/>
          <p:nvPr userDrawn="1"/>
        </p:nvSpPr>
        <p:spPr>
          <a:xfrm flipH="1" flipV="1">
            <a:off x="0" y="-1"/>
            <a:ext cx="12192000" cy="6857999"/>
          </a:xfrm>
          <a:prstGeom prst="rect">
            <a:avLst/>
          </a:prstGeom>
          <a:gradFill flip="none" rotWithShape="1">
            <a:gsLst>
              <a:gs pos="50000">
                <a:srgbClr val="0E6394"/>
              </a:gs>
              <a:gs pos="17000">
                <a:srgbClr val="009BBD"/>
              </a:gs>
              <a:gs pos="100000">
                <a:srgbClr val="1B2A6B"/>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93474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Joint Client Slide">
    <p:spTree>
      <p:nvGrpSpPr>
        <p:cNvPr id="1" name=""/>
        <p:cNvGrpSpPr/>
        <p:nvPr/>
      </p:nvGrpSpPr>
      <p:grpSpPr>
        <a:xfrm>
          <a:off x="0" y="0"/>
          <a:ext cx="0" cy="0"/>
          <a:chOff x="0" y="0"/>
          <a:chExt cx="0" cy="0"/>
        </a:xfrm>
      </p:grpSpPr>
      <p:sp>
        <p:nvSpPr>
          <p:cNvPr id="7" name="Rectangle 6"/>
          <p:cNvSpPr/>
          <p:nvPr userDrawn="1"/>
        </p:nvSpPr>
        <p:spPr>
          <a:xfrm flipH="1">
            <a:off x="0" y="-1"/>
            <a:ext cx="12192000" cy="6858001"/>
          </a:xfrm>
          <a:prstGeom prst="rect">
            <a:avLst/>
          </a:prstGeom>
          <a:blipFill>
            <a:blip r:embed="rId2"/>
            <a:srcRect/>
            <a:stretch>
              <a:fillRect t="-45" b="-4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userDrawn="1"/>
        </p:nvSpPr>
        <p:spPr>
          <a:xfrm>
            <a:off x="0" y="0"/>
            <a:ext cx="12192000" cy="6858000"/>
          </a:xfrm>
          <a:prstGeom prst="rect">
            <a:avLst/>
          </a:prstGeom>
          <a:gradFill flip="none" rotWithShape="1">
            <a:gsLst>
              <a:gs pos="50000">
                <a:srgbClr val="0E6394">
                  <a:alpha val="45000"/>
                </a:srgbClr>
              </a:gs>
              <a:gs pos="17000">
                <a:schemeClr val="tx2">
                  <a:alpha val="45000"/>
                </a:schemeClr>
              </a:gs>
              <a:gs pos="100000">
                <a:schemeClr val="accent2">
                  <a:alpha val="4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3396000" y="1742900"/>
            <a:ext cx="5400000" cy="2387600"/>
          </a:xfrm>
        </p:spPr>
        <p:txBody>
          <a:bodyPr anchor="ctr">
            <a:normAutofit/>
          </a:bodyPr>
          <a:lstStyle>
            <a:lvl1pPr algn="ctr">
              <a:lnSpc>
                <a:spcPct val="100000"/>
              </a:lnSpc>
              <a:defRPr sz="5400" b="1">
                <a:solidFill>
                  <a:schemeClr val="bg1"/>
                </a:solidFill>
              </a:defRPr>
            </a:lvl1pPr>
          </a:lstStyle>
          <a:p>
            <a:r>
              <a:rPr lang="en-US" smtClean="0"/>
              <a:t>Click to edit Master title style</a:t>
            </a:r>
            <a:endParaRPr lang="en-GB" dirty="0"/>
          </a:p>
        </p:txBody>
      </p:sp>
      <p:sp>
        <p:nvSpPr>
          <p:cNvPr id="6" name="Text Placeholder 5"/>
          <p:cNvSpPr>
            <a:spLocks noGrp="1"/>
          </p:cNvSpPr>
          <p:nvPr>
            <p:ph type="body" sz="quarter" idx="10" hasCustomPrompt="1"/>
          </p:nvPr>
        </p:nvSpPr>
        <p:spPr>
          <a:xfrm>
            <a:off x="3396099" y="4161275"/>
            <a:ext cx="5399803" cy="1079795"/>
          </a:xfrm>
          <a:prstGeom prst="rect">
            <a:avLst/>
          </a:prstGeom>
        </p:spPr>
        <p:txBody>
          <a:bodyPr anchor="ctr">
            <a:normAutofit/>
          </a:bodyPr>
          <a:lstStyle>
            <a:lvl1pPr marL="0" indent="0" algn="ctr">
              <a:buNone/>
              <a:defRPr sz="2800" b="1" baseline="0">
                <a:solidFill>
                  <a:schemeClr val="bg1"/>
                </a:solidFill>
                <a:latin typeface="+mj-lt"/>
              </a:defRPr>
            </a:lvl1pPr>
          </a:lstStyle>
          <a:p>
            <a:pPr lvl="0"/>
            <a:r>
              <a:rPr lang="en-GB" dirty="0"/>
              <a:t>Insert Text</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793878" cy="1030941"/>
          </a:xfrm>
          <a:prstGeom prst="rect">
            <a:avLst/>
          </a:prstGeom>
        </p:spPr>
      </p:pic>
      <p:sp>
        <p:nvSpPr>
          <p:cNvPr id="10" name="Rectangle 9"/>
          <p:cNvSpPr/>
          <p:nvPr userDrawn="1"/>
        </p:nvSpPr>
        <p:spPr>
          <a:xfrm>
            <a:off x="3396000" y="729000"/>
            <a:ext cx="5400000" cy="54000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2400" b="1" dirty="0">
              <a:latin typeface="+mj-lt"/>
            </a:endParaRPr>
          </a:p>
        </p:txBody>
      </p:sp>
    </p:spTree>
    <p:extLst>
      <p:ext uri="{BB962C8B-B14F-4D97-AF65-F5344CB8AC3E}">
        <p14:creationId xmlns:p14="http://schemas.microsoft.com/office/powerpoint/2010/main" val="185461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gradFill flip="none" rotWithShape="1">
            <a:gsLst>
              <a:gs pos="37000">
                <a:schemeClr val="accent4"/>
              </a:gs>
              <a:gs pos="7000">
                <a:schemeClr val="accent4"/>
              </a:gs>
              <a:gs pos="63000">
                <a:schemeClr val="accent2"/>
              </a:gs>
              <a:gs pos="100000">
                <a:schemeClr val="accent3"/>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flipH="1">
            <a:off x="0" y="0"/>
            <a:ext cx="12190412" cy="6858000"/>
          </a:xfrm>
          <a:prstGeom prst="rect">
            <a:avLst/>
          </a:prstGeom>
          <a:blipFill dpi="0" rotWithShape="1">
            <a:blip r:embed="rId2">
              <a:alphaModFix amt="40000"/>
            </a:blip>
            <a:srcRect/>
            <a:stretch>
              <a:fillRect l="-20940" t="-1372" b="-2288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latin typeface="+mj-lt"/>
            </a:endParaRPr>
          </a:p>
        </p:txBody>
      </p:sp>
      <p:sp>
        <p:nvSpPr>
          <p:cNvPr id="2" name="Title 1"/>
          <p:cNvSpPr>
            <a:spLocks noGrp="1"/>
          </p:cNvSpPr>
          <p:nvPr>
            <p:ph type="ctrTitle"/>
          </p:nvPr>
        </p:nvSpPr>
        <p:spPr>
          <a:xfrm>
            <a:off x="4471876" y="2409650"/>
            <a:ext cx="7262923" cy="2387600"/>
          </a:xfrm>
        </p:spPr>
        <p:txBody>
          <a:bodyPr anchor="ctr">
            <a:noAutofit/>
          </a:bodyPr>
          <a:lstStyle>
            <a:lvl1pPr algn="r">
              <a:lnSpc>
                <a:spcPct val="100000"/>
              </a:lnSpc>
              <a:defRPr sz="8000" b="1">
                <a:solidFill>
                  <a:schemeClr val="bg1"/>
                </a:solidFill>
              </a:defRPr>
            </a:lvl1pPr>
          </a:lstStyle>
          <a:p>
            <a:r>
              <a:rPr lang="en-US" smtClean="0"/>
              <a:t>Click to edit Master title style</a:t>
            </a:r>
            <a:endParaRPr lang="en-GB" dirty="0"/>
          </a:p>
        </p:txBody>
      </p:sp>
      <p:sp>
        <p:nvSpPr>
          <p:cNvPr id="6" name="Text Placeholder 5"/>
          <p:cNvSpPr>
            <a:spLocks noGrp="1"/>
          </p:cNvSpPr>
          <p:nvPr>
            <p:ph type="body" sz="quarter" idx="10" hasCustomPrompt="1"/>
          </p:nvPr>
        </p:nvSpPr>
        <p:spPr>
          <a:xfrm>
            <a:off x="209550" y="5562600"/>
            <a:ext cx="11525096" cy="947797"/>
          </a:xfrm>
          <a:prstGeom prst="rect">
            <a:avLst/>
          </a:prstGeom>
        </p:spPr>
        <p:txBody>
          <a:bodyPr anchor="ctr">
            <a:normAutofit/>
          </a:bodyPr>
          <a:lstStyle>
            <a:lvl1pPr marL="0" indent="0" algn="r">
              <a:buNone/>
              <a:defRPr sz="3600" b="0" baseline="0">
                <a:solidFill>
                  <a:schemeClr val="bg1"/>
                </a:solidFill>
                <a:latin typeface="+mn-lt"/>
              </a:defRPr>
            </a:lvl1pPr>
          </a:lstStyle>
          <a:p>
            <a:pPr lvl="0"/>
            <a:r>
              <a:rPr lang="en-GB" dirty="0"/>
              <a:t>Insert Text</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793878" cy="1030941"/>
          </a:xfrm>
          <a:prstGeom prst="rect">
            <a:avLst/>
          </a:prstGeom>
        </p:spPr>
      </p:pic>
    </p:spTree>
    <p:extLst>
      <p:ext uri="{BB962C8B-B14F-4D97-AF65-F5344CB8AC3E}">
        <p14:creationId xmlns:p14="http://schemas.microsoft.com/office/powerpoint/2010/main" val="1415682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nimating TItle Bar">
    <p:spTree>
      <p:nvGrpSpPr>
        <p:cNvPr id="1" name=""/>
        <p:cNvGrpSpPr/>
        <p:nvPr/>
      </p:nvGrpSpPr>
      <p:grpSpPr>
        <a:xfrm>
          <a:off x="0" y="0"/>
          <a:ext cx="0" cy="0"/>
          <a:chOff x="0" y="0"/>
          <a:chExt cx="0" cy="0"/>
        </a:xfrm>
      </p:grpSpPr>
      <p:sp>
        <p:nvSpPr>
          <p:cNvPr id="7" name="Rectangle 6"/>
          <p:cNvSpPr/>
          <p:nvPr userDrawn="1"/>
        </p:nvSpPr>
        <p:spPr>
          <a:xfrm flipH="1" flipV="1">
            <a:off x="1982005" y="-17255"/>
            <a:ext cx="10185395" cy="896472"/>
          </a:xfrm>
          <a:prstGeom prst="rect">
            <a:avLst/>
          </a:prstGeom>
          <a:gradFill flip="none" rotWithShape="1">
            <a:gsLst>
              <a:gs pos="50000">
                <a:srgbClr val="0E6394"/>
              </a:gs>
              <a:gs pos="17000">
                <a:schemeClr val="bg2"/>
              </a:gs>
              <a:gs pos="100000">
                <a:schemeClr val="accent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005012" y="98984"/>
            <a:ext cx="10185400" cy="698501"/>
          </a:xfrm>
        </p:spPr>
        <p:txBody>
          <a:bodyPr>
            <a:normAutofit/>
          </a:bodyPr>
          <a:lstStyle>
            <a:lvl1pPr>
              <a:defRPr sz="2400" b="1">
                <a:solidFill>
                  <a:schemeClr val="bg1"/>
                </a:solidFill>
              </a:defRPr>
            </a:lvl1pPr>
          </a:lstStyle>
          <a:p>
            <a:r>
              <a:rPr lang="en-US" smtClean="0"/>
              <a:t>Click to edit Master title style</a:t>
            </a:r>
            <a:endParaRPr lang="en-GB" dirty="0"/>
          </a:p>
        </p:txBody>
      </p:sp>
    </p:spTree>
    <p:extLst>
      <p:ext uri="{BB962C8B-B14F-4D97-AF65-F5344CB8AC3E}">
        <p14:creationId xmlns:p14="http://schemas.microsoft.com/office/powerpoint/2010/main" val="3129846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extLst mod="1">
    <p:ext uri="{DCECCB84-F9BA-43D5-87BE-67443E8EF086}">
      <p15:sldGuideLst xmlns:p15="http://schemas.microsoft.com/office/powerpoint/2012/main">
        <p15:guide id="2" pos="7">
          <p15:clr>
            <a:srgbClr val="FBAE40"/>
          </p15:clr>
        </p15:guide>
        <p15:guide id="3" pos="753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14E112F-1B58-4F80-8548-230F871317D2}" type="datetimeFigureOut">
              <a:rPr lang="en-GB" smtClean="0"/>
              <a:t>28/01/2019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F72D6D5-F6C2-4C88-B07F-0F9DC0B2C389}" type="slidenum">
              <a:rPr lang="en-GB" smtClean="0"/>
              <a:t>‹#›</a:t>
            </a:fld>
            <a:endParaRPr lang="en-GB"/>
          </a:p>
        </p:txBody>
      </p:sp>
    </p:spTree>
    <p:extLst>
      <p:ext uri="{BB962C8B-B14F-4D97-AF65-F5344CB8AC3E}">
        <p14:creationId xmlns:p14="http://schemas.microsoft.com/office/powerpoint/2010/main" val="399166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on-Animating TItle Bar">
    <p:spTree>
      <p:nvGrpSpPr>
        <p:cNvPr id="1" name=""/>
        <p:cNvGrpSpPr/>
        <p:nvPr/>
      </p:nvGrpSpPr>
      <p:grpSpPr>
        <a:xfrm>
          <a:off x="0" y="0"/>
          <a:ext cx="0" cy="0"/>
          <a:chOff x="0" y="0"/>
          <a:chExt cx="0" cy="0"/>
        </a:xfrm>
      </p:grpSpPr>
      <p:sp>
        <p:nvSpPr>
          <p:cNvPr id="7" name="Rectangle 6"/>
          <p:cNvSpPr/>
          <p:nvPr userDrawn="1"/>
        </p:nvSpPr>
        <p:spPr>
          <a:xfrm flipH="1" flipV="1">
            <a:off x="2005010" y="-1"/>
            <a:ext cx="10185395" cy="896471"/>
          </a:xfrm>
          <a:prstGeom prst="rect">
            <a:avLst/>
          </a:prstGeom>
          <a:gradFill flip="none" rotWithShape="1">
            <a:gsLst>
              <a:gs pos="50000">
                <a:srgbClr val="0E6394"/>
              </a:gs>
              <a:gs pos="17000">
                <a:schemeClr val="bg2"/>
              </a:gs>
              <a:gs pos="100000">
                <a:schemeClr val="accent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005012" y="98984"/>
            <a:ext cx="10185400" cy="698501"/>
          </a:xfrm>
        </p:spPr>
        <p:txBody>
          <a:bodyPr>
            <a:normAutofit/>
          </a:bodyPr>
          <a:lstStyle>
            <a:lvl1pPr>
              <a:defRPr sz="2400" b="1">
                <a:solidFill>
                  <a:schemeClr val="bg1"/>
                </a:solidFill>
              </a:defRPr>
            </a:lvl1pPr>
          </a:lstStyle>
          <a:p>
            <a:r>
              <a:rPr lang="en-US" smtClean="0"/>
              <a:t>Click to edit Master title style</a:t>
            </a:r>
            <a:endParaRPr lang="en-GB" dirty="0"/>
          </a:p>
        </p:txBody>
      </p:sp>
    </p:spTree>
    <p:extLst>
      <p:ext uri="{BB962C8B-B14F-4D97-AF65-F5344CB8AC3E}">
        <p14:creationId xmlns:p14="http://schemas.microsoft.com/office/powerpoint/2010/main" val="2177749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3" pos="7537">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 Beacons of Excellence">
    <p:spTree>
      <p:nvGrpSpPr>
        <p:cNvPr id="1" name=""/>
        <p:cNvGrpSpPr/>
        <p:nvPr/>
      </p:nvGrpSpPr>
      <p:grpSpPr>
        <a:xfrm>
          <a:off x="0" y="0"/>
          <a:ext cx="0" cy="0"/>
          <a:chOff x="0" y="0"/>
          <a:chExt cx="0" cy="0"/>
        </a:xfrm>
      </p:grpSpPr>
      <p:sp>
        <p:nvSpPr>
          <p:cNvPr id="7" name="Rectangle 6"/>
          <p:cNvSpPr/>
          <p:nvPr userDrawn="1"/>
        </p:nvSpPr>
        <p:spPr>
          <a:xfrm flipH="1" flipV="1">
            <a:off x="0" y="-1"/>
            <a:ext cx="12192000" cy="6857999"/>
          </a:xfrm>
          <a:prstGeom prst="rect">
            <a:avLst/>
          </a:prstGeom>
          <a:gradFill flip="none" rotWithShape="1">
            <a:gsLst>
              <a:gs pos="50000">
                <a:srgbClr val="0E6394"/>
              </a:gs>
              <a:gs pos="17000">
                <a:srgbClr val="009BBD"/>
              </a:gs>
              <a:gs pos="100000">
                <a:srgbClr val="1B2A6B"/>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72144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7" name="Rectangle 6"/>
          <p:cNvSpPr/>
          <p:nvPr userDrawn="1"/>
        </p:nvSpPr>
        <p:spPr>
          <a:xfrm flipH="1">
            <a:off x="0" y="-1"/>
            <a:ext cx="12192000" cy="6858001"/>
          </a:xfrm>
          <a:prstGeom prst="rect">
            <a:avLst/>
          </a:prstGeom>
          <a:blipFill>
            <a:blip r:embed="rId2"/>
            <a:srcRect/>
            <a:stretch>
              <a:fillRect t="-45" b="-4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userDrawn="1"/>
        </p:nvSpPr>
        <p:spPr>
          <a:xfrm>
            <a:off x="0" y="-2"/>
            <a:ext cx="12192000" cy="6858001"/>
          </a:xfrm>
          <a:prstGeom prst="rect">
            <a:avLst/>
          </a:prstGeom>
          <a:gradFill flip="none" rotWithShape="1">
            <a:gsLst>
              <a:gs pos="50000">
                <a:srgbClr val="0E6394">
                  <a:alpha val="45000"/>
                </a:srgbClr>
              </a:gs>
              <a:gs pos="17000">
                <a:schemeClr val="tx2">
                  <a:alpha val="45000"/>
                </a:schemeClr>
              </a:gs>
              <a:gs pos="100000">
                <a:schemeClr val="accent2">
                  <a:alpha val="4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3416300" y="1742900"/>
            <a:ext cx="5359400" cy="2387600"/>
          </a:xfrm>
        </p:spPr>
        <p:txBody>
          <a:bodyPr anchor="ctr">
            <a:normAutofit/>
          </a:bodyPr>
          <a:lstStyle>
            <a:lvl1pPr algn="ctr">
              <a:lnSpc>
                <a:spcPct val="100000"/>
              </a:lnSpc>
              <a:defRPr sz="5400" b="1">
                <a:solidFill>
                  <a:schemeClr val="bg1"/>
                </a:solidFill>
              </a:defRPr>
            </a:lvl1pPr>
          </a:lstStyle>
          <a:p>
            <a:r>
              <a:rPr lang="en-US"/>
              <a:t>Click to edit Master title style</a:t>
            </a:r>
            <a:endParaRPr lang="en-GB"/>
          </a:p>
        </p:txBody>
      </p:sp>
      <p:sp>
        <p:nvSpPr>
          <p:cNvPr id="6" name="Text Placeholder 5"/>
          <p:cNvSpPr>
            <a:spLocks noGrp="1"/>
          </p:cNvSpPr>
          <p:nvPr>
            <p:ph type="body" sz="quarter" idx="10" hasCustomPrompt="1"/>
          </p:nvPr>
        </p:nvSpPr>
        <p:spPr>
          <a:xfrm>
            <a:off x="3416398" y="4161275"/>
            <a:ext cx="5359206" cy="1079795"/>
          </a:xfrm>
          <a:prstGeom prst="rect">
            <a:avLst/>
          </a:prstGeom>
        </p:spPr>
        <p:txBody>
          <a:bodyPr anchor="ctr">
            <a:normAutofit/>
          </a:bodyPr>
          <a:lstStyle>
            <a:lvl1pPr marL="0" indent="0" algn="ctr">
              <a:buNone/>
              <a:defRPr sz="2800" b="1" baseline="0">
                <a:solidFill>
                  <a:schemeClr val="bg1"/>
                </a:solidFill>
                <a:latin typeface="+mj-lt"/>
              </a:defRPr>
            </a:lvl1pPr>
          </a:lstStyle>
          <a:p>
            <a:pPr lvl="0"/>
            <a:r>
              <a:rPr lang="en-GB"/>
              <a:t>Insert Text</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793878" cy="1030941"/>
          </a:xfrm>
          <a:prstGeom prst="rect">
            <a:avLst/>
          </a:prstGeom>
        </p:spPr>
      </p:pic>
      <p:sp>
        <p:nvSpPr>
          <p:cNvPr id="8" name="Rectangle 7"/>
          <p:cNvSpPr/>
          <p:nvPr userDrawn="1"/>
        </p:nvSpPr>
        <p:spPr>
          <a:xfrm>
            <a:off x="3396000" y="729000"/>
            <a:ext cx="5400000" cy="54000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2400" b="1">
              <a:latin typeface="+mj-lt"/>
            </a:endParaRPr>
          </a:p>
        </p:txBody>
      </p:sp>
    </p:spTree>
    <p:extLst>
      <p:ext uri="{BB962C8B-B14F-4D97-AF65-F5344CB8AC3E}">
        <p14:creationId xmlns:p14="http://schemas.microsoft.com/office/powerpoint/2010/main" val="2636157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Joint Client Slide">
    <p:spTree>
      <p:nvGrpSpPr>
        <p:cNvPr id="1" name=""/>
        <p:cNvGrpSpPr/>
        <p:nvPr/>
      </p:nvGrpSpPr>
      <p:grpSpPr>
        <a:xfrm>
          <a:off x="0" y="0"/>
          <a:ext cx="0" cy="0"/>
          <a:chOff x="0" y="0"/>
          <a:chExt cx="0" cy="0"/>
        </a:xfrm>
      </p:grpSpPr>
      <p:sp>
        <p:nvSpPr>
          <p:cNvPr id="7" name="Rectangle 6"/>
          <p:cNvSpPr/>
          <p:nvPr userDrawn="1"/>
        </p:nvSpPr>
        <p:spPr>
          <a:xfrm flipH="1">
            <a:off x="0" y="-1"/>
            <a:ext cx="12192000" cy="6858001"/>
          </a:xfrm>
          <a:prstGeom prst="rect">
            <a:avLst/>
          </a:prstGeom>
          <a:blipFill>
            <a:blip r:embed="rId2"/>
            <a:srcRect/>
            <a:stretch>
              <a:fillRect t="-45" b="-4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userDrawn="1"/>
        </p:nvSpPr>
        <p:spPr>
          <a:xfrm>
            <a:off x="0" y="0"/>
            <a:ext cx="12192000" cy="6858000"/>
          </a:xfrm>
          <a:prstGeom prst="rect">
            <a:avLst/>
          </a:prstGeom>
          <a:gradFill flip="none" rotWithShape="1">
            <a:gsLst>
              <a:gs pos="50000">
                <a:srgbClr val="0E6394">
                  <a:alpha val="45000"/>
                </a:srgbClr>
              </a:gs>
              <a:gs pos="17000">
                <a:schemeClr val="tx2">
                  <a:alpha val="45000"/>
                </a:schemeClr>
              </a:gs>
              <a:gs pos="100000">
                <a:schemeClr val="accent2">
                  <a:alpha val="4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3396000" y="1742900"/>
            <a:ext cx="5400000" cy="2387600"/>
          </a:xfrm>
        </p:spPr>
        <p:txBody>
          <a:bodyPr anchor="ctr">
            <a:normAutofit/>
          </a:bodyPr>
          <a:lstStyle>
            <a:lvl1pPr algn="ctr">
              <a:lnSpc>
                <a:spcPct val="100000"/>
              </a:lnSpc>
              <a:defRPr sz="5400" b="1">
                <a:solidFill>
                  <a:schemeClr val="bg1"/>
                </a:solidFill>
              </a:defRPr>
            </a:lvl1pPr>
          </a:lstStyle>
          <a:p>
            <a:r>
              <a:rPr lang="en-US"/>
              <a:t>Click to edit Master title style</a:t>
            </a:r>
            <a:endParaRPr lang="en-GB"/>
          </a:p>
        </p:txBody>
      </p:sp>
      <p:sp>
        <p:nvSpPr>
          <p:cNvPr id="6" name="Text Placeholder 5"/>
          <p:cNvSpPr>
            <a:spLocks noGrp="1"/>
          </p:cNvSpPr>
          <p:nvPr>
            <p:ph type="body" sz="quarter" idx="10" hasCustomPrompt="1"/>
          </p:nvPr>
        </p:nvSpPr>
        <p:spPr>
          <a:xfrm>
            <a:off x="3396099" y="4161275"/>
            <a:ext cx="5399803" cy="1079795"/>
          </a:xfrm>
          <a:prstGeom prst="rect">
            <a:avLst/>
          </a:prstGeom>
        </p:spPr>
        <p:txBody>
          <a:bodyPr anchor="ctr">
            <a:normAutofit/>
          </a:bodyPr>
          <a:lstStyle>
            <a:lvl1pPr marL="0" indent="0" algn="ctr">
              <a:buNone/>
              <a:defRPr sz="2800" b="1" baseline="0">
                <a:solidFill>
                  <a:schemeClr val="bg1"/>
                </a:solidFill>
                <a:latin typeface="+mj-lt"/>
              </a:defRPr>
            </a:lvl1pPr>
          </a:lstStyle>
          <a:p>
            <a:pPr lvl="0"/>
            <a:r>
              <a:rPr lang="en-GB"/>
              <a:t>Insert Text</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793878" cy="1030941"/>
          </a:xfrm>
          <a:prstGeom prst="rect">
            <a:avLst/>
          </a:prstGeom>
        </p:spPr>
      </p:pic>
      <p:sp>
        <p:nvSpPr>
          <p:cNvPr id="10" name="Rectangle 9"/>
          <p:cNvSpPr/>
          <p:nvPr userDrawn="1"/>
        </p:nvSpPr>
        <p:spPr>
          <a:xfrm>
            <a:off x="3396000" y="729000"/>
            <a:ext cx="5400000" cy="54000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2400" b="1">
              <a:latin typeface="+mj-lt"/>
            </a:endParaRPr>
          </a:p>
        </p:txBody>
      </p:sp>
    </p:spTree>
    <p:extLst>
      <p:ext uri="{BB962C8B-B14F-4D97-AF65-F5344CB8AC3E}">
        <p14:creationId xmlns:p14="http://schemas.microsoft.com/office/powerpoint/2010/main" val="309909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flipH="1" flipV="1">
            <a:off x="-3" y="-17256"/>
            <a:ext cx="12190413" cy="896471"/>
          </a:xfrm>
          <a:prstGeom prst="rect">
            <a:avLst/>
          </a:prstGeom>
          <a:gradFill flip="none" rotWithShape="1">
            <a:gsLst>
              <a:gs pos="50000">
                <a:srgbClr val="0E6394"/>
              </a:gs>
              <a:gs pos="17000">
                <a:schemeClr val="bg2"/>
              </a:gs>
              <a:gs pos="100000">
                <a:schemeClr val="accent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2002004" y="1"/>
            <a:ext cx="10194758" cy="89647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2002004" y="98987"/>
            <a:ext cx="10189995" cy="698498"/>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4E112F-1B58-4F80-8548-230F871317D2}" type="datetimeFigureOut">
              <a:rPr lang="en-GB" smtClean="0"/>
              <a:t>28/01/2019</a:t>
            </a:fld>
            <a:endParaRPr lang="en-GB"/>
          </a:p>
        </p:txBody>
      </p:sp>
      <p:pic>
        <p:nvPicPr>
          <p:cNvPr id="10" name="Picture 9"/>
          <p:cNvPicPr>
            <a:picLocks noChangeAspect="1"/>
          </p:cNvPicPr>
          <p:nvPr userDrawn="1"/>
        </p:nvPicPr>
        <p:blipFill rotWithShape="1">
          <a:blip r:embed="rId9" cstate="print">
            <a:extLst>
              <a:ext uri="{28A0092B-C50C-407E-A947-70E740481C1C}">
                <a14:useLocalDpi xmlns:a14="http://schemas.microsoft.com/office/drawing/2010/main" val="0"/>
              </a:ext>
            </a:extLst>
          </a:blip>
          <a:srcRect/>
          <a:stretch/>
        </p:blipFill>
        <p:spPr>
          <a:xfrm>
            <a:off x="-2" y="0"/>
            <a:ext cx="1696455" cy="625991"/>
          </a:xfrm>
          <a:prstGeom prst="rect">
            <a:avLst/>
          </a:prstGeom>
        </p:spPr>
      </p:pic>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72D6D5-F6C2-4C88-B07F-0F9DC0B2C389}" type="slidenum">
              <a:rPr lang="en-GB" smtClean="0"/>
              <a:t>‹#›</a:t>
            </a:fld>
            <a:endParaRPr lang="en-GB"/>
          </a:p>
        </p:txBody>
      </p:sp>
      <p:cxnSp>
        <p:nvCxnSpPr>
          <p:cNvPr id="8" name="Straight Connector 7"/>
          <p:cNvCxnSpPr>
            <a:cxnSpLocks/>
          </p:cNvCxnSpPr>
          <p:nvPr userDrawn="1"/>
        </p:nvCxnSpPr>
        <p:spPr>
          <a:xfrm>
            <a:off x="1997242" y="0"/>
            <a:ext cx="0" cy="89647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403317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flipH="1" flipV="1">
            <a:off x="-3" y="0"/>
            <a:ext cx="12190413" cy="896471"/>
          </a:xfrm>
          <a:prstGeom prst="rect">
            <a:avLst/>
          </a:prstGeom>
          <a:gradFill flip="none" rotWithShape="1">
            <a:gsLst>
              <a:gs pos="50000">
                <a:srgbClr val="0E6394"/>
              </a:gs>
              <a:gs pos="17000">
                <a:schemeClr val="bg2"/>
              </a:gs>
              <a:gs pos="100000">
                <a:schemeClr val="accent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2002004" y="1"/>
            <a:ext cx="10194758" cy="89647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2002004" y="98987"/>
            <a:ext cx="10189995" cy="698498"/>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4E112F-1B58-4F80-8548-230F871317D2}" type="datetimeFigureOut">
              <a:rPr lang="en-GB" smtClean="0"/>
              <a:t>28/01/2019</a:t>
            </a:fld>
            <a:endParaRPr lang="en-GB"/>
          </a:p>
        </p:txBody>
      </p:sp>
      <p:pic>
        <p:nvPicPr>
          <p:cNvPr id="10" name="Picture 9"/>
          <p:cNvPicPr>
            <a:picLocks noChangeAspect="1"/>
          </p:cNvPicPr>
          <p:nvPr userDrawn="1"/>
        </p:nvPicPr>
        <p:blipFill rotWithShape="1">
          <a:blip r:embed="rId8" cstate="print">
            <a:extLst>
              <a:ext uri="{28A0092B-C50C-407E-A947-70E740481C1C}">
                <a14:useLocalDpi xmlns:a14="http://schemas.microsoft.com/office/drawing/2010/main" val="0"/>
              </a:ext>
            </a:extLst>
          </a:blip>
          <a:srcRect/>
          <a:stretch/>
        </p:blipFill>
        <p:spPr>
          <a:xfrm>
            <a:off x="-2" y="0"/>
            <a:ext cx="1696455" cy="625991"/>
          </a:xfrm>
          <a:prstGeom prst="rect">
            <a:avLst/>
          </a:prstGeom>
        </p:spPr>
      </p:pic>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72D6D5-F6C2-4C88-B07F-0F9DC0B2C389}" type="slidenum">
              <a:rPr lang="en-GB" smtClean="0"/>
              <a:t>‹#›</a:t>
            </a:fld>
            <a:endParaRPr lang="en-GB"/>
          </a:p>
        </p:txBody>
      </p:sp>
      <p:cxnSp>
        <p:nvCxnSpPr>
          <p:cNvPr id="8" name="Straight Connector 7"/>
          <p:cNvCxnSpPr>
            <a:cxnSpLocks/>
          </p:cNvCxnSpPr>
          <p:nvPr userDrawn="1"/>
        </p:nvCxnSpPr>
        <p:spPr>
          <a:xfrm>
            <a:off x="1997242" y="0"/>
            <a:ext cx="0" cy="89647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061047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https://www.nottingham.ac.uk/edi/equality-diversity-and-inclusion.aspx"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16204" y="1072326"/>
            <a:ext cx="5359400" cy="2387600"/>
          </a:xfrm>
        </p:spPr>
        <p:txBody>
          <a:bodyPr>
            <a:noAutofit/>
          </a:bodyPr>
          <a:lstStyle/>
          <a:p>
            <a:r>
              <a:rPr lang="en-GB" sz="3600" dirty="0" smtClean="0"/>
              <a:t>Equality, Diversity and Inclusion at the University of Nottingham</a:t>
            </a:r>
            <a:endParaRPr lang="en-GB" sz="3600" dirty="0"/>
          </a:p>
        </p:txBody>
      </p:sp>
      <p:sp>
        <p:nvSpPr>
          <p:cNvPr id="8" name="Text Placeholder 7"/>
          <p:cNvSpPr>
            <a:spLocks noGrp="1"/>
          </p:cNvSpPr>
          <p:nvPr>
            <p:ph type="body" sz="quarter" idx="10"/>
          </p:nvPr>
        </p:nvSpPr>
        <p:spPr>
          <a:xfrm>
            <a:off x="3429279" y="3818965"/>
            <a:ext cx="5359206" cy="1079795"/>
          </a:xfrm>
        </p:spPr>
        <p:txBody>
          <a:bodyPr>
            <a:normAutofit fontScale="92500"/>
          </a:bodyPr>
          <a:lstStyle/>
          <a:p>
            <a:r>
              <a:rPr lang="en-GB" dirty="0" smtClean="0"/>
              <a:t>Presentation </a:t>
            </a:r>
            <a:r>
              <a:rPr lang="en-GB" dirty="0" smtClean="0"/>
              <a:t>for use across the University during consultation.</a:t>
            </a: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8882" y="5257799"/>
            <a:ext cx="7620000" cy="1266825"/>
          </a:xfrm>
          <a:prstGeom prst="rect">
            <a:avLst/>
          </a:prstGeom>
        </p:spPr>
      </p:pic>
    </p:spTree>
    <p:extLst>
      <p:ext uri="{BB962C8B-B14F-4D97-AF65-F5344CB8AC3E}">
        <p14:creationId xmlns:p14="http://schemas.microsoft.com/office/powerpoint/2010/main" val="1407342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Taking a systems approach</a:t>
            </a:r>
            <a:endParaRPr lang="en-GB" dirty="0"/>
          </a:p>
        </p:txBody>
      </p:sp>
      <p:sp>
        <p:nvSpPr>
          <p:cNvPr id="4" name="TextBox 3"/>
          <p:cNvSpPr txBox="1"/>
          <p:nvPr/>
        </p:nvSpPr>
        <p:spPr>
          <a:xfrm>
            <a:off x="431074" y="1286691"/>
            <a:ext cx="11104434" cy="4154984"/>
          </a:xfrm>
          <a:prstGeom prst="rect">
            <a:avLst/>
          </a:prstGeom>
          <a:noFill/>
        </p:spPr>
        <p:txBody>
          <a:bodyPr wrap="square" rtlCol="0">
            <a:spAutoFit/>
          </a:bodyPr>
          <a:lstStyle/>
          <a:p>
            <a:pPr lvl="0"/>
            <a:r>
              <a:rPr lang="en-GB" sz="2400" dirty="0" smtClean="0">
                <a:solidFill>
                  <a:prstClr val="black"/>
                </a:solidFill>
                <a:latin typeface="Arial"/>
              </a:rPr>
              <a:t>We need to think about the……</a:t>
            </a:r>
          </a:p>
          <a:p>
            <a:pPr lvl="0"/>
            <a:endParaRPr lang="en-GB" sz="2400" dirty="0" smtClean="0">
              <a:solidFill>
                <a:prstClr val="black"/>
              </a:solidFill>
              <a:latin typeface="Arial"/>
            </a:endParaRPr>
          </a:p>
          <a:p>
            <a:pPr marL="342900" lvl="0" indent="-342900">
              <a:buFont typeface="Arial" panose="020B0604020202020204" pitchFamily="34" charset="0"/>
              <a:buChar char="•"/>
            </a:pPr>
            <a:r>
              <a:rPr lang="en-GB" sz="2400" dirty="0" smtClean="0">
                <a:solidFill>
                  <a:prstClr val="black"/>
                </a:solidFill>
                <a:latin typeface="Arial"/>
              </a:rPr>
              <a:t>design </a:t>
            </a:r>
            <a:r>
              <a:rPr lang="en-GB" sz="2400" dirty="0">
                <a:solidFill>
                  <a:prstClr val="black"/>
                </a:solidFill>
                <a:latin typeface="Arial"/>
              </a:rPr>
              <a:t>of buildings &amp; campuses</a:t>
            </a:r>
          </a:p>
          <a:p>
            <a:pPr marL="342900" lvl="0" indent="-342900">
              <a:buFont typeface="Arial" panose="020B0604020202020204" pitchFamily="34" charset="0"/>
              <a:buChar char="•"/>
            </a:pPr>
            <a:r>
              <a:rPr lang="en-GB" sz="2400" dirty="0">
                <a:solidFill>
                  <a:prstClr val="black"/>
                </a:solidFill>
                <a:latin typeface="Arial"/>
              </a:rPr>
              <a:t>images we have images around our campus and in digital media</a:t>
            </a:r>
          </a:p>
          <a:p>
            <a:pPr marL="342900" lvl="0" indent="-342900">
              <a:buFont typeface="Arial" panose="020B0604020202020204" pitchFamily="34" charset="0"/>
              <a:buChar char="•"/>
            </a:pPr>
            <a:r>
              <a:rPr lang="en-GB" sz="2400" dirty="0">
                <a:solidFill>
                  <a:prstClr val="black"/>
                </a:solidFill>
                <a:latin typeface="Arial"/>
              </a:rPr>
              <a:t>technology we are developing to ensure  it is accessible to all</a:t>
            </a:r>
          </a:p>
          <a:p>
            <a:pPr marL="342900" lvl="0" indent="-342900">
              <a:buFont typeface="Arial" panose="020B0604020202020204" pitchFamily="34" charset="0"/>
              <a:buChar char="•"/>
            </a:pPr>
            <a:r>
              <a:rPr lang="en-GB" sz="2400" dirty="0">
                <a:solidFill>
                  <a:prstClr val="black"/>
                </a:solidFill>
                <a:latin typeface="Arial"/>
              </a:rPr>
              <a:t>food we serve at meetings &amp; within student areas</a:t>
            </a:r>
          </a:p>
          <a:p>
            <a:pPr marL="342900" lvl="0" indent="-342900">
              <a:buFont typeface="Arial" panose="020B0604020202020204" pitchFamily="34" charset="0"/>
              <a:buChar char="•"/>
            </a:pPr>
            <a:r>
              <a:rPr lang="en-GB" sz="2400" dirty="0">
                <a:solidFill>
                  <a:prstClr val="black"/>
                </a:solidFill>
                <a:latin typeface="Arial"/>
              </a:rPr>
              <a:t>language we use in job advertising and where we advertise</a:t>
            </a:r>
          </a:p>
          <a:p>
            <a:pPr marL="342900" lvl="0" indent="-342900">
              <a:buFont typeface="Arial" panose="020B0604020202020204" pitchFamily="34" charset="0"/>
              <a:buChar char="•"/>
            </a:pPr>
            <a:r>
              <a:rPr lang="en-GB" sz="2400" dirty="0">
                <a:solidFill>
                  <a:prstClr val="black"/>
                </a:solidFill>
                <a:latin typeface="Arial"/>
              </a:rPr>
              <a:t>behaviours of all our staff and </a:t>
            </a:r>
            <a:r>
              <a:rPr lang="en-GB" sz="2400" dirty="0" smtClean="0">
                <a:solidFill>
                  <a:prstClr val="black"/>
                </a:solidFill>
                <a:latin typeface="Arial"/>
              </a:rPr>
              <a:t>students</a:t>
            </a:r>
          </a:p>
          <a:p>
            <a:pPr lvl="0"/>
            <a:endParaRPr lang="en-GB" sz="2400" dirty="0">
              <a:solidFill>
                <a:prstClr val="black"/>
              </a:solidFill>
              <a:latin typeface="Arial"/>
            </a:endParaRPr>
          </a:p>
          <a:p>
            <a:pPr lvl="0"/>
            <a:r>
              <a:rPr lang="en-GB" sz="2400" dirty="0" smtClean="0">
                <a:solidFill>
                  <a:prstClr val="black"/>
                </a:solidFill>
                <a:latin typeface="Arial"/>
              </a:rPr>
              <a:t>…..anything else? </a:t>
            </a:r>
            <a:endParaRPr lang="en-GB" sz="2400" dirty="0">
              <a:solidFill>
                <a:prstClr val="black"/>
              </a:solidFill>
              <a:latin typeface="Arial"/>
            </a:endParaRPr>
          </a:p>
          <a:p>
            <a:pPr marL="342900" indent="-342900">
              <a:buFont typeface="Arial" panose="020B0604020202020204" pitchFamily="34" charset="0"/>
              <a:buChar char="•"/>
            </a:pPr>
            <a:endParaRPr lang="en-GB" sz="2400" dirty="0" smtClean="0">
              <a:latin typeface="+mj-lt"/>
            </a:endParaRPr>
          </a:p>
        </p:txBody>
      </p:sp>
      <p:sp>
        <p:nvSpPr>
          <p:cNvPr id="5" name="TextBox 4"/>
          <p:cNvSpPr txBox="1"/>
          <p:nvPr/>
        </p:nvSpPr>
        <p:spPr>
          <a:xfrm>
            <a:off x="3230544" y="5719521"/>
            <a:ext cx="5966209" cy="461665"/>
          </a:xfrm>
          <a:prstGeom prst="rect">
            <a:avLst/>
          </a:prstGeom>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400" dirty="0" smtClean="0">
                <a:latin typeface="+mj-lt"/>
              </a:rPr>
              <a:t>“Looking at the world through an EDI lens”</a:t>
            </a:r>
          </a:p>
        </p:txBody>
      </p:sp>
    </p:spTree>
    <p:extLst>
      <p:ext uri="{BB962C8B-B14F-4D97-AF65-F5344CB8AC3E}">
        <p14:creationId xmlns:p14="http://schemas.microsoft.com/office/powerpoint/2010/main" val="4052361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do we develop our culture to support EDI?</a:t>
            </a:r>
            <a:endParaRPr lang="en-GB" dirty="0"/>
          </a:p>
        </p:txBody>
      </p:sp>
      <p:sp>
        <p:nvSpPr>
          <p:cNvPr id="3" name="TextBox 2"/>
          <p:cNvSpPr txBox="1"/>
          <p:nvPr/>
        </p:nvSpPr>
        <p:spPr>
          <a:xfrm>
            <a:off x="1136469" y="1456509"/>
            <a:ext cx="10045337" cy="3785652"/>
          </a:xfrm>
          <a:prstGeom prst="rect">
            <a:avLst/>
          </a:prstGeom>
          <a:noFill/>
        </p:spPr>
        <p:txBody>
          <a:bodyPr wrap="square" rtlCol="0">
            <a:spAutoFit/>
          </a:bodyPr>
          <a:lstStyle/>
          <a:p>
            <a:pPr marL="342900" indent="-342900">
              <a:buFont typeface="Arial" panose="020B0604020202020204" pitchFamily="34" charset="0"/>
              <a:buChar char="•"/>
            </a:pPr>
            <a:r>
              <a:rPr lang="en-GB" sz="2400" dirty="0" smtClean="0">
                <a:latin typeface="+mj-lt"/>
              </a:rPr>
              <a:t>Perception that voices have not been heard </a:t>
            </a:r>
            <a:r>
              <a:rPr lang="en-GB" sz="2400" dirty="0" smtClean="0">
                <a:latin typeface="+mj-lt"/>
                <a:sym typeface="Wingdings" panose="05000000000000000000" pitchFamily="2" charset="2"/>
              </a:rPr>
              <a:t> communicate</a:t>
            </a:r>
          </a:p>
          <a:p>
            <a:endParaRPr lang="en-GB" sz="2400" dirty="0" smtClean="0">
              <a:latin typeface="+mj-lt"/>
            </a:endParaRPr>
          </a:p>
          <a:p>
            <a:pPr marL="342900" indent="-342900">
              <a:buFont typeface="Arial" panose="020B0604020202020204" pitchFamily="34" charset="0"/>
              <a:buChar char="•"/>
            </a:pPr>
            <a:r>
              <a:rPr lang="en-GB" sz="2400" dirty="0" smtClean="0">
                <a:latin typeface="+mj-lt"/>
              </a:rPr>
              <a:t>The value of listening and engaging </a:t>
            </a:r>
            <a:r>
              <a:rPr lang="en-GB" sz="2400" dirty="0" smtClean="0">
                <a:latin typeface="+mj-lt"/>
                <a:sym typeface="Wingdings" panose="05000000000000000000" pitchFamily="2" charset="2"/>
              </a:rPr>
              <a:t> continue to listen and be approachable in ways that suit different people</a:t>
            </a:r>
          </a:p>
          <a:p>
            <a:endParaRPr lang="en-GB" sz="2400" dirty="0" smtClean="0">
              <a:latin typeface="+mj-lt"/>
            </a:endParaRPr>
          </a:p>
          <a:p>
            <a:pPr marL="342900" indent="-342900">
              <a:buFont typeface="Arial" panose="020B0604020202020204" pitchFamily="34" charset="0"/>
              <a:buChar char="•"/>
            </a:pPr>
            <a:r>
              <a:rPr lang="en-GB" sz="2400" dirty="0" smtClean="0">
                <a:latin typeface="+mj-lt"/>
              </a:rPr>
              <a:t>Still some who do not value EDI </a:t>
            </a:r>
            <a:r>
              <a:rPr lang="en-GB" sz="2400" dirty="0" smtClean="0">
                <a:latin typeface="+mj-lt"/>
                <a:sym typeface="Wingdings" panose="05000000000000000000" pitchFamily="2" charset="2"/>
              </a:rPr>
              <a:t> develop a range of examples to demonstrate value</a:t>
            </a:r>
          </a:p>
          <a:p>
            <a:endParaRPr lang="en-GB" sz="2400" dirty="0" smtClean="0">
              <a:latin typeface="+mj-lt"/>
            </a:endParaRPr>
          </a:p>
          <a:p>
            <a:pPr marL="342900" indent="-342900">
              <a:buFont typeface="Arial" panose="020B0604020202020204" pitchFamily="34" charset="0"/>
              <a:buChar char="•"/>
            </a:pPr>
            <a:r>
              <a:rPr lang="en-GB" sz="2400" dirty="0" smtClean="0">
                <a:latin typeface="+mj-lt"/>
              </a:rPr>
              <a:t>EDI about more than protected characteristics </a:t>
            </a:r>
            <a:r>
              <a:rPr lang="en-GB" sz="2400" dirty="0" smtClean="0">
                <a:latin typeface="+mj-lt"/>
                <a:sym typeface="Wingdings" panose="05000000000000000000" pitchFamily="2" charset="2"/>
              </a:rPr>
              <a:t> ensure scope broad and meaningful to many</a:t>
            </a:r>
            <a:endParaRPr lang="en-GB" sz="2400" dirty="0" smtClean="0">
              <a:latin typeface="+mj-lt"/>
            </a:endParaRPr>
          </a:p>
        </p:txBody>
      </p:sp>
    </p:spTree>
    <p:extLst>
      <p:ext uri="{BB962C8B-B14F-4D97-AF65-F5344CB8AC3E}">
        <p14:creationId xmlns:p14="http://schemas.microsoft.com/office/powerpoint/2010/main" val="3813862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Arial"/>
                <a:ea typeface="Verdana" panose="020B0604030504040204" pitchFamily="34" charset="0"/>
                <a:cs typeface="Arial"/>
              </a:rPr>
              <a:t>Celebrating Staff and Students</a:t>
            </a:r>
            <a:endParaRPr lang="en-GB" sz="3200" dirty="0">
              <a:latin typeface="Arial"/>
              <a:cs typeface="Arial"/>
            </a:endParaRPr>
          </a:p>
        </p:txBody>
      </p:sp>
      <p:sp>
        <p:nvSpPr>
          <p:cNvPr id="4" name="Rectangle 3"/>
          <p:cNvSpPr/>
          <p:nvPr/>
        </p:nvSpPr>
        <p:spPr>
          <a:xfrm>
            <a:off x="98894" y="1328960"/>
            <a:ext cx="6086369" cy="1384995"/>
          </a:xfrm>
          <a:prstGeom prst="rect">
            <a:avLst/>
          </a:prstGeom>
        </p:spPr>
        <p:txBody>
          <a:bodyPr wrap="square"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srgbClr val="005697"/>
                </a:solidFill>
                <a:effectLst/>
                <a:uLnTx/>
                <a:uFillTx/>
                <a:latin typeface="Arial"/>
                <a:ea typeface="+mn-ea"/>
                <a:cs typeface="Arial"/>
              </a:rPr>
              <a:t>Three </a:t>
            </a:r>
            <a:r>
              <a:rPr kumimoji="0" lang="en-GB" sz="2800" b="1" i="0" u="none" strike="noStrike" kern="1200" cap="none" spc="0" normalizeH="0" baseline="0" noProof="0" dirty="0">
                <a:ln>
                  <a:noFill/>
                </a:ln>
                <a:solidFill>
                  <a:srgbClr val="005697"/>
                </a:solidFill>
                <a:effectLst/>
                <a:uLnTx/>
                <a:uFillTx/>
                <a:latin typeface="Arial"/>
                <a:ea typeface="+mn-ea"/>
                <a:cs typeface="Arial"/>
              </a:rPr>
              <a:t>new projects </a:t>
            </a:r>
            <a:r>
              <a:rPr kumimoji="0" lang="en-GB" sz="2800" b="1" i="0" u="none" strike="noStrike" kern="1200" cap="none" spc="0" normalizeH="0" baseline="0" noProof="0" dirty="0" smtClean="0">
                <a:ln>
                  <a:noFill/>
                </a:ln>
                <a:solidFill>
                  <a:srgbClr val="005697"/>
                </a:solidFill>
                <a:effectLst/>
                <a:uLnTx/>
                <a:uFillTx/>
                <a:latin typeface="Arial"/>
                <a:ea typeface="+mn-ea"/>
                <a:cs typeface="Arial"/>
              </a:rPr>
              <a:t>to </a:t>
            </a:r>
            <a:r>
              <a:rPr kumimoji="0" lang="en-GB" sz="2800" b="1" i="0" u="none" strike="noStrike" kern="1200" cap="none" spc="0" normalizeH="0" baseline="0" noProof="0" dirty="0">
                <a:ln>
                  <a:noFill/>
                </a:ln>
                <a:solidFill>
                  <a:srgbClr val="005697"/>
                </a:solidFill>
                <a:effectLst/>
                <a:uLnTx/>
                <a:uFillTx/>
                <a:latin typeface="Arial"/>
                <a:ea typeface="+mn-ea"/>
                <a:cs typeface="Arial"/>
              </a:rPr>
              <a:t>celebrate the diversity of our </a:t>
            </a:r>
            <a:r>
              <a:rPr kumimoji="0" lang="en-GB" sz="2800" b="1" i="0" u="none" strike="noStrike" kern="1200" cap="none" spc="0" normalizeH="0" baseline="0" noProof="0" dirty="0" smtClean="0">
                <a:ln>
                  <a:noFill/>
                </a:ln>
                <a:solidFill>
                  <a:srgbClr val="005697"/>
                </a:solidFill>
                <a:effectLst/>
                <a:uLnTx/>
                <a:uFillTx/>
                <a:latin typeface="Arial"/>
                <a:ea typeface="+mn-ea"/>
                <a:cs typeface="Arial"/>
              </a:rPr>
              <a:t>staff and students. </a:t>
            </a:r>
            <a:endParaRPr kumimoji="0" lang="en-US" sz="2400" b="1" i="0" u="none" strike="noStrike" kern="1200" cap="none" spc="0" normalizeH="0" baseline="0" noProof="0" dirty="0" smtClean="0">
              <a:ln>
                <a:noFill/>
              </a:ln>
              <a:solidFill>
                <a:srgbClr val="38A159">
                  <a:lumMod val="75000"/>
                </a:srgbClr>
              </a:solidFill>
              <a:effectLst/>
              <a:uLnTx/>
              <a:uFillTx/>
              <a:latin typeface="Georgia"/>
              <a:ea typeface="+mn-ea"/>
              <a:cs typeface="+mn-cs"/>
            </a:endParaRPr>
          </a:p>
        </p:txBody>
      </p:sp>
      <p:sp>
        <p:nvSpPr>
          <p:cNvPr id="5" name="Rectangle 4"/>
          <p:cNvSpPr/>
          <p:nvPr/>
        </p:nvSpPr>
        <p:spPr>
          <a:xfrm>
            <a:off x="206562" y="3089954"/>
            <a:ext cx="7308670" cy="3231654"/>
          </a:xfrm>
          <a:prstGeom prst="rect">
            <a:avLst/>
          </a:prstGeom>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smtClean="0">
                <a:ln>
                  <a:noFill/>
                </a:ln>
                <a:solidFill>
                  <a:srgbClr val="005697"/>
                </a:solidFill>
                <a:effectLst/>
                <a:uLnTx/>
                <a:uFillTx/>
                <a:latin typeface="Arial"/>
                <a:ea typeface="+mn-ea"/>
                <a:cs typeface="Arial"/>
              </a:rPr>
              <a:t>International </a:t>
            </a:r>
            <a:r>
              <a:rPr kumimoji="0" lang="en-US" sz="1500" b="1" i="0" u="none" strike="noStrike" kern="1200" cap="none" spc="0" normalizeH="0" baseline="0" noProof="0" dirty="0">
                <a:ln>
                  <a:noFill/>
                </a:ln>
                <a:solidFill>
                  <a:srgbClr val="005697"/>
                </a:solidFill>
                <a:effectLst/>
                <a:uLnTx/>
                <a:uFillTx/>
                <a:latin typeface="Arial"/>
                <a:ea typeface="+mn-ea"/>
                <a:cs typeface="Arial"/>
              </a:rPr>
              <a:t>Women’s </a:t>
            </a:r>
            <a:r>
              <a:rPr kumimoji="0" lang="en-US" sz="1500" b="1" i="0" u="none" strike="noStrike" kern="1200" cap="none" spc="0" normalizeH="0" baseline="0" noProof="0" dirty="0" smtClean="0">
                <a:ln>
                  <a:noFill/>
                </a:ln>
                <a:solidFill>
                  <a:srgbClr val="005697"/>
                </a:solidFill>
                <a:effectLst/>
                <a:uLnTx/>
                <a:uFillTx/>
                <a:latin typeface="Arial"/>
                <a:ea typeface="+mn-ea"/>
                <a:cs typeface="Arial"/>
              </a:rPr>
              <a:t>Day</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smtClean="0">
                <a:ln>
                  <a:noFill/>
                </a:ln>
                <a:solidFill>
                  <a:srgbClr val="005697"/>
                </a:solidFill>
                <a:effectLst/>
                <a:uLnTx/>
                <a:uFillTx/>
                <a:latin typeface="Arial"/>
                <a:ea typeface="+mn-ea"/>
                <a:cs typeface="Arial"/>
              </a:rPr>
              <a:t>Any </a:t>
            </a:r>
            <a:r>
              <a:rPr kumimoji="0" lang="en-GB" sz="1500" b="0" i="0" u="sng" strike="noStrike" kern="1200" cap="none" spc="0" normalizeH="0" baseline="0" noProof="0" dirty="0">
                <a:ln>
                  <a:noFill/>
                </a:ln>
                <a:solidFill>
                  <a:srgbClr val="005697"/>
                </a:solidFill>
                <a:effectLst/>
                <a:uLnTx/>
                <a:uFillTx/>
                <a:latin typeface="Arial"/>
                <a:ea typeface="+mn-ea"/>
                <a:cs typeface="Arial"/>
              </a:rPr>
              <a:t>f</a:t>
            </a:r>
            <a:r>
              <a:rPr kumimoji="0" lang="en-GB" sz="1500" b="0" i="0" u="sng" strike="noStrike" kern="1200" cap="none" spc="0" normalizeH="0" baseline="0" noProof="0" dirty="0" smtClean="0">
                <a:ln>
                  <a:noFill/>
                </a:ln>
                <a:solidFill>
                  <a:srgbClr val="005697"/>
                </a:solidFill>
                <a:effectLst/>
                <a:uLnTx/>
                <a:uFillTx/>
                <a:latin typeface="Arial"/>
                <a:ea typeface="+mn-ea"/>
                <a:cs typeface="Arial"/>
              </a:rPr>
              <a:t>emale student or staff member </a:t>
            </a:r>
            <a:r>
              <a:rPr kumimoji="0" lang="en-GB" sz="1500" b="0" i="0" u="none" strike="noStrike" kern="1200" cap="none" spc="0" normalizeH="0" baseline="0" noProof="0" dirty="0" smtClean="0">
                <a:ln>
                  <a:noFill/>
                </a:ln>
                <a:solidFill>
                  <a:srgbClr val="005697"/>
                </a:solidFill>
                <a:effectLst/>
                <a:uLnTx/>
                <a:uFillTx/>
                <a:latin typeface="Arial"/>
                <a:ea typeface="+mn-ea"/>
                <a:cs typeface="Arial"/>
              </a:rPr>
              <a:t>based in the </a:t>
            </a:r>
            <a:r>
              <a:rPr kumimoji="0" lang="en-GB" sz="1500" b="1" i="0" u="none" strike="noStrike" kern="1200" cap="none" spc="0" normalizeH="0" baseline="0" noProof="0" dirty="0">
                <a:ln>
                  <a:noFill/>
                </a:ln>
                <a:solidFill>
                  <a:srgbClr val="005697"/>
                </a:solidFill>
                <a:effectLst/>
                <a:uLnTx/>
                <a:uFillTx/>
                <a:latin typeface="Arial"/>
                <a:ea typeface="+mn-ea"/>
                <a:cs typeface="Arial"/>
              </a:rPr>
              <a:t>UK</a:t>
            </a:r>
            <a:r>
              <a:rPr kumimoji="0" lang="en-GB" sz="1500" b="0" i="0" u="none" strike="noStrike" kern="1200" cap="none" spc="0" normalizeH="0" baseline="0" noProof="0" dirty="0">
                <a:ln>
                  <a:noFill/>
                </a:ln>
                <a:solidFill>
                  <a:srgbClr val="005697"/>
                </a:solidFill>
                <a:effectLst/>
                <a:uLnTx/>
                <a:uFillTx/>
                <a:latin typeface="Arial"/>
                <a:ea typeface="+mn-ea"/>
                <a:cs typeface="Arial"/>
              </a:rPr>
              <a:t>, </a:t>
            </a:r>
            <a:r>
              <a:rPr kumimoji="0" lang="en-GB" sz="1500" b="1" i="0" u="none" strike="noStrike" kern="1200" cap="none" spc="0" normalizeH="0" baseline="0" noProof="0" dirty="0">
                <a:ln>
                  <a:noFill/>
                </a:ln>
                <a:solidFill>
                  <a:srgbClr val="005697"/>
                </a:solidFill>
                <a:effectLst/>
                <a:uLnTx/>
                <a:uFillTx/>
                <a:latin typeface="Arial"/>
                <a:ea typeface="+mn-ea"/>
                <a:cs typeface="Arial"/>
              </a:rPr>
              <a:t>China</a:t>
            </a:r>
            <a:r>
              <a:rPr kumimoji="0" lang="en-GB" sz="1500" b="0" i="0" u="none" strike="noStrike" kern="1200" cap="none" spc="0" normalizeH="0" baseline="0" noProof="0" dirty="0">
                <a:ln>
                  <a:noFill/>
                </a:ln>
                <a:solidFill>
                  <a:srgbClr val="005697"/>
                </a:solidFill>
                <a:effectLst/>
                <a:uLnTx/>
                <a:uFillTx/>
                <a:latin typeface="Arial"/>
                <a:ea typeface="+mn-ea"/>
                <a:cs typeface="Arial"/>
              </a:rPr>
              <a:t> </a:t>
            </a:r>
            <a:r>
              <a:rPr kumimoji="0" lang="en-GB" sz="1500" b="0" i="0" u="none" strike="noStrike" kern="1200" cap="none" spc="0" normalizeH="0" baseline="0" noProof="0" dirty="0" smtClean="0">
                <a:ln>
                  <a:noFill/>
                </a:ln>
                <a:solidFill>
                  <a:srgbClr val="005697"/>
                </a:solidFill>
                <a:effectLst/>
                <a:uLnTx/>
                <a:uFillTx/>
                <a:latin typeface="Arial"/>
                <a:ea typeface="+mn-ea"/>
                <a:cs typeface="Arial"/>
              </a:rPr>
              <a:t>or </a:t>
            </a:r>
            <a:r>
              <a:rPr kumimoji="0" lang="en-GB" sz="1500" b="1" i="0" u="none" strike="noStrike" kern="1200" cap="none" spc="0" normalizeH="0" baseline="0" noProof="0" dirty="0" smtClean="0">
                <a:ln>
                  <a:noFill/>
                </a:ln>
                <a:solidFill>
                  <a:srgbClr val="005697"/>
                </a:solidFill>
                <a:effectLst/>
                <a:uLnTx/>
                <a:uFillTx/>
                <a:latin typeface="Arial"/>
                <a:ea typeface="+mn-ea"/>
                <a:cs typeface="Arial"/>
              </a:rPr>
              <a:t>Malaysia</a:t>
            </a:r>
            <a:r>
              <a:rPr kumimoji="0" lang="en-GB" sz="1500" b="0" i="0" u="none" strike="noStrike" kern="1200" cap="none" spc="0" normalizeH="0" baseline="0" noProof="0" dirty="0" smtClean="0">
                <a:ln>
                  <a:noFill/>
                </a:ln>
                <a:solidFill>
                  <a:srgbClr val="005697"/>
                </a:solidFill>
                <a:effectLst/>
                <a:uLnTx/>
                <a:uFillTx/>
                <a:latin typeface="Arial"/>
                <a:ea typeface="+mn-ea"/>
                <a:cs typeface="Arial"/>
              </a:rPr>
              <a:t> can be nominated, by any student </a:t>
            </a:r>
            <a:r>
              <a:rPr kumimoji="0" lang="en-GB" sz="1500" b="0" i="0" u="none" strike="noStrike" kern="1200" cap="none" spc="0" normalizeH="0" baseline="0" noProof="0" dirty="0">
                <a:ln>
                  <a:noFill/>
                </a:ln>
                <a:solidFill>
                  <a:srgbClr val="005697"/>
                </a:solidFill>
                <a:effectLst/>
                <a:uLnTx/>
                <a:uFillTx/>
                <a:latin typeface="Arial"/>
                <a:ea typeface="+mn-ea"/>
                <a:cs typeface="Arial"/>
              </a:rPr>
              <a:t>or staff </a:t>
            </a:r>
            <a:r>
              <a:rPr kumimoji="0" lang="en-GB" sz="1500" b="0" i="0" u="none" strike="noStrike" kern="1200" cap="none" spc="0" normalizeH="0" baseline="0" noProof="0" dirty="0" smtClean="0">
                <a:ln>
                  <a:noFill/>
                </a:ln>
                <a:solidFill>
                  <a:srgbClr val="005697"/>
                </a:solidFill>
                <a:effectLst/>
                <a:uLnTx/>
                <a:uFillTx/>
                <a:latin typeface="Arial"/>
                <a:ea typeface="+mn-ea"/>
                <a:cs typeface="Arial"/>
              </a:rPr>
              <a:t>member, to </a:t>
            </a:r>
            <a:r>
              <a:rPr kumimoji="0" lang="en-GB" sz="1500" b="0" i="0" u="none" strike="noStrike" kern="1200" cap="none" spc="0" normalizeH="0" baseline="0" noProof="0" dirty="0">
                <a:ln>
                  <a:noFill/>
                </a:ln>
                <a:solidFill>
                  <a:srgbClr val="005697"/>
                </a:solidFill>
                <a:effectLst/>
                <a:uLnTx/>
                <a:uFillTx/>
                <a:latin typeface="Arial"/>
                <a:ea typeface="+mn-ea"/>
                <a:cs typeface="Arial"/>
              </a:rPr>
              <a:t>appear in a digital photo campaign</a:t>
            </a:r>
            <a:r>
              <a:rPr kumimoji="0" lang="en-GB" sz="1500" b="1" i="0" u="none" strike="noStrike" kern="1200" cap="none" spc="0" normalizeH="0" baseline="0" noProof="0" dirty="0">
                <a:ln>
                  <a:noFill/>
                </a:ln>
                <a:solidFill>
                  <a:srgbClr val="005697"/>
                </a:solidFill>
                <a:effectLst/>
                <a:uLnTx/>
                <a:uFillTx/>
                <a:latin typeface="Arial"/>
                <a:ea typeface="+mn-ea"/>
                <a:cs typeface="Arial"/>
              </a:rPr>
              <a:t> </a:t>
            </a:r>
            <a:r>
              <a:rPr kumimoji="0" lang="en-GB" sz="1500" b="0" i="0" u="none" strike="noStrike" kern="1200" cap="none" spc="0" normalizeH="0" baseline="0" noProof="0" dirty="0">
                <a:ln>
                  <a:noFill/>
                </a:ln>
                <a:solidFill>
                  <a:srgbClr val="005697"/>
                </a:solidFill>
                <a:effectLst/>
                <a:uLnTx/>
                <a:uFillTx/>
                <a:latin typeface="Arial"/>
                <a:ea typeface="+mn-ea"/>
                <a:cs typeface="Arial"/>
              </a:rPr>
              <a:t>to support this year’s </a:t>
            </a:r>
            <a:r>
              <a:rPr kumimoji="0" lang="en-GB" sz="1500" b="1" i="0" u="none" strike="noStrike" kern="1200" cap="none" spc="0" normalizeH="0" baseline="0" noProof="0" dirty="0">
                <a:ln>
                  <a:noFill/>
                </a:ln>
                <a:solidFill>
                  <a:srgbClr val="005697"/>
                </a:solidFill>
                <a:effectLst/>
                <a:uLnTx/>
                <a:uFillTx/>
                <a:latin typeface="Arial"/>
                <a:ea typeface="+mn-ea"/>
                <a:cs typeface="Arial"/>
              </a:rPr>
              <a:t>#</a:t>
            </a:r>
            <a:r>
              <a:rPr kumimoji="0" lang="en-GB" sz="1500" b="1" i="0" u="none" strike="noStrike" kern="1200" cap="none" spc="0" normalizeH="0" baseline="0" noProof="0" dirty="0" err="1">
                <a:ln>
                  <a:noFill/>
                </a:ln>
                <a:solidFill>
                  <a:srgbClr val="005697"/>
                </a:solidFill>
                <a:effectLst/>
                <a:uLnTx/>
                <a:uFillTx/>
                <a:latin typeface="Arial"/>
                <a:ea typeface="+mn-ea"/>
                <a:cs typeface="Arial"/>
              </a:rPr>
              <a:t>balanceforbetter</a:t>
            </a:r>
            <a:r>
              <a:rPr kumimoji="0" lang="en-GB" sz="1500" b="1" i="0" u="none" strike="noStrike" kern="1200" cap="none" spc="0" normalizeH="0" baseline="0" noProof="0" dirty="0">
                <a:ln>
                  <a:noFill/>
                </a:ln>
                <a:solidFill>
                  <a:srgbClr val="005697"/>
                </a:solidFill>
                <a:effectLst/>
                <a:uLnTx/>
                <a:uFillTx/>
                <a:latin typeface="Arial"/>
                <a:ea typeface="+mn-ea"/>
                <a:cs typeface="Arial"/>
              </a:rPr>
              <a:t> </a:t>
            </a:r>
            <a:r>
              <a:rPr kumimoji="0" lang="en-GB" sz="1500" b="0" i="0" u="none" strike="noStrike" kern="1200" cap="none" spc="0" normalizeH="0" baseline="0" noProof="0" dirty="0" smtClean="0">
                <a:ln>
                  <a:noFill/>
                </a:ln>
                <a:solidFill>
                  <a:srgbClr val="005697"/>
                </a:solidFill>
                <a:effectLst/>
                <a:uLnTx/>
                <a:uFillTx/>
                <a:latin typeface="Arial"/>
                <a:ea typeface="+mn-ea"/>
                <a:cs typeface="Arial"/>
              </a:rPr>
              <a:t>theme.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800" b="0" i="0" u="none" strike="noStrike" kern="1200" cap="none" spc="0" normalizeH="0" baseline="0" noProof="0" dirty="0" smtClean="0">
              <a:ln>
                <a:noFill/>
              </a:ln>
              <a:solidFill>
                <a:srgbClr val="005697"/>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smtClean="0">
                <a:ln>
                  <a:noFill/>
                </a:ln>
                <a:solidFill>
                  <a:srgbClr val="005697"/>
                </a:solidFill>
                <a:effectLst/>
                <a:uLnTx/>
                <a:uFillTx/>
                <a:latin typeface="Arial"/>
                <a:ea typeface="+mn-ea"/>
                <a:cs typeface="Arial"/>
              </a:rPr>
              <a:t>International Colleagues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smtClean="0">
                <a:ln>
                  <a:noFill/>
                </a:ln>
                <a:solidFill>
                  <a:srgbClr val="005697"/>
                </a:solidFill>
                <a:effectLst/>
                <a:uLnTx/>
                <a:uFillTx/>
                <a:latin typeface="Arial"/>
                <a:ea typeface="+mn-ea"/>
                <a:cs typeface="Arial"/>
              </a:rPr>
              <a:t>The </a:t>
            </a:r>
            <a:r>
              <a:rPr kumimoji="0" lang="en-GB" sz="1500" b="0" i="0" u="none" strike="noStrike" kern="1200" cap="none" spc="0" normalizeH="0" baseline="0" noProof="0" dirty="0">
                <a:ln>
                  <a:noFill/>
                </a:ln>
                <a:solidFill>
                  <a:srgbClr val="005697"/>
                </a:solidFill>
                <a:effectLst/>
                <a:uLnTx/>
                <a:uFillTx/>
                <a:latin typeface="Arial"/>
                <a:ea typeface="+mn-ea"/>
                <a:cs typeface="Arial"/>
              </a:rPr>
              <a:t>University’s </a:t>
            </a:r>
            <a:r>
              <a:rPr kumimoji="0" lang="en-GB" sz="1500" b="1" i="0" u="none" strike="noStrike" kern="1200" cap="none" spc="0" normalizeH="0" baseline="0" noProof="0" dirty="0">
                <a:ln>
                  <a:noFill/>
                </a:ln>
                <a:solidFill>
                  <a:srgbClr val="005697"/>
                </a:solidFill>
                <a:effectLst/>
                <a:uLnTx/>
                <a:uFillTx/>
                <a:latin typeface="Arial"/>
                <a:ea typeface="+mn-ea"/>
                <a:cs typeface="Arial"/>
              </a:rPr>
              <a:t>Portrait Diversification</a:t>
            </a:r>
            <a:r>
              <a:rPr kumimoji="0" lang="en-GB" sz="1500" b="0" i="0" u="none" strike="noStrike" kern="1200" cap="none" spc="0" normalizeH="0" baseline="0" noProof="0" dirty="0">
                <a:ln>
                  <a:noFill/>
                </a:ln>
                <a:solidFill>
                  <a:srgbClr val="005697"/>
                </a:solidFill>
                <a:effectLst/>
                <a:uLnTx/>
                <a:uFillTx/>
                <a:latin typeface="Arial"/>
                <a:ea typeface="+mn-ea"/>
                <a:cs typeface="Arial"/>
              </a:rPr>
              <a:t> project is being extended to </a:t>
            </a:r>
            <a:r>
              <a:rPr kumimoji="0" lang="en-GB" sz="1500" b="0" i="0" u="none" strike="noStrike" kern="1200" cap="none" spc="0" normalizeH="0" baseline="0" noProof="0" dirty="0" smtClean="0">
                <a:ln>
                  <a:noFill/>
                </a:ln>
                <a:solidFill>
                  <a:srgbClr val="005697"/>
                </a:solidFill>
                <a:effectLst/>
                <a:uLnTx/>
                <a:uFillTx/>
                <a:latin typeface="Arial"/>
                <a:ea typeface="+mn-ea"/>
                <a:cs typeface="Arial"/>
              </a:rPr>
              <a:t>open to nominations of </a:t>
            </a:r>
            <a:r>
              <a:rPr kumimoji="0" lang="en-GB" sz="1500" b="0" i="0" u="sng" strike="noStrike" kern="1200" cap="none" spc="0" normalizeH="0" baseline="0" noProof="0" dirty="0">
                <a:ln>
                  <a:noFill/>
                </a:ln>
                <a:solidFill>
                  <a:srgbClr val="005697"/>
                </a:solidFill>
                <a:effectLst/>
                <a:uLnTx/>
                <a:uFillTx/>
                <a:latin typeface="Arial"/>
                <a:ea typeface="+mn-ea"/>
                <a:cs typeface="Arial"/>
              </a:rPr>
              <a:t>international staff working in the </a:t>
            </a:r>
            <a:r>
              <a:rPr kumimoji="0" lang="en-GB" sz="1500" b="0" i="0" u="sng" strike="noStrike" kern="1200" cap="none" spc="0" normalizeH="0" baseline="0" noProof="0" dirty="0" smtClean="0">
                <a:ln>
                  <a:noFill/>
                </a:ln>
                <a:solidFill>
                  <a:srgbClr val="005697"/>
                </a:solidFill>
                <a:effectLst/>
                <a:uLnTx/>
                <a:uFillTx/>
                <a:latin typeface="Arial"/>
                <a:ea typeface="+mn-ea"/>
                <a:cs typeface="Arial"/>
              </a:rPr>
              <a:t>UK,</a:t>
            </a:r>
            <a:r>
              <a:rPr kumimoji="0" lang="en-GB" sz="1500" b="0" i="0" u="none" strike="noStrike" kern="1200" cap="none" spc="0" normalizeH="0" baseline="0" noProof="0" dirty="0" smtClean="0">
                <a:ln>
                  <a:noFill/>
                </a:ln>
                <a:solidFill>
                  <a:srgbClr val="005697"/>
                </a:solidFill>
                <a:effectLst/>
                <a:uLnTx/>
                <a:uFillTx/>
                <a:latin typeface="Arial"/>
                <a:ea typeface="+mn-ea"/>
                <a:cs typeface="Arial"/>
              </a:rPr>
              <a:t> by any member of staff or student in the </a:t>
            </a:r>
            <a:r>
              <a:rPr kumimoji="0" lang="en-GB" sz="1500" b="1" i="0" u="none" strike="noStrike" kern="1200" cap="none" spc="0" normalizeH="0" baseline="0" noProof="0" dirty="0" smtClean="0">
                <a:ln>
                  <a:noFill/>
                </a:ln>
                <a:solidFill>
                  <a:srgbClr val="005697"/>
                </a:solidFill>
                <a:effectLst/>
                <a:uLnTx/>
                <a:uFillTx/>
                <a:latin typeface="Arial"/>
                <a:ea typeface="+mn-ea"/>
                <a:cs typeface="Arial"/>
              </a:rPr>
              <a:t>UK, China </a:t>
            </a:r>
            <a:r>
              <a:rPr kumimoji="0" lang="en-GB" sz="1500" b="0" i="0" u="none" strike="noStrike" kern="1200" cap="none" spc="0" normalizeH="0" baseline="0" noProof="0" dirty="0" smtClean="0">
                <a:ln>
                  <a:noFill/>
                </a:ln>
                <a:solidFill>
                  <a:srgbClr val="005697"/>
                </a:solidFill>
                <a:effectLst/>
                <a:uLnTx/>
                <a:uFillTx/>
                <a:latin typeface="Arial"/>
                <a:ea typeface="+mn-ea"/>
                <a:cs typeface="Arial"/>
              </a:rPr>
              <a:t>or </a:t>
            </a:r>
            <a:r>
              <a:rPr kumimoji="0" lang="en-GB" sz="1500" b="1" i="0" u="none" strike="noStrike" kern="1200" cap="none" spc="0" normalizeH="0" baseline="0" noProof="0" dirty="0" smtClean="0">
                <a:ln>
                  <a:noFill/>
                </a:ln>
                <a:solidFill>
                  <a:srgbClr val="005697"/>
                </a:solidFill>
                <a:effectLst/>
                <a:uLnTx/>
                <a:uFillTx/>
                <a:latin typeface="Arial"/>
                <a:ea typeface="+mn-ea"/>
                <a:cs typeface="Arial"/>
              </a:rPr>
              <a:t>Malaysia</a:t>
            </a:r>
            <a:r>
              <a:rPr kumimoji="0" lang="en-GB" sz="1500" b="0" i="0" u="none" strike="noStrike" kern="1200" cap="none" spc="0" normalizeH="0" baseline="0" noProof="0" dirty="0" smtClean="0">
                <a:ln>
                  <a:noFill/>
                </a:ln>
                <a:solidFill>
                  <a:srgbClr val="005697"/>
                </a:solidFill>
                <a:effectLst/>
                <a:uLnTx/>
                <a:uFillTx/>
                <a:latin typeface="Arial"/>
                <a:ea typeface="+mn-ea"/>
                <a:cs typeface="Arial"/>
              </a:rPr>
              <a: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800" b="0" i="0" u="sng" strike="noStrike" kern="1200" cap="none" spc="0" normalizeH="0" baseline="0" noProof="0" dirty="0" smtClean="0">
              <a:ln>
                <a:noFill/>
              </a:ln>
              <a:solidFill>
                <a:srgbClr val="005697"/>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smtClean="0">
                <a:ln>
                  <a:noFill/>
                </a:ln>
                <a:solidFill>
                  <a:srgbClr val="005697"/>
                </a:solidFill>
                <a:effectLst/>
                <a:uLnTx/>
                <a:uFillTx/>
                <a:latin typeface="Arial"/>
                <a:ea typeface="+mn-ea"/>
                <a:cs typeface="Arial"/>
              </a:rPr>
              <a:t>Colleagues </a:t>
            </a:r>
            <a:r>
              <a:rPr kumimoji="0" lang="en-GB" sz="1500" b="1" i="0" u="none" strike="noStrike" kern="1200" cap="none" spc="0" normalizeH="0" baseline="0" noProof="0" dirty="0">
                <a:ln>
                  <a:noFill/>
                </a:ln>
                <a:solidFill>
                  <a:srgbClr val="005697"/>
                </a:solidFill>
                <a:effectLst/>
                <a:uLnTx/>
                <a:uFillTx/>
                <a:latin typeface="Arial"/>
                <a:ea typeface="+mn-ea"/>
                <a:cs typeface="Arial"/>
              </a:rPr>
              <a:t>from the European </a:t>
            </a:r>
            <a:r>
              <a:rPr kumimoji="0" lang="en-GB" sz="1500" b="1" i="0" u="none" strike="noStrike" kern="1200" cap="none" spc="0" normalizeH="0" baseline="0" noProof="0" dirty="0" smtClean="0">
                <a:ln>
                  <a:noFill/>
                </a:ln>
                <a:solidFill>
                  <a:srgbClr val="005697"/>
                </a:solidFill>
                <a:effectLst/>
                <a:uLnTx/>
                <a:uFillTx/>
                <a:latin typeface="Arial"/>
                <a:ea typeface="+mn-ea"/>
                <a:cs typeface="Arial"/>
              </a:rPr>
              <a:t>Union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0" i="0" u="sng" strike="noStrike" kern="1200" cap="none" spc="0" normalizeH="0" baseline="0" noProof="0" dirty="0">
                <a:ln>
                  <a:noFill/>
                </a:ln>
                <a:solidFill>
                  <a:srgbClr val="005697"/>
                </a:solidFill>
                <a:effectLst/>
                <a:uLnTx/>
                <a:uFillTx/>
                <a:latin typeface="Arial"/>
                <a:ea typeface="+mn-ea"/>
                <a:cs typeface="Arial"/>
              </a:rPr>
              <a:t>EU </a:t>
            </a:r>
            <a:r>
              <a:rPr kumimoji="0" lang="en-GB" sz="1500" b="0" i="0" u="sng" strike="noStrike" kern="1200" cap="none" spc="0" normalizeH="0" baseline="0" noProof="0" dirty="0" smtClean="0">
                <a:ln>
                  <a:noFill/>
                </a:ln>
                <a:solidFill>
                  <a:srgbClr val="005697"/>
                </a:solidFill>
                <a:effectLst/>
                <a:uLnTx/>
                <a:uFillTx/>
                <a:latin typeface="Arial"/>
                <a:ea typeface="+mn-ea"/>
                <a:cs typeface="Arial"/>
              </a:rPr>
              <a:t>staff working in the UK</a:t>
            </a:r>
            <a:r>
              <a:rPr kumimoji="0" lang="en-GB" sz="1500" b="0" i="0" u="none" strike="noStrike" kern="1200" cap="none" spc="0" normalizeH="0" baseline="0" noProof="0" dirty="0" smtClean="0">
                <a:ln>
                  <a:noFill/>
                </a:ln>
                <a:solidFill>
                  <a:srgbClr val="005697"/>
                </a:solidFill>
                <a:effectLst/>
                <a:uLnTx/>
                <a:uFillTx/>
                <a:latin typeface="Arial"/>
                <a:ea typeface="+mn-ea"/>
                <a:cs typeface="Arial"/>
              </a:rPr>
              <a:t>, are </a:t>
            </a:r>
            <a:r>
              <a:rPr kumimoji="0" lang="en-GB" sz="1500" b="0" i="0" u="none" strike="noStrike" kern="1200" cap="none" spc="0" normalizeH="0" baseline="0" noProof="0" dirty="0">
                <a:ln>
                  <a:noFill/>
                </a:ln>
                <a:solidFill>
                  <a:srgbClr val="005697"/>
                </a:solidFill>
                <a:effectLst/>
                <a:uLnTx/>
                <a:uFillTx/>
                <a:latin typeface="Arial"/>
                <a:ea typeface="+mn-ea"/>
                <a:cs typeface="Arial"/>
              </a:rPr>
              <a:t>sought for </a:t>
            </a:r>
            <a:r>
              <a:rPr kumimoji="0" lang="en-GB" sz="1500" b="1" i="0" u="none" strike="noStrike" kern="1200" cap="none" spc="0" normalizeH="0" baseline="0" noProof="0" dirty="0">
                <a:ln>
                  <a:noFill/>
                </a:ln>
                <a:solidFill>
                  <a:srgbClr val="005697"/>
                </a:solidFill>
                <a:effectLst/>
                <a:uLnTx/>
                <a:uFillTx/>
                <a:latin typeface="Arial"/>
                <a:ea typeface="+mn-ea"/>
                <a:cs typeface="Arial"/>
              </a:rPr>
              <a:t>case studies </a:t>
            </a:r>
            <a:r>
              <a:rPr kumimoji="0" lang="en-GB" sz="1500" b="0" i="0" u="none" strike="noStrike" kern="1200" cap="none" spc="0" normalizeH="0" baseline="0" noProof="0" dirty="0">
                <a:ln>
                  <a:noFill/>
                </a:ln>
                <a:solidFill>
                  <a:srgbClr val="005697"/>
                </a:solidFill>
                <a:effectLst/>
                <a:uLnTx/>
                <a:uFillTx/>
                <a:latin typeface="Arial"/>
                <a:ea typeface="+mn-ea"/>
                <a:cs typeface="Arial"/>
              </a:rPr>
              <a:t>to be showcased at a staff celebration event </a:t>
            </a:r>
            <a:r>
              <a:rPr kumimoji="0" lang="en-GB" sz="1500" b="0" i="0" u="none" strike="noStrike" kern="1200" cap="none" spc="0" normalizeH="0" baseline="0" noProof="0" dirty="0" smtClean="0">
                <a:ln>
                  <a:noFill/>
                </a:ln>
                <a:solidFill>
                  <a:srgbClr val="005697"/>
                </a:solidFill>
                <a:effectLst/>
                <a:uLnTx/>
                <a:uFillTx/>
                <a:latin typeface="Arial"/>
                <a:ea typeface="+mn-ea"/>
                <a:cs typeface="Arial"/>
              </a:rPr>
              <a:t> on March 19 and can be nominated</a:t>
            </a:r>
            <a:r>
              <a:rPr kumimoji="0" lang="en-GB" sz="1500" b="0" i="0" u="none" strike="noStrike" kern="1200" cap="none" spc="0" normalizeH="0" baseline="0" noProof="0" dirty="0">
                <a:ln>
                  <a:noFill/>
                </a:ln>
                <a:solidFill>
                  <a:srgbClr val="005697"/>
                </a:solidFill>
                <a:effectLst/>
                <a:uLnTx/>
                <a:uFillTx/>
                <a:latin typeface="Arial"/>
                <a:ea typeface="+mn-ea"/>
                <a:cs typeface="Arial"/>
              </a:rPr>
              <a:t> by any member of staff </a:t>
            </a:r>
            <a:r>
              <a:rPr kumimoji="0" lang="en-GB" sz="1500" b="0" i="0" u="none" strike="noStrike" kern="1200" cap="none" spc="0" normalizeH="0" baseline="0" noProof="0" dirty="0" smtClean="0">
                <a:ln>
                  <a:noFill/>
                </a:ln>
                <a:solidFill>
                  <a:srgbClr val="005697"/>
                </a:solidFill>
                <a:effectLst/>
                <a:uLnTx/>
                <a:uFillTx/>
                <a:latin typeface="Arial"/>
                <a:ea typeface="+mn-ea"/>
                <a:cs typeface="Arial"/>
              </a:rPr>
              <a:t>or student working </a:t>
            </a:r>
            <a:r>
              <a:rPr kumimoji="0" lang="en-GB" sz="1500" b="0" i="0" u="none" strike="noStrike" kern="1200" cap="none" spc="0" normalizeH="0" baseline="0" noProof="0" dirty="0">
                <a:ln>
                  <a:noFill/>
                </a:ln>
                <a:solidFill>
                  <a:srgbClr val="005697"/>
                </a:solidFill>
                <a:effectLst/>
                <a:uLnTx/>
                <a:uFillTx/>
                <a:latin typeface="Arial"/>
                <a:ea typeface="+mn-ea"/>
                <a:cs typeface="Arial"/>
              </a:rPr>
              <a:t>in the </a:t>
            </a:r>
            <a:r>
              <a:rPr kumimoji="0" lang="en-GB" sz="1500" b="1" i="0" u="none" strike="noStrike" kern="1200" cap="none" spc="0" normalizeH="0" baseline="0" noProof="0" dirty="0">
                <a:ln>
                  <a:noFill/>
                </a:ln>
                <a:solidFill>
                  <a:srgbClr val="005697"/>
                </a:solidFill>
                <a:effectLst/>
                <a:uLnTx/>
                <a:uFillTx/>
                <a:latin typeface="Arial"/>
                <a:ea typeface="+mn-ea"/>
                <a:cs typeface="Arial"/>
              </a:rPr>
              <a:t>UK</a:t>
            </a:r>
            <a:r>
              <a:rPr kumimoji="0" lang="en-GB" sz="1500" b="0" i="0" u="none" strike="noStrike" kern="1200" cap="none" spc="0" normalizeH="0" baseline="0" noProof="0" dirty="0" smtClean="0">
                <a:ln>
                  <a:noFill/>
                </a:ln>
                <a:solidFill>
                  <a:srgbClr val="005697"/>
                </a:solidFill>
                <a:effectLst/>
                <a:uLnTx/>
                <a:uFillTx/>
                <a:latin typeface="Arial"/>
                <a:ea typeface="+mn-ea"/>
                <a:cs typeface="Arial"/>
              </a:rPr>
              <a:t>.</a:t>
            </a:r>
            <a:endParaRPr kumimoji="0" lang="en-US" sz="1500" b="0" i="0" u="none" strike="noStrike" kern="1200" cap="none" spc="0" normalizeH="0" baseline="0" noProof="0" dirty="0">
              <a:ln>
                <a:noFill/>
              </a:ln>
              <a:solidFill>
                <a:srgbClr val="005697"/>
              </a:solidFill>
              <a:effectLst/>
              <a:uLnTx/>
              <a:uFillTx/>
              <a:latin typeface="Arial"/>
              <a:ea typeface="+mn-ea"/>
              <a:cs typeface="Arial"/>
            </a:endParaRPr>
          </a:p>
        </p:txBody>
      </p:sp>
      <p:pic>
        <p:nvPicPr>
          <p:cNvPr id="7" name="Picture 6"/>
          <p:cNvPicPr>
            <a:picLocks noChangeAspect="1"/>
          </p:cNvPicPr>
          <p:nvPr/>
        </p:nvPicPr>
        <p:blipFill rotWithShape="1">
          <a:blip r:embed="rId3"/>
          <a:srcRect l="21568" r="-1" b="26571"/>
          <a:stretch/>
        </p:blipFill>
        <p:spPr>
          <a:xfrm>
            <a:off x="6124037" y="906185"/>
            <a:ext cx="5334460" cy="2457419"/>
          </a:xfrm>
          <a:prstGeom prst="rect">
            <a:avLst/>
          </a:prstGeom>
          <a:ln>
            <a:noFill/>
          </a:ln>
          <a:effectLst>
            <a:softEdge rad="368300"/>
          </a:effectLst>
        </p:spPr>
      </p:pic>
      <p:sp>
        <p:nvSpPr>
          <p:cNvPr id="8" name="TextBox 7"/>
          <p:cNvSpPr txBox="1"/>
          <p:nvPr/>
        </p:nvSpPr>
        <p:spPr>
          <a:xfrm>
            <a:off x="7974874" y="3758725"/>
            <a:ext cx="336804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srgbClr val="005697"/>
                </a:solidFill>
                <a:effectLst/>
                <a:uLnTx/>
                <a:uFillTx/>
                <a:latin typeface="Arial"/>
                <a:ea typeface="+mn-ea"/>
                <a:cs typeface="Arial"/>
              </a:rPr>
              <a:t>Full </a:t>
            </a:r>
            <a:r>
              <a:rPr kumimoji="0" lang="en-GB" sz="2000" b="0" i="0" u="none" strike="noStrike" kern="1200" cap="none" spc="0" normalizeH="0" baseline="0" noProof="0" dirty="0">
                <a:ln>
                  <a:noFill/>
                </a:ln>
                <a:solidFill>
                  <a:srgbClr val="005697"/>
                </a:solidFill>
                <a:effectLst/>
                <a:uLnTx/>
                <a:uFillTx/>
                <a:latin typeface="Arial"/>
                <a:ea typeface="+mn-ea"/>
                <a:cs typeface="Arial"/>
              </a:rPr>
              <a:t>details and nomination forms for all three </a:t>
            </a:r>
            <a:r>
              <a:rPr kumimoji="0" lang="en-GB" sz="2000" b="0" i="0" u="none" strike="noStrike" kern="1200" cap="none" spc="0" normalizeH="0" baseline="0" noProof="0" dirty="0" smtClean="0">
                <a:ln>
                  <a:noFill/>
                </a:ln>
                <a:solidFill>
                  <a:srgbClr val="005697"/>
                </a:solidFill>
                <a:effectLst/>
                <a:uLnTx/>
                <a:uFillTx/>
                <a:latin typeface="Arial"/>
                <a:ea typeface="+mn-ea"/>
                <a:cs typeface="Arial"/>
              </a:rPr>
              <a:t>projects can </a:t>
            </a:r>
            <a:r>
              <a:rPr kumimoji="0" lang="en-GB" sz="2000" b="0" i="0" u="none" strike="noStrike" kern="1200" cap="none" spc="0" normalizeH="0" baseline="0" noProof="0" dirty="0">
                <a:ln>
                  <a:noFill/>
                </a:ln>
                <a:solidFill>
                  <a:srgbClr val="005697"/>
                </a:solidFill>
                <a:effectLst/>
                <a:uLnTx/>
                <a:uFillTx/>
                <a:latin typeface="Arial"/>
                <a:ea typeface="+mn-ea"/>
                <a:cs typeface="Arial"/>
              </a:rPr>
              <a:t>be found </a:t>
            </a:r>
            <a:r>
              <a:rPr kumimoji="0" lang="en-GB" sz="2000" b="0" i="0" u="none" strike="noStrike" kern="1200" cap="none" spc="0" normalizeH="0" baseline="0" noProof="0" dirty="0" smtClean="0">
                <a:ln>
                  <a:noFill/>
                </a:ln>
                <a:solidFill>
                  <a:srgbClr val="005697"/>
                </a:solidFill>
                <a:effectLst/>
                <a:uLnTx/>
                <a:uFillTx/>
                <a:latin typeface="Arial"/>
                <a:ea typeface="+mn-ea"/>
                <a:cs typeface="Arial"/>
              </a:rPr>
              <a:t>on Campus News.</a:t>
            </a:r>
            <a:endParaRPr kumimoji="0" lang="en-US" sz="1800" b="0" i="0" u="none" strike="noStrike" kern="1200" cap="none" spc="0" normalizeH="0" baseline="0" noProof="0" dirty="0">
              <a:ln>
                <a:noFill/>
              </a:ln>
              <a:solidFill>
                <a:srgbClr val="38A159">
                  <a:lumMod val="75000"/>
                </a:srgbClr>
              </a:solidFill>
              <a:effectLst/>
              <a:uLnTx/>
              <a:uFillTx/>
              <a:latin typeface="Georgia"/>
              <a:ea typeface="+mn-ea"/>
              <a:cs typeface="+mn-cs"/>
            </a:endParaRPr>
          </a:p>
        </p:txBody>
      </p:sp>
    </p:spTree>
    <p:extLst>
      <p:ext uri="{BB962C8B-B14F-4D97-AF65-F5344CB8AC3E}">
        <p14:creationId xmlns:p14="http://schemas.microsoft.com/office/powerpoint/2010/main" val="3646717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52020" y="2409650"/>
            <a:ext cx="8482780" cy="2387600"/>
          </a:xfrm>
        </p:spPr>
        <p:txBody>
          <a:bodyPr/>
          <a:lstStyle/>
          <a:p>
            <a:r>
              <a:rPr lang="en-GB" dirty="0" smtClean="0"/>
              <a:t>Thank you</a:t>
            </a:r>
            <a:endParaRPr lang="en-GB" dirty="0"/>
          </a:p>
        </p:txBody>
      </p:sp>
      <p:sp>
        <p:nvSpPr>
          <p:cNvPr id="3" name="TextBox 2"/>
          <p:cNvSpPr txBox="1"/>
          <p:nvPr/>
        </p:nvSpPr>
        <p:spPr>
          <a:xfrm>
            <a:off x="6146799" y="4818648"/>
            <a:ext cx="5588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Arial"/>
                <a:ea typeface="+mn-ea"/>
                <a:cs typeface="+mn-cs"/>
              </a:rPr>
              <a:t>@</a:t>
            </a:r>
            <a:r>
              <a:rPr kumimoji="0" lang="en-GB" sz="3200" b="0" i="0" u="none" strike="noStrike" kern="1200" cap="none" spc="0" normalizeH="0" baseline="0" noProof="0" dirty="0" err="1" smtClean="0">
                <a:ln>
                  <a:noFill/>
                </a:ln>
                <a:solidFill>
                  <a:prstClr val="white"/>
                </a:solidFill>
                <a:effectLst/>
                <a:uLnTx/>
                <a:uFillTx/>
                <a:latin typeface="Arial"/>
                <a:ea typeface="+mn-ea"/>
                <a:cs typeface="+mn-cs"/>
              </a:rPr>
              <a:t>scsharples</a:t>
            </a:r>
            <a:endParaRPr kumimoji="0" lang="en-GB" sz="3200" b="0" i="0" u="none" strike="noStrike" kern="1200" cap="none" spc="0" normalizeH="0" baseline="0" noProof="0" dirty="0" smtClean="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648013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Aim of session </a:t>
            </a:r>
            <a:endParaRPr lang="en-GB" dirty="0"/>
          </a:p>
        </p:txBody>
      </p:sp>
      <p:sp>
        <p:nvSpPr>
          <p:cNvPr id="5" name="TextBox 4"/>
          <p:cNvSpPr txBox="1"/>
          <p:nvPr/>
        </p:nvSpPr>
        <p:spPr>
          <a:xfrm>
            <a:off x="894510" y="1185751"/>
            <a:ext cx="9840190" cy="4154984"/>
          </a:xfrm>
          <a:prstGeom prst="rect">
            <a:avLst/>
          </a:prstGeom>
          <a:noFill/>
        </p:spPr>
        <p:txBody>
          <a:bodyPr wrap="square" rtlCol="0">
            <a:spAutoFit/>
          </a:bodyPr>
          <a:lstStyle/>
          <a:p>
            <a:r>
              <a:rPr lang="en-GB" sz="2400" b="1" dirty="0" smtClean="0">
                <a:latin typeface="+mj-lt"/>
              </a:rPr>
              <a:t>To be added / updated for each individual session, the following are examples:</a:t>
            </a:r>
          </a:p>
          <a:p>
            <a:endParaRPr lang="en-GB" sz="2400" b="1" dirty="0" smtClean="0">
              <a:latin typeface="+mj-lt"/>
            </a:endParaRPr>
          </a:p>
          <a:p>
            <a:pPr marL="342900" indent="-342900">
              <a:buFont typeface="Arial" panose="020B0604020202020204" pitchFamily="34" charset="0"/>
              <a:buChar char="•"/>
            </a:pPr>
            <a:r>
              <a:rPr lang="en-GB" sz="2400" dirty="0" smtClean="0">
                <a:latin typeface="+mj-lt"/>
              </a:rPr>
              <a:t>To engage with staff on the development of the EDI Strategic Delivery Plan </a:t>
            </a:r>
          </a:p>
          <a:p>
            <a:pPr marL="342900" indent="-342900">
              <a:buFont typeface="Arial" panose="020B0604020202020204" pitchFamily="34" charset="0"/>
              <a:buChar char="•"/>
            </a:pPr>
            <a:r>
              <a:rPr lang="en-GB" sz="2400" dirty="0" smtClean="0">
                <a:latin typeface="+mj-lt"/>
              </a:rPr>
              <a:t>To support conversations on EDI issues and challenges, considering  how to tackle them</a:t>
            </a:r>
          </a:p>
          <a:p>
            <a:pPr marL="342900" indent="-342900">
              <a:buFont typeface="Arial" panose="020B0604020202020204" pitchFamily="34" charset="0"/>
              <a:buChar char="•"/>
            </a:pPr>
            <a:r>
              <a:rPr lang="en-GB" sz="2400" dirty="0" smtClean="0">
                <a:latin typeface="+mj-lt"/>
              </a:rPr>
              <a:t>Identify the priorities to consider for EDI</a:t>
            </a:r>
          </a:p>
          <a:p>
            <a:pPr marL="342900" indent="-342900">
              <a:buFont typeface="Arial" panose="020B0604020202020204" pitchFamily="34" charset="0"/>
              <a:buChar char="•"/>
            </a:pPr>
            <a:r>
              <a:rPr lang="en-GB" sz="2400" dirty="0" smtClean="0">
                <a:latin typeface="+mj-lt"/>
              </a:rPr>
              <a:t>Consider what activities across the University would support the implementation of the plan </a:t>
            </a:r>
          </a:p>
          <a:p>
            <a:endParaRPr lang="en-GB" sz="2400" dirty="0" err="1" smtClean="0">
              <a:latin typeface="+mj-lt"/>
            </a:endParaRPr>
          </a:p>
        </p:txBody>
      </p:sp>
      <p:sp>
        <p:nvSpPr>
          <p:cNvPr id="2" name="TextBox 1"/>
          <p:cNvSpPr txBox="1"/>
          <p:nvPr/>
        </p:nvSpPr>
        <p:spPr>
          <a:xfrm>
            <a:off x="597876" y="5128836"/>
            <a:ext cx="10779370" cy="1200329"/>
          </a:xfrm>
          <a:prstGeom prst="rect">
            <a:avLst/>
          </a:prstGeom>
          <a:noFill/>
        </p:spPr>
        <p:txBody>
          <a:bodyPr wrap="square" rtlCol="0">
            <a:spAutoFit/>
          </a:bodyPr>
          <a:lstStyle/>
          <a:p>
            <a:pPr algn="ctr"/>
            <a:r>
              <a:rPr lang="en-GB" sz="2400" b="1" dirty="0" smtClean="0">
                <a:latin typeface="+mj-lt"/>
              </a:rPr>
              <a:t>Consultation is open until 15</a:t>
            </a:r>
            <a:r>
              <a:rPr lang="en-GB" sz="2400" b="1" baseline="30000" dirty="0" smtClean="0">
                <a:latin typeface="+mj-lt"/>
              </a:rPr>
              <a:t>th</a:t>
            </a:r>
            <a:r>
              <a:rPr lang="en-GB" sz="2400" b="1" dirty="0" smtClean="0">
                <a:latin typeface="+mj-lt"/>
              </a:rPr>
              <a:t> March 2018</a:t>
            </a:r>
          </a:p>
          <a:p>
            <a:pPr algn="ctr"/>
            <a:r>
              <a:rPr lang="en-GB" sz="2400" b="1" dirty="0" smtClean="0">
                <a:latin typeface="+mj-lt"/>
              </a:rPr>
              <a:t>Please respond on the </a:t>
            </a:r>
            <a:r>
              <a:rPr lang="en-GB" sz="2400" b="1" dirty="0">
                <a:latin typeface="+mj-lt"/>
              </a:rPr>
              <a:t>website </a:t>
            </a:r>
            <a:r>
              <a:rPr lang="en-GB" sz="2400" b="1" dirty="0">
                <a:latin typeface="+mj-lt"/>
                <a:hlinkClick r:id="rId2"/>
              </a:rPr>
              <a:t>https://</a:t>
            </a:r>
            <a:r>
              <a:rPr lang="en-GB" sz="2400" b="1" dirty="0" smtClean="0">
                <a:latin typeface="+mj-lt"/>
                <a:hlinkClick r:id="rId2"/>
              </a:rPr>
              <a:t>www.nottingham.ac.uk/edi/equality-diversity-and-inclusion.aspx</a:t>
            </a:r>
            <a:r>
              <a:rPr lang="en-GB" sz="2400" b="1" dirty="0" smtClean="0">
                <a:latin typeface="+mj-lt"/>
              </a:rPr>
              <a:t> </a:t>
            </a:r>
          </a:p>
        </p:txBody>
      </p:sp>
    </p:spTree>
    <p:extLst>
      <p:ext uri="{BB962C8B-B14F-4D97-AF65-F5344CB8AC3E}">
        <p14:creationId xmlns:p14="http://schemas.microsoft.com/office/powerpoint/2010/main" val="1993644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Equality, Diversity and Inclusion Matters</a:t>
            </a:r>
            <a:endParaRPr lang="en-GB" dirty="0"/>
          </a:p>
        </p:txBody>
      </p:sp>
      <p:sp>
        <p:nvSpPr>
          <p:cNvPr id="3" name="Content Placeholder 2"/>
          <p:cNvSpPr>
            <a:spLocks noGrp="1"/>
          </p:cNvSpPr>
          <p:nvPr>
            <p:ph idx="4294967295"/>
          </p:nvPr>
        </p:nvSpPr>
        <p:spPr>
          <a:xfrm>
            <a:off x="261257" y="1121000"/>
            <a:ext cx="11684725" cy="4351338"/>
          </a:xfrm>
          <a:prstGeom prst="rect">
            <a:avLst/>
          </a:prstGeom>
        </p:spPr>
        <p:txBody>
          <a:bodyPr>
            <a:normAutofit fontScale="77500" lnSpcReduction="20000"/>
          </a:bodyPr>
          <a:lstStyle/>
          <a:p>
            <a:pPr marL="0" lvl="0" indent="0" eaLnBrk="0" fontAlgn="base" hangingPunct="0">
              <a:lnSpc>
                <a:spcPct val="100000"/>
              </a:lnSpc>
              <a:spcBef>
                <a:spcPts val="600"/>
              </a:spcBef>
              <a:spcAft>
                <a:spcPct val="0"/>
              </a:spcAft>
              <a:buFontTx/>
              <a:buChar char="•"/>
            </a:pPr>
            <a:r>
              <a:rPr lang="en-GB" altLang="en-US" dirty="0">
                <a:latin typeface="Calibri" panose="020F0502020204030204" pitchFamily="34" charset="0"/>
                <a:ea typeface="Calibri" panose="020F0502020204030204" pitchFamily="34" charset="0"/>
                <a:cs typeface="Times New Roman" panose="02020603050405020304" pitchFamily="18" charset="0"/>
              </a:rPr>
              <a:t>Ensure that all students and staff feel safe and supported in all that they do</a:t>
            </a:r>
            <a:endParaRPr lang="en-GB" altLang="en-US" sz="800" dirty="0"/>
          </a:p>
          <a:p>
            <a:pPr marL="0" lvl="0" indent="0" eaLnBrk="0" fontAlgn="base" hangingPunct="0">
              <a:lnSpc>
                <a:spcPct val="100000"/>
              </a:lnSpc>
              <a:spcBef>
                <a:spcPts val="600"/>
              </a:spcBef>
              <a:spcAft>
                <a:spcPct val="0"/>
              </a:spcAft>
              <a:buFontTx/>
              <a:buChar char="•"/>
            </a:pPr>
            <a:r>
              <a:rPr lang="en-GB" altLang="en-US" dirty="0" smtClean="0">
                <a:latin typeface="Calibri" panose="020F0502020204030204" pitchFamily="34" charset="0"/>
                <a:ea typeface="Calibri" panose="020F0502020204030204" pitchFamily="34" charset="0"/>
                <a:cs typeface="Times New Roman" panose="02020603050405020304" pitchFamily="18" charset="0"/>
              </a:rPr>
              <a:t>Support better </a:t>
            </a:r>
            <a:r>
              <a:rPr lang="en-GB" altLang="en-US" dirty="0">
                <a:latin typeface="Calibri" panose="020F0502020204030204" pitchFamily="34" charset="0"/>
                <a:ea typeface="Calibri" panose="020F0502020204030204" pitchFamily="34" charset="0"/>
                <a:cs typeface="Times New Roman" panose="02020603050405020304" pitchFamily="18" charset="0"/>
              </a:rPr>
              <a:t>decision making, through a wider range of voices contributing to discussions in all parts of the University</a:t>
            </a:r>
            <a:endParaRPr lang="en-GB" altLang="en-US" sz="800" dirty="0"/>
          </a:p>
          <a:p>
            <a:pPr marL="0" lvl="0" indent="0" eaLnBrk="0" fontAlgn="base" hangingPunct="0">
              <a:lnSpc>
                <a:spcPct val="100000"/>
              </a:lnSpc>
              <a:spcBef>
                <a:spcPts val="600"/>
              </a:spcBef>
              <a:spcAft>
                <a:spcPct val="0"/>
              </a:spcAft>
              <a:buFontTx/>
              <a:buChar char="•"/>
            </a:pPr>
            <a:r>
              <a:rPr lang="en-GB" altLang="en-US" dirty="0" smtClean="0">
                <a:latin typeface="Calibri" panose="020F0502020204030204" pitchFamily="34" charset="0"/>
                <a:ea typeface="Calibri" panose="020F0502020204030204" pitchFamily="34" charset="0"/>
                <a:cs typeface="Times New Roman" panose="02020603050405020304" pitchFamily="18" charset="0"/>
              </a:rPr>
              <a:t>Improve the </a:t>
            </a:r>
            <a:r>
              <a:rPr lang="en-GB" altLang="en-US" dirty="0">
                <a:latin typeface="Calibri" panose="020F0502020204030204" pitchFamily="34" charset="0"/>
                <a:ea typeface="Calibri" panose="020F0502020204030204" pitchFamily="34" charset="0"/>
                <a:cs typeface="Times New Roman" panose="02020603050405020304" pitchFamily="18" charset="0"/>
              </a:rPr>
              <a:t>breadth of experience and understanding of all of our students at the University, through increased diversification of our student population</a:t>
            </a:r>
            <a:endParaRPr lang="en-GB" altLang="en-US" sz="800" dirty="0"/>
          </a:p>
          <a:p>
            <a:pPr marL="0" lvl="0" indent="0" eaLnBrk="0" fontAlgn="base" hangingPunct="0">
              <a:lnSpc>
                <a:spcPct val="100000"/>
              </a:lnSpc>
              <a:spcBef>
                <a:spcPts val="600"/>
              </a:spcBef>
              <a:spcAft>
                <a:spcPct val="0"/>
              </a:spcAft>
              <a:buFontTx/>
              <a:buChar char="•"/>
            </a:pPr>
            <a:r>
              <a:rPr lang="en-GB" altLang="en-US" dirty="0" smtClean="0">
                <a:latin typeface="Calibri" panose="020F0502020204030204" pitchFamily="34" charset="0"/>
                <a:ea typeface="Calibri" panose="020F0502020204030204" pitchFamily="34" charset="0"/>
                <a:cs typeface="Times New Roman" panose="02020603050405020304" pitchFamily="18" charset="0"/>
              </a:rPr>
              <a:t>Ensure </a:t>
            </a:r>
            <a:r>
              <a:rPr lang="en-GB" altLang="en-US" dirty="0">
                <a:latin typeface="Calibri" panose="020F0502020204030204" pitchFamily="34" charset="0"/>
                <a:ea typeface="Calibri" panose="020F0502020204030204" pitchFamily="34" charset="0"/>
                <a:cs typeface="Times New Roman" panose="02020603050405020304" pitchFamily="18" charset="0"/>
              </a:rPr>
              <a:t>that all staff and students are able to achieve their very best, regardless of their personal characteristics and heritage (e.g. background, culture, health, care responsibilities, age or experience)</a:t>
            </a:r>
            <a:endParaRPr lang="en-GB" altLang="en-US" sz="800" dirty="0"/>
          </a:p>
          <a:p>
            <a:pPr marL="0" lvl="0" indent="0" eaLnBrk="0" fontAlgn="base" hangingPunct="0">
              <a:lnSpc>
                <a:spcPct val="100000"/>
              </a:lnSpc>
              <a:spcBef>
                <a:spcPts val="600"/>
              </a:spcBef>
              <a:spcAft>
                <a:spcPct val="0"/>
              </a:spcAft>
              <a:buFontTx/>
              <a:buChar char="•"/>
            </a:pPr>
            <a:r>
              <a:rPr lang="en-GB" altLang="en-US" dirty="0">
                <a:latin typeface="Calibri" panose="020F0502020204030204" pitchFamily="34" charset="0"/>
                <a:ea typeface="Calibri" panose="020F0502020204030204" pitchFamily="34" charset="0"/>
                <a:cs typeface="Times New Roman" panose="02020603050405020304" pitchFamily="18" charset="0"/>
              </a:rPr>
              <a:t>Enable those with protected characteristics to have an equal opportunity to progress in their studies and careers</a:t>
            </a:r>
            <a:endParaRPr lang="en-GB" altLang="en-US" sz="800" dirty="0"/>
          </a:p>
          <a:p>
            <a:pPr marL="0" lvl="0" indent="0" eaLnBrk="0" fontAlgn="base" hangingPunct="0">
              <a:lnSpc>
                <a:spcPct val="100000"/>
              </a:lnSpc>
              <a:spcBef>
                <a:spcPts val="600"/>
              </a:spcBef>
              <a:spcAft>
                <a:spcPct val="0"/>
              </a:spcAft>
              <a:buFontTx/>
              <a:buChar char="•"/>
            </a:pPr>
            <a:r>
              <a:rPr lang="en-GB" altLang="en-US" dirty="0">
                <a:latin typeface="Calibri" panose="020F0502020204030204" pitchFamily="34" charset="0"/>
                <a:ea typeface="Calibri" panose="020F0502020204030204" pitchFamily="34" charset="0"/>
                <a:cs typeface="Times New Roman" panose="02020603050405020304" pitchFamily="18" charset="0"/>
              </a:rPr>
              <a:t>Enabling the University to grow and thrive through the diversity and inclusivity of our workforce, student body and collectively the University community</a:t>
            </a:r>
            <a:endParaRPr lang="en-GB" altLang="en-US" sz="800" dirty="0"/>
          </a:p>
          <a:p>
            <a:pPr marL="0" lvl="0" indent="0" eaLnBrk="0" fontAlgn="base" hangingPunct="0">
              <a:lnSpc>
                <a:spcPct val="100000"/>
              </a:lnSpc>
              <a:spcBef>
                <a:spcPts val="600"/>
              </a:spcBef>
              <a:spcAft>
                <a:spcPct val="0"/>
              </a:spcAft>
              <a:buFontTx/>
              <a:buChar char="•"/>
            </a:pPr>
            <a:r>
              <a:rPr lang="en-GB" altLang="en-US" dirty="0">
                <a:latin typeface="Calibri" panose="020F0502020204030204" pitchFamily="34" charset="0"/>
                <a:ea typeface="Calibri" panose="020F0502020204030204" pitchFamily="34" charset="0"/>
                <a:cs typeface="Times New Roman" panose="02020603050405020304" pitchFamily="18" charset="0"/>
              </a:rPr>
              <a:t>Deliver a happier, more effective </a:t>
            </a:r>
            <a:r>
              <a:rPr lang="en-GB" altLang="en-US" dirty="0" smtClean="0">
                <a:latin typeface="Calibri" panose="020F0502020204030204" pitchFamily="34" charset="0"/>
                <a:ea typeface="Calibri" panose="020F0502020204030204" pitchFamily="34" charset="0"/>
                <a:cs typeface="Times New Roman" panose="02020603050405020304" pitchFamily="18" charset="0"/>
              </a:rPr>
              <a:t>institution</a:t>
            </a:r>
            <a:endParaRPr lang="en-GB" altLang="en-US" sz="4400" dirty="0">
              <a:latin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71861" y="4527264"/>
            <a:ext cx="3002938" cy="2252203"/>
          </a:xfrm>
          <a:prstGeom prst="rect">
            <a:avLst/>
          </a:prstGeom>
        </p:spPr>
      </p:pic>
      <p:sp>
        <p:nvSpPr>
          <p:cNvPr id="7" name="Oval 6"/>
          <p:cNvSpPr/>
          <p:nvPr/>
        </p:nvSpPr>
        <p:spPr>
          <a:xfrm>
            <a:off x="4497302" y="5547870"/>
            <a:ext cx="3331029" cy="1156063"/>
          </a:xfrm>
          <a:prstGeom prst="ellipse">
            <a:avLst/>
          </a:prstGeom>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latin typeface="+mj-lt"/>
              </a:rPr>
              <a:t>Effective Delivery</a:t>
            </a:r>
            <a:endParaRPr lang="en-GB" sz="2400" b="1" dirty="0">
              <a:latin typeface="+mj-lt"/>
            </a:endParaRPr>
          </a:p>
        </p:txBody>
      </p:sp>
      <p:sp>
        <p:nvSpPr>
          <p:cNvPr id="8" name="Oval 7"/>
          <p:cNvSpPr/>
          <p:nvPr/>
        </p:nvSpPr>
        <p:spPr>
          <a:xfrm>
            <a:off x="423566" y="5615873"/>
            <a:ext cx="3331029" cy="1156063"/>
          </a:xfrm>
          <a:prstGeom prst="ellipse">
            <a:avLst/>
          </a:prstGeom>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latin typeface="+mj-lt"/>
              </a:rPr>
              <a:t>Excellence</a:t>
            </a:r>
            <a:endParaRPr lang="en-GB" sz="2400" b="1" dirty="0">
              <a:latin typeface="+mj-lt"/>
            </a:endParaRPr>
          </a:p>
        </p:txBody>
      </p:sp>
      <p:sp>
        <p:nvSpPr>
          <p:cNvPr id="6" name="Oval 5"/>
          <p:cNvSpPr/>
          <p:nvPr/>
        </p:nvSpPr>
        <p:spPr>
          <a:xfrm>
            <a:off x="2560846" y="4843648"/>
            <a:ext cx="3331029" cy="1156063"/>
          </a:xfrm>
          <a:prstGeom prst="ellipse">
            <a:avLst/>
          </a:prstGeom>
          <a:gradFill flip="none" rotWithShape="1">
            <a:gsLst>
              <a:gs pos="70000">
                <a:srgbClr val="00487E">
                  <a:lumMod val="85000"/>
                  <a:lumOff val="15000"/>
                </a:srgbClr>
              </a:gs>
              <a:gs pos="17000">
                <a:schemeClr val="accent1"/>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latin typeface="+mj-lt"/>
              </a:rPr>
              <a:t>Values</a:t>
            </a:r>
            <a:endParaRPr lang="en-GB" sz="2400" b="1" dirty="0">
              <a:latin typeface="+mj-lt"/>
            </a:endParaRPr>
          </a:p>
        </p:txBody>
      </p:sp>
    </p:spTree>
    <p:extLst>
      <p:ext uri="{BB962C8B-B14F-4D97-AF65-F5344CB8AC3E}">
        <p14:creationId xmlns:p14="http://schemas.microsoft.com/office/powerpoint/2010/main" val="91382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of our challenges at UoN</a:t>
            </a:r>
            <a:endParaRPr lang="en-GB" dirty="0"/>
          </a:p>
        </p:txBody>
      </p:sp>
      <p:sp>
        <p:nvSpPr>
          <p:cNvPr id="3" name="Content Placeholder 2"/>
          <p:cNvSpPr>
            <a:spLocks noGrp="1"/>
          </p:cNvSpPr>
          <p:nvPr>
            <p:ph idx="4294967295"/>
          </p:nvPr>
        </p:nvSpPr>
        <p:spPr>
          <a:xfrm>
            <a:off x="202018" y="1048543"/>
            <a:ext cx="10515600" cy="5671233"/>
          </a:xfrm>
          <a:prstGeom prst="rect">
            <a:avLst/>
          </a:prstGeom>
        </p:spPr>
        <p:txBody>
          <a:bodyPr>
            <a:normAutofit fontScale="62500" lnSpcReduction="20000"/>
          </a:bodyPr>
          <a:lstStyle/>
          <a:p>
            <a:pPr>
              <a:lnSpc>
                <a:spcPct val="120000"/>
              </a:lnSpc>
            </a:pPr>
            <a:r>
              <a:rPr lang="en-GB" dirty="0" smtClean="0">
                <a:latin typeface="Arial" panose="020B0604020202020204" pitchFamily="34" charset="0"/>
                <a:cs typeface="Arial" panose="020B0604020202020204" pitchFamily="34" charset="0"/>
              </a:rPr>
              <a:t>Significant BME attainment gap, especially amongst black </a:t>
            </a:r>
            <a:br>
              <a:rPr lang="en-GB" dirty="0" smtClean="0">
                <a:latin typeface="Arial" panose="020B0604020202020204" pitchFamily="34" charset="0"/>
                <a:cs typeface="Arial" panose="020B0604020202020204" pitchFamily="34" charset="0"/>
              </a:rPr>
            </a:br>
            <a:r>
              <a:rPr lang="en-GB" dirty="0" smtClean="0">
                <a:latin typeface="Arial" panose="020B0604020202020204" pitchFamily="34" charset="0"/>
                <a:cs typeface="Arial" panose="020B0604020202020204" pitchFamily="34" charset="0"/>
              </a:rPr>
              <a:t>students (around 24% according to latest student action plan) </a:t>
            </a:r>
            <a:br>
              <a:rPr lang="en-GB" dirty="0" smtClean="0">
                <a:latin typeface="Arial" panose="020B0604020202020204" pitchFamily="34" charset="0"/>
                <a:cs typeface="Arial" panose="020B0604020202020204" pitchFamily="34" charset="0"/>
              </a:rPr>
            </a:br>
            <a:r>
              <a:rPr lang="en-GB" dirty="0" smtClean="0">
                <a:latin typeface="Arial" panose="020B0604020202020204" pitchFamily="34" charset="0"/>
                <a:cs typeface="Arial" panose="020B0604020202020204" pitchFamily="34" charset="0"/>
              </a:rPr>
              <a:t>vs overall BME attainment gap of 9% </a:t>
            </a:r>
          </a:p>
          <a:p>
            <a:pPr>
              <a:lnSpc>
                <a:spcPct val="120000"/>
              </a:lnSpc>
            </a:pPr>
            <a:r>
              <a:rPr lang="en-GB" dirty="0" smtClean="0">
                <a:latin typeface="Arial" panose="020B0604020202020204" pitchFamily="34" charset="0"/>
                <a:cs typeface="Arial" panose="020B0604020202020204" pitchFamily="34" charset="0"/>
              </a:rPr>
              <a:t>Exceed sector averages in overall proportion of BME </a:t>
            </a:r>
            <a:br>
              <a:rPr lang="en-GB" dirty="0" smtClean="0">
                <a:latin typeface="Arial" panose="020B0604020202020204" pitchFamily="34" charset="0"/>
                <a:cs typeface="Arial" panose="020B0604020202020204" pitchFamily="34" charset="0"/>
              </a:rPr>
            </a:br>
            <a:r>
              <a:rPr lang="en-GB" dirty="0" smtClean="0">
                <a:latin typeface="Arial" panose="020B0604020202020204" pitchFamily="34" charset="0"/>
                <a:cs typeface="Arial" panose="020B0604020202020204" pitchFamily="34" charset="0"/>
              </a:rPr>
              <a:t>academics, but BME females have decreased</a:t>
            </a:r>
          </a:p>
          <a:p>
            <a:pPr>
              <a:lnSpc>
                <a:spcPct val="120000"/>
              </a:lnSpc>
            </a:pPr>
            <a:r>
              <a:rPr lang="en-GB" dirty="0" smtClean="0">
                <a:latin typeface="Arial" panose="020B0604020202020204" pitchFamily="34" charset="0"/>
                <a:cs typeface="Arial" panose="020B0604020202020204" pitchFamily="34" charset="0"/>
              </a:rPr>
              <a:t>Still significant concern about pipeline and senior level 7 </a:t>
            </a:r>
            <a:br>
              <a:rPr lang="en-GB" dirty="0" smtClean="0">
                <a:latin typeface="Arial" panose="020B0604020202020204" pitchFamily="34" charset="0"/>
                <a:cs typeface="Arial" panose="020B0604020202020204" pitchFamily="34" charset="0"/>
              </a:rPr>
            </a:br>
            <a:r>
              <a:rPr lang="en-GB" dirty="0" smtClean="0">
                <a:latin typeface="Arial" panose="020B0604020202020204" pitchFamily="34" charset="0"/>
                <a:cs typeface="Arial" panose="020B0604020202020204" pitchFamily="34" charset="0"/>
              </a:rPr>
              <a:t>roles – close to professorial benchmark of 18.5% (at 17.5%) </a:t>
            </a:r>
            <a:br>
              <a:rPr lang="en-GB" dirty="0" smtClean="0">
                <a:latin typeface="Arial" panose="020B0604020202020204" pitchFamily="34" charset="0"/>
                <a:cs typeface="Arial" panose="020B0604020202020204" pitchFamily="34" charset="0"/>
              </a:rPr>
            </a:br>
            <a:r>
              <a:rPr lang="en-GB" dirty="0" smtClean="0">
                <a:latin typeface="Arial" panose="020B0604020202020204" pitchFamily="34" charset="0"/>
                <a:cs typeface="Arial" panose="020B0604020202020204" pitchFamily="34" charset="0"/>
              </a:rPr>
              <a:t>in STEMM, but at 28% in AHSSBL compared to benchmark </a:t>
            </a:r>
            <a:br>
              <a:rPr lang="en-GB" dirty="0" smtClean="0">
                <a:latin typeface="Arial" panose="020B0604020202020204" pitchFamily="34" charset="0"/>
                <a:cs typeface="Arial" panose="020B0604020202020204" pitchFamily="34" charset="0"/>
              </a:rPr>
            </a:br>
            <a:r>
              <a:rPr lang="en-GB" dirty="0" smtClean="0">
                <a:latin typeface="Arial" panose="020B0604020202020204" pitchFamily="34" charset="0"/>
                <a:cs typeface="Arial" panose="020B0604020202020204" pitchFamily="34" charset="0"/>
              </a:rPr>
              <a:t>of 43.7%. </a:t>
            </a:r>
          </a:p>
          <a:p>
            <a:pPr>
              <a:lnSpc>
                <a:spcPct val="120000"/>
              </a:lnSpc>
            </a:pPr>
            <a:r>
              <a:rPr lang="en-GB" dirty="0" smtClean="0">
                <a:latin typeface="Arial" panose="020B0604020202020204" pitchFamily="34" charset="0"/>
                <a:cs typeface="Arial" panose="020B0604020202020204" pitchFamily="34" charset="0"/>
              </a:rPr>
              <a:t>APM staff similar issue with dominance of men at level 7 (57%) </a:t>
            </a:r>
            <a:br>
              <a:rPr lang="en-GB" dirty="0" smtClean="0">
                <a:latin typeface="Arial" panose="020B0604020202020204" pitchFamily="34" charset="0"/>
                <a:cs typeface="Arial" panose="020B0604020202020204" pitchFamily="34" charset="0"/>
              </a:rPr>
            </a:br>
            <a:r>
              <a:rPr lang="en-GB" dirty="0" smtClean="0">
                <a:latin typeface="Arial" panose="020B0604020202020204" pitchFamily="34" charset="0"/>
                <a:cs typeface="Arial" panose="020B0604020202020204" pitchFamily="34" charset="0"/>
              </a:rPr>
              <a:t>whereas at level 5 62.5% female</a:t>
            </a:r>
          </a:p>
          <a:p>
            <a:pPr>
              <a:lnSpc>
                <a:spcPct val="120000"/>
              </a:lnSpc>
            </a:pPr>
            <a:r>
              <a:rPr lang="en-GB" dirty="0" smtClean="0">
                <a:latin typeface="Arial" panose="020B0604020202020204" pitchFamily="34" charset="0"/>
                <a:cs typeface="Arial" panose="020B0604020202020204" pitchFamily="34" charset="0"/>
              </a:rPr>
              <a:t>Low disclosure of disability, especially at level 7 (1.44% vs 6.8% at level 3)</a:t>
            </a:r>
          </a:p>
          <a:p>
            <a:pPr>
              <a:lnSpc>
                <a:spcPct val="120000"/>
              </a:lnSpc>
            </a:pPr>
            <a:r>
              <a:rPr lang="en-GB" dirty="0" smtClean="0">
                <a:latin typeface="Arial" panose="020B0604020202020204" pitchFamily="34" charset="0"/>
                <a:cs typeface="Arial" panose="020B0604020202020204" pitchFamily="34" charset="0"/>
              </a:rPr>
              <a:t>Instances of harassment, dignity and misogyny</a:t>
            </a:r>
          </a:p>
          <a:p>
            <a:pPr>
              <a:lnSpc>
                <a:spcPct val="120000"/>
              </a:lnSpc>
            </a:pPr>
            <a:r>
              <a:rPr lang="en-GB" dirty="0" smtClean="0">
                <a:latin typeface="Arial" panose="020B0604020202020204" pitchFamily="34" charset="0"/>
                <a:cs typeface="Arial" panose="020B0604020202020204" pitchFamily="34" charset="0"/>
              </a:rPr>
              <a:t>Concerns around fairness in external distributions of research funding</a:t>
            </a:r>
          </a:p>
          <a:p>
            <a:pPr>
              <a:lnSpc>
                <a:spcPct val="120000"/>
              </a:lnSpc>
            </a:pPr>
            <a:r>
              <a:rPr lang="en-GB" dirty="0" smtClean="0">
                <a:latin typeface="Arial" panose="020B0604020202020204" pitchFamily="34" charset="0"/>
                <a:cs typeface="Arial" panose="020B0604020202020204" pitchFamily="34" charset="0"/>
              </a:rPr>
              <a:t>Health and wellbeing of our staff and students in high profile</a:t>
            </a:r>
          </a:p>
          <a:p>
            <a:pPr>
              <a:lnSpc>
                <a:spcPct val="120000"/>
              </a:lnSpc>
            </a:pPr>
            <a:r>
              <a:rPr lang="en-GB" dirty="0" smtClean="0">
                <a:latin typeface="Arial" panose="020B0604020202020204" pitchFamily="34" charset="0"/>
                <a:cs typeface="Arial" panose="020B0604020202020204" pitchFamily="34" charset="0"/>
              </a:rPr>
              <a:t>EDI not seen as ‘core business’ by all responsible for implementing policies, values and behaviours</a:t>
            </a:r>
          </a:p>
          <a:p>
            <a:pPr marL="0" indent="0">
              <a:lnSpc>
                <a:spcPct val="120000"/>
              </a:lnSpc>
              <a:buNone/>
            </a:pPr>
            <a:endParaRPr lang="en-GB"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238" y="1048544"/>
            <a:ext cx="4438650" cy="2952750"/>
          </a:xfrm>
          <a:prstGeom prst="rect">
            <a:avLst/>
          </a:prstGeom>
        </p:spPr>
      </p:pic>
    </p:spTree>
    <p:extLst>
      <p:ext uri="{BB962C8B-B14F-4D97-AF65-F5344CB8AC3E}">
        <p14:creationId xmlns:p14="http://schemas.microsoft.com/office/powerpoint/2010/main" val="81176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Proposed approach of the EDI strategic delivery plan </a:t>
            </a:r>
            <a:endParaRPr lang="en-GB" dirty="0"/>
          </a:p>
        </p:txBody>
      </p:sp>
      <p:sp>
        <p:nvSpPr>
          <p:cNvPr id="3" name="Oval 2"/>
          <p:cNvSpPr/>
          <p:nvPr/>
        </p:nvSpPr>
        <p:spPr>
          <a:xfrm>
            <a:off x="648565" y="2528426"/>
            <a:ext cx="2318657" cy="1482634"/>
          </a:xfrm>
          <a:prstGeom prst="ellipse">
            <a:avLst/>
          </a:prstGeom>
          <a:gradFill flip="none" rotWithShape="1">
            <a:gsLst>
              <a:gs pos="70000">
                <a:srgbClr val="00487E">
                  <a:lumMod val="85000"/>
                  <a:lumOff val="15000"/>
                </a:srgbClr>
              </a:gs>
              <a:gs pos="17000">
                <a:schemeClr val="accent1"/>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latin typeface="+mj-lt"/>
              </a:rPr>
              <a:t>Race</a:t>
            </a:r>
            <a:endParaRPr lang="en-GB" sz="1400" b="1" dirty="0">
              <a:latin typeface="+mj-lt"/>
            </a:endParaRPr>
          </a:p>
        </p:txBody>
      </p:sp>
      <p:sp>
        <p:nvSpPr>
          <p:cNvPr id="4" name="Oval 3"/>
          <p:cNvSpPr/>
          <p:nvPr/>
        </p:nvSpPr>
        <p:spPr>
          <a:xfrm>
            <a:off x="4412891" y="5115127"/>
            <a:ext cx="2318657" cy="1482634"/>
          </a:xfrm>
          <a:prstGeom prst="ellipse">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latin typeface="+mj-lt"/>
              </a:rPr>
              <a:t>Intersectionality</a:t>
            </a:r>
            <a:endParaRPr lang="en-GB" sz="1400" b="1" dirty="0">
              <a:latin typeface="+mj-lt"/>
            </a:endParaRPr>
          </a:p>
        </p:txBody>
      </p:sp>
      <p:sp>
        <p:nvSpPr>
          <p:cNvPr id="5" name="Oval 4"/>
          <p:cNvSpPr/>
          <p:nvPr/>
        </p:nvSpPr>
        <p:spPr>
          <a:xfrm>
            <a:off x="2934442" y="3791482"/>
            <a:ext cx="2318657" cy="1482634"/>
          </a:xfrm>
          <a:prstGeom prst="ellipse">
            <a:avLst/>
          </a:prstGeom>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latin typeface="+mj-lt"/>
              </a:rPr>
              <a:t>Care responsibilities</a:t>
            </a:r>
            <a:endParaRPr lang="en-GB" sz="1400" b="1" dirty="0">
              <a:latin typeface="+mj-lt"/>
            </a:endParaRPr>
          </a:p>
        </p:txBody>
      </p:sp>
      <p:sp>
        <p:nvSpPr>
          <p:cNvPr id="6" name="Oval 5"/>
          <p:cNvSpPr/>
          <p:nvPr/>
        </p:nvSpPr>
        <p:spPr>
          <a:xfrm>
            <a:off x="6009142" y="3762775"/>
            <a:ext cx="2318657" cy="1482634"/>
          </a:xfrm>
          <a:prstGeom prst="ellipse">
            <a:avLst/>
          </a:prstGeom>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latin typeface="+mj-lt"/>
              </a:rPr>
              <a:t>Socio-Economic background</a:t>
            </a:r>
            <a:endParaRPr lang="en-GB" sz="1400" b="1" dirty="0">
              <a:latin typeface="+mj-lt"/>
            </a:endParaRPr>
          </a:p>
        </p:txBody>
      </p:sp>
      <p:sp>
        <p:nvSpPr>
          <p:cNvPr id="8" name="Oval 7"/>
          <p:cNvSpPr/>
          <p:nvPr/>
        </p:nvSpPr>
        <p:spPr>
          <a:xfrm>
            <a:off x="7264900" y="5115127"/>
            <a:ext cx="2318657" cy="1482634"/>
          </a:xfrm>
          <a:prstGeom prst="ellipse">
            <a:avLst/>
          </a:prstGeom>
          <a:gradFill flip="none" rotWithShape="1">
            <a:gsLst>
              <a:gs pos="70000">
                <a:srgbClr val="00487E">
                  <a:lumMod val="85000"/>
                  <a:lumOff val="15000"/>
                </a:srgbClr>
              </a:gs>
              <a:gs pos="17000">
                <a:schemeClr val="accent1"/>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latin typeface="+mj-lt"/>
              </a:rPr>
              <a:t>Sexual Orientation</a:t>
            </a:r>
            <a:endParaRPr lang="en-GB" sz="1400" b="1" dirty="0">
              <a:latin typeface="+mj-lt"/>
            </a:endParaRPr>
          </a:p>
        </p:txBody>
      </p:sp>
      <p:sp>
        <p:nvSpPr>
          <p:cNvPr id="9" name="Oval 8"/>
          <p:cNvSpPr/>
          <p:nvPr/>
        </p:nvSpPr>
        <p:spPr>
          <a:xfrm>
            <a:off x="1927861" y="1204781"/>
            <a:ext cx="2318657" cy="1482634"/>
          </a:xfrm>
          <a:prstGeom prst="ellipse">
            <a:avLst/>
          </a:prstGeom>
          <a:gradFill flip="none" rotWithShape="1">
            <a:gsLst>
              <a:gs pos="70000">
                <a:srgbClr val="00487E">
                  <a:lumMod val="85000"/>
                  <a:lumOff val="15000"/>
                </a:srgbClr>
              </a:gs>
              <a:gs pos="17000">
                <a:schemeClr val="accent1"/>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latin typeface="+mj-lt"/>
              </a:rPr>
              <a:t>Sex</a:t>
            </a:r>
            <a:endParaRPr lang="en-GB" sz="1400" b="1" dirty="0">
              <a:latin typeface="+mj-lt"/>
            </a:endParaRPr>
          </a:p>
        </p:txBody>
      </p:sp>
      <p:sp>
        <p:nvSpPr>
          <p:cNvPr id="10" name="Oval 9"/>
          <p:cNvSpPr/>
          <p:nvPr/>
        </p:nvSpPr>
        <p:spPr>
          <a:xfrm>
            <a:off x="8960259" y="3893057"/>
            <a:ext cx="2318657" cy="1482634"/>
          </a:xfrm>
          <a:prstGeom prst="ellipse">
            <a:avLst/>
          </a:prstGeom>
          <a:gradFill flip="none" rotWithShape="1">
            <a:gsLst>
              <a:gs pos="70000">
                <a:srgbClr val="00487E">
                  <a:lumMod val="85000"/>
                  <a:lumOff val="15000"/>
                </a:srgbClr>
              </a:gs>
              <a:gs pos="17000">
                <a:schemeClr val="accent1"/>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latin typeface="+mj-lt"/>
              </a:rPr>
              <a:t>Religion or Belief</a:t>
            </a:r>
            <a:endParaRPr lang="en-GB" sz="1400" b="1" dirty="0">
              <a:latin typeface="+mj-lt"/>
            </a:endParaRPr>
          </a:p>
        </p:txBody>
      </p:sp>
      <p:sp>
        <p:nvSpPr>
          <p:cNvPr id="11" name="Oval 10"/>
          <p:cNvSpPr/>
          <p:nvPr/>
        </p:nvSpPr>
        <p:spPr>
          <a:xfrm>
            <a:off x="1697288" y="5115127"/>
            <a:ext cx="2318657" cy="1482634"/>
          </a:xfrm>
          <a:prstGeom prst="ellipse">
            <a:avLst/>
          </a:prstGeom>
          <a:gradFill flip="none" rotWithShape="1">
            <a:gsLst>
              <a:gs pos="70000">
                <a:srgbClr val="00487E">
                  <a:lumMod val="85000"/>
                  <a:lumOff val="15000"/>
                </a:srgbClr>
              </a:gs>
              <a:gs pos="17000">
                <a:schemeClr val="accent1"/>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latin typeface="+mj-lt"/>
              </a:rPr>
              <a:t>Age</a:t>
            </a:r>
            <a:endParaRPr lang="en-GB" sz="1400" b="1" dirty="0">
              <a:latin typeface="+mj-lt"/>
            </a:endParaRPr>
          </a:p>
        </p:txBody>
      </p:sp>
      <p:sp>
        <p:nvSpPr>
          <p:cNvPr id="12" name="Oval 11"/>
          <p:cNvSpPr/>
          <p:nvPr/>
        </p:nvSpPr>
        <p:spPr>
          <a:xfrm>
            <a:off x="143692" y="4001589"/>
            <a:ext cx="2318657" cy="1482634"/>
          </a:xfrm>
          <a:prstGeom prst="ellipse">
            <a:avLst/>
          </a:prstGeom>
          <a:gradFill flip="none" rotWithShape="1">
            <a:gsLst>
              <a:gs pos="70000">
                <a:srgbClr val="00487E">
                  <a:lumMod val="85000"/>
                  <a:lumOff val="15000"/>
                </a:srgbClr>
              </a:gs>
              <a:gs pos="17000">
                <a:schemeClr val="accent1"/>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latin typeface="+mj-lt"/>
              </a:rPr>
              <a:t>Pregnancy and Maternity</a:t>
            </a:r>
            <a:endParaRPr lang="en-GB" sz="1400" b="1" dirty="0">
              <a:latin typeface="+mj-lt"/>
            </a:endParaRPr>
          </a:p>
        </p:txBody>
      </p:sp>
      <p:sp>
        <p:nvSpPr>
          <p:cNvPr id="13" name="Oval 12"/>
          <p:cNvSpPr/>
          <p:nvPr/>
        </p:nvSpPr>
        <p:spPr>
          <a:xfrm>
            <a:off x="4278087" y="931167"/>
            <a:ext cx="2318657" cy="1482634"/>
          </a:xfrm>
          <a:prstGeom prst="ellipse">
            <a:avLst/>
          </a:prstGeom>
          <a:gradFill flip="none" rotWithShape="1">
            <a:gsLst>
              <a:gs pos="70000">
                <a:srgbClr val="00487E">
                  <a:lumMod val="85000"/>
                  <a:lumOff val="15000"/>
                </a:srgbClr>
              </a:gs>
              <a:gs pos="17000">
                <a:schemeClr val="accent1"/>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latin typeface="+mj-lt"/>
              </a:rPr>
              <a:t>Marriage and Civil Partnership</a:t>
            </a:r>
            <a:endParaRPr lang="en-GB" sz="1400" b="1" dirty="0">
              <a:latin typeface="+mj-lt"/>
            </a:endParaRPr>
          </a:p>
        </p:txBody>
      </p:sp>
      <p:sp>
        <p:nvSpPr>
          <p:cNvPr id="14" name="Oval 13"/>
          <p:cNvSpPr/>
          <p:nvPr/>
        </p:nvSpPr>
        <p:spPr>
          <a:xfrm>
            <a:off x="6628313" y="1204781"/>
            <a:ext cx="2318657" cy="1482634"/>
          </a:xfrm>
          <a:prstGeom prst="ellipse">
            <a:avLst/>
          </a:prstGeom>
          <a:gradFill flip="none" rotWithShape="1">
            <a:gsLst>
              <a:gs pos="70000">
                <a:srgbClr val="00487E">
                  <a:lumMod val="85000"/>
                  <a:lumOff val="15000"/>
                </a:srgbClr>
              </a:gs>
              <a:gs pos="17000">
                <a:schemeClr val="accent1"/>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latin typeface="+mj-lt"/>
              </a:rPr>
              <a:t>Gender reassignment</a:t>
            </a:r>
            <a:endParaRPr lang="en-GB" sz="1400" b="1" dirty="0">
              <a:latin typeface="+mj-lt"/>
            </a:endParaRPr>
          </a:p>
        </p:txBody>
      </p:sp>
      <p:sp>
        <p:nvSpPr>
          <p:cNvPr id="15" name="Oval 14"/>
          <p:cNvSpPr/>
          <p:nvPr/>
        </p:nvSpPr>
        <p:spPr>
          <a:xfrm>
            <a:off x="7893233" y="2541405"/>
            <a:ext cx="2318657" cy="1482634"/>
          </a:xfrm>
          <a:prstGeom prst="ellipse">
            <a:avLst/>
          </a:prstGeom>
          <a:gradFill flip="none" rotWithShape="1">
            <a:gsLst>
              <a:gs pos="70000">
                <a:srgbClr val="00487E">
                  <a:lumMod val="85000"/>
                  <a:lumOff val="15000"/>
                </a:srgbClr>
              </a:gs>
              <a:gs pos="17000">
                <a:schemeClr val="accent1"/>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latin typeface="+mj-lt"/>
              </a:rPr>
              <a:t>Disability</a:t>
            </a:r>
            <a:endParaRPr lang="en-GB" sz="1400" b="1" dirty="0">
              <a:latin typeface="+mj-lt"/>
            </a:endParaRPr>
          </a:p>
        </p:txBody>
      </p:sp>
      <p:sp>
        <p:nvSpPr>
          <p:cNvPr id="16" name="Oval 15"/>
          <p:cNvSpPr/>
          <p:nvPr/>
        </p:nvSpPr>
        <p:spPr>
          <a:xfrm>
            <a:off x="4292243" y="2410423"/>
            <a:ext cx="2318657" cy="1482634"/>
          </a:xfrm>
          <a:prstGeom prst="ellipse">
            <a:avLst/>
          </a:prstGeom>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latin typeface="+mj-lt"/>
              </a:rPr>
              <a:t>Temporary disability</a:t>
            </a:r>
            <a:endParaRPr lang="en-GB" sz="1400" b="1" dirty="0">
              <a:latin typeface="+mj-lt"/>
            </a:endParaRPr>
          </a:p>
        </p:txBody>
      </p:sp>
    </p:spTree>
    <p:extLst>
      <p:ext uri="{BB962C8B-B14F-4D97-AF65-F5344CB8AC3E}">
        <p14:creationId xmlns:p14="http://schemas.microsoft.com/office/powerpoint/2010/main" val="1902096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Theme 1: Demonstrable </a:t>
            </a:r>
            <a:r>
              <a:rPr lang="en-GB" dirty="0"/>
              <a:t>equality in experience for all of our staff and students</a:t>
            </a:r>
          </a:p>
        </p:txBody>
      </p:sp>
      <p:sp>
        <p:nvSpPr>
          <p:cNvPr id="3" name="Rectangle 1"/>
          <p:cNvSpPr>
            <a:spLocks noChangeArrowheads="1"/>
          </p:cNvSpPr>
          <p:nvPr/>
        </p:nvSpPr>
        <p:spPr bwMode="auto">
          <a:xfrm>
            <a:off x="441168" y="1677452"/>
            <a:ext cx="4619204" cy="44009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25392" rIns="91440" bIns="0" numCol="1" anchor="ctr" anchorCtr="0" compatLnSpc="1">
            <a:prstTxWarp prst="textNoShape">
              <a:avLst/>
            </a:prstTxWarp>
            <a:noAutofit/>
          </a:bodyPr>
          <a:lstStyle/>
          <a:p>
            <a:pPr marL="0" marR="0" lvl="0" indent="0" algn="l" defTabSz="914400" rtl="0" eaLnBrk="0" fontAlgn="base" latinLnBrk="0" hangingPunct="0">
              <a:lnSpc>
                <a:spcPct val="100000"/>
              </a:lnSpc>
              <a:spcBef>
                <a:spcPts val="1200"/>
              </a:spcBef>
              <a:spcAft>
                <a:spcPct val="0"/>
              </a:spcAft>
              <a:buClrTx/>
              <a:buSzTx/>
              <a:buFontTx/>
              <a:buNone/>
              <a:tabLst/>
            </a:pPr>
            <a:r>
              <a:rPr kumimoji="0" lang="en-GB" altLang="en-US" sz="1400" b="0" i="0" u="none" strike="noStrike" cap="none" normalizeH="0" baseline="0" dirty="0" smtClean="0">
                <a:ln>
                  <a:noFill/>
                </a:ln>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rPr>
              <a:t>Be transparent in how we analyse and use data to understand our progress against EDI objectives, working towards conducting smart data analysis which allows rapid response to and prediction of trends</a:t>
            </a:r>
          </a:p>
          <a:p>
            <a:pPr marL="0" marR="0" lvl="0" indent="0" algn="l" defTabSz="914400" rtl="0" eaLnBrk="0" fontAlgn="base" latinLnBrk="0" hangingPunct="0">
              <a:lnSpc>
                <a:spcPct val="100000"/>
              </a:lnSpc>
              <a:spcBef>
                <a:spcPts val="1200"/>
              </a:spcBef>
              <a:spcAft>
                <a:spcPct val="0"/>
              </a:spcAft>
              <a:buClrTx/>
              <a:buSzTx/>
              <a:buFontTx/>
              <a:buNone/>
              <a:tabLst/>
            </a:pPr>
            <a:r>
              <a:rPr kumimoji="0" lang="en-GB" altLang="en-US" sz="1400" b="0" i="0" u="none" strike="noStrike" cap="none" normalizeH="0" baseline="0" dirty="0" smtClean="0">
                <a:ln>
                  <a:noFill/>
                </a:ln>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rPr>
              <a:t>Empower people to actively intervene where inequality is evident, reviewing and changing the way that we deliver leadership, research, education and the student experience as required </a:t>
            </a:r>
          </a:p>
          <a:p>
            <a:pPr marL="0" marR="0" lvl="0" indent="0" algn="l" defTabSz="914400" rtl="0" eaLnBrk="0" fontAlgn="base" latinLnBrk="0" hangingPunct="0">
              <a:lnSpc>
                <a:spcPct val="100000"/>
              </a:lnSpc>
              <a:spcBef>
                <a:spcPts val="1200"/>
              </a:spcBef>
              <a:spcAft>
                <a:spcPct val="0"/>
              </a:spcAft>
              <a:buClrTx/>
              <a:buSzTx/>
              <a:buFontTx/>
              <a:buNone/>
              <a:tabLst/>
            </a:pPr>
            <a:r>
              <a:rPr kumimoji="0" lang="en-GB" altLang="en-US" sz="1400" b="0" i="0" u="none" strike="noStrike" cap="none" normalizeH="0" baseline="0" dirty="0" smtClean="0">
                <a:ln>
                  <a:noFill/>
                </a:ln>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rPr>
              <a:t>Work to ensure that all staff and students are safe, and that they have been treated fairly and equitably </a:t>
            </a:r>
          </a:p>
          <a:p>
            <a:pPr marL="0" marR="0" lvl="0" indent="0" algn="l" defTabSz="914400" rtl="0" eaLnBrk="0" fontAlgn="base" latinLnBrk="0" hangingPunct="0">
              <a:lnSpc>
                <a:spcPct val="100000"/>
              </a:lnSpc>
              <a:spcBef>
                <a:spcPts val="1200"/>
              </a:spcBef>
              <a:spcAft>
                <a:spcPct val="0"/>
              </a:spcAft>
              <a:buClrTx/>
              <a:buSzTx/>
              <a:buFontTx/>
              <a:buNone/>
              <a:tabLst/>
            </a:pPr>
            <a:r>
              <a:rPr kumimoji="0" lang="en-GB" altLang="en-US" sz="1400" b="0" i="0" u="none" strike="noStrike" cap="none" normalizeH="0" baseline="0" dirty="0" smtClean="0">
                <a:ln>
                  <a:noFill/>
                </a:ln>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rPr>
              <a:t>Create an environment where we listen to and share stories of EDI experiences, increasing understanding and awareness of the experience of our diverse staff and students for all</a:t>
            </a:r>
          </a:p>
          <a:p>
            <a:pPr marL="0" marR="0" lvl="0" indent="0" algn="l" defTabSz="914400" rtl="0" eaLnBrk="0" fontAlgn="base" latinLnBrk="0" hangingPunct="0">
              <a:lnSpc>
                <a:spcPct val="100000"/>
              </a:lnSpc>
              <a:spcBef>
                <a:spcPts val="1200"/>
              </a:spcBef>
              <a:spcAft>
                <a:spcPct val="0"/>
              </a:spcAft>
              <a:buClrTx/>
              <a:buSzTx/>
              <a:buFontTx/>
              <a:buNone/>
              <a:tabLst/>
            </a:pPr>
            <a:r>
              <a:rPr kumimoji="0" lang="en-GB" altLang="en-US" sz="1400" b="0" i="0" u="none" strike="noStrike" cap="none" normalizeH="0" baseline="0" dirty="0" smtClean="0">
                <a:ln>
                  <a:noFill/>
                </a:ln>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rPr>
              <a:t>Consider and deliver responses to address both specific individual characteristics and the impact of intersectionality</a:t>
            </a:r>
          </a:p>
        </p:txBody>
      </p:sp>
      <p:sp>
        <p:nvSpPr>
          <p:cNvPr id="4" name="TextBox 3"/>
          <p:cNvSpPr txBox="1"/>
          <p:nvPr/>
        </p:nvSpPr>
        <p:spPr>
          <a:xfrm>
            <a:off x="378823" y="1059873"/>
            <a:ext cx="4504904" cy="461665"/>
          </a:xfrm>
          <a:prstGeom prst="rect">
            <a:avLst/>
          </a:prstGeom>
          <a:noFill/>
        </p:spPr>
        <p:txBody>
          <a:bodyPr wrap="square" rtlCol="0">
            <a:spAutoFit/>
          </a:bodyPr>
          <a:lstStyle/>
          <a:p>
            <a:r>
              <a:rPr lang="en-GB" sz="2400" dirty="0" smtClean="0">
                <a:latin typeface="+mj-lt"/>
              </a:rPr>
              <a:t>We will…</a:t>
            </a:r>
          </a:p>
        </p:txBody>
      </p:sp>
      <p:sp>
        <p:nvSpPr>
          <p:cNvPr id="5" name="TextBox 4"/>
          <p:cNvSpPr txBox="1"/>
          <p:nvPr/>
        </p:nvSpPr>
        <p:spPr>
          <a:xfrm>
            <a:off x="6932023" y="1059873"/>
            <a:ext cx="4504904" cy="461665"/>
          </a:xfrm>
          <a:prstGeom prst="rect">
            <a:avLst/>
          </a:prstGeom>
          <a:noFill/>
        </p:spPr>
        <p:txBody>
          <a:bodyPr wrap="square" rtlCol="0">
            <a:spAutoFit/>
          </a:bodyPr>
          <a:lstStyle/>
          <a:p>
            <a:endParaRPr lang="en-GB" sz="2400" dirty="0" smtClean="0">
              <a:latin typeface="+mj-lt"/>
            </a:endParaRPr>
          </a:p>
        </p:txBody>
      </p:sp>
      <p:sp>
        <p:nvSpPr>
          <p:cNvPr id="7" name="TextBox 6"/>
          <p:cNvSpPr txBox="1"/>
          <p:nvPr/>
        </p:nvSpPr>
        <p:spPr>
          <a:xfrm>
            <a:off x="6224954" y="1987062"/>
            <a:ext cx="5363308" cy="3046988"/>
          </a:xfrm>
          <a:prstGeom prst="rect">
            <a:avLst/>
          </a:prstGeom>
          <a:noFill/>
        </p:spPr>
        <p:txBody>
          <a:bodyPr wrap="square" rtlCol="0">
            <a:spAutoFit/>
          </a:bodyPr>
          <a:lstStyle/>
          <a:p>
            <a:r>
              <a:rPr lang="en-GB" sz="2400" dirty="0" smtClean="0">
                <a:latin typeface="+mj-lt"/>
              </a:rPr>
              <a:t>Possible activities to undertake in the session:</a:t>
            </a:r>
          </a:p>
          <a:p>
            <a:endParaRPr lang="en-GB" sz="2400" dirty="0">
              <a:latin typeface="+mj-lt"/>
            </a:endParaRPr>
          </a:p>
          <a:p>
            <a:pPr marL="342900" indent="-342900">
              <a:buFontTx/>
              <a:buChar char="-"/>
            </a:pPr>
            <a:r>
              <a:rPr lang="en-GB" sz="2400" dirty="0" smtClean="0">
                <a:latin typeface="+mj-lt"/>
              </a:rPr>
              <a:t>Are these the right priorities?</a:t>
            </a:r>
          </a:p>
          <a:p>
            <a:pPr marL="342900" indent="-342900">
              <a:buFontTx/>
              <a:buChar char="-"/>
            </a:pPr>
            <a:r>
              <a:rPr lang="en-GB" sz="2400" dirty="0" smtClean="0">
                <a:latin typeface="+mj-lt"/>
              </a:rPr>
              <a:t>If you had to pick one, which would it be?</a:t>
            </a:r>
          </a:p>
          <a:p>
            <a:pPr marL="342900" indent="-342900">
              <a:buFontTx/>
              <a:buChar char="-"/>
            </a:pPr>
            <a:r>
              <a:rPr lang="en-GB" sz="2400" dirty="0" smtClean="0">
                <a:latin typeface="+mj-lt"/>
              </a:rPr>
              <a:t>What activities would support the implementation of these priorities? </a:t>
            </a:r>
          </a:p>
        </p:txBody>
      </p:sp>
    </p:spTree>
    <p:extLst>
      <p:ext uri="{BB962C8B-B14F-4D97-AF65-F5344CB8AC3E}">
        <p14:creationId xmlns:p14="http://schemas.microsoft.com/office/powerpoint/2010/main" val="3581711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9650" y="144704"/>
            <a:ext cx="8585063" cy="698501"/>
          </a:xfrm>
        </p:spPr>
        <p:txBody>
          <a:bodyPr>
            <a:normAutofit fontScale="90000"/>
          </a:bodyPr>
          <a:lstStyle/>
          <a:p>
            <a:r>
              <a:rPr lang="en-GB" dirty="0" smtClean="0"/>
              <a:t>Theme 2: </a:t>
            </a:r>
            <a:r>
              <a:rPr lang="en-GB" dirty="0"/>
              <a:t>Transform diversity &amp; inclusive practice in our staff and student bodies</a:t>
            </a:r>
            <a:r>
              <a:rPr lang="en-GB" dirty="0" smtClean="0"/>
              <a:t> </a:t>
            </a:r>
            <a:endParaRPr lang="en-GB" dirty="0"/>
          </a:p>
        </p:txBody>
      </p:sp>
      <p:sp>
        <p:nvSpPr>
          <p:cNvPr id="3" name="Rectangle 2"/>
          <p:cNvSpPr/>
          <p:nvPr/>
        </p:nvSpPr>
        <p:spPr>
          <a:xfrm>
            <a:off x="933993" y="1959367"/>
            <a:ext cx="4074425" cy="36317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25392" rIns="91440" bIns="0" numCol="1" anchor="ctr" anchorCtr="0" compatLnSpc="1">
            <a:prstTxWarp prst="textNoShape">
              <a:avLst/>
            </a:prstTxWarp>
            <a:noAutofit/>
          </a:bodyPr>
          <a:lstStyle/>
          <a:p>
            <a:pPr eaLnBrk="0" fontAlgn="base" hangingPunct="0">
              <a:spcBef>
                <a:spcPts val="1200"/>
              </a:spcBef>
              <a:spcAft>
                <a:spcPct val="0"/>
              </a:spcAft>
            </a:pPr>
            <a:r>
              <a:rPr lang="en-GB" sz="1400" dirty="0">
                <a:solidFill>
                  <a:srgbClr val="1F4D78"/>
                </a:solidFill>
                <a:latin typeface="Calibri Light" panose="020F0302020204030204" pitchFamily="34" charset="0"/>
                <a:ea typeface="Times New Roman" panose="02020603050405020304" pitchFamily="18" charset="0"/>
                <a:cs typeface="Times New Roman" panose="02020603050405020304" pitchFamily="18" charset="0"/>
              </a:rPr>
              <a:t>Be ambitious in encouraging a more diverse population to join our university, being prepared to take risks, and develop sector-leading initiatives</a:t>
            </a:r>
          </a:p>
          <a:p>
            <a:pPr eaLnBrk="0" fontAlgn="base" hangingPunct="0">
              <a:spcBef>
                <a:spcPts val="1200"/>
              </a:spcBef>
              <a:spcAft>
                <a:spcPct val="0"/>
              </a:spcAft>
            </a:pPr>
            <a:r>
              <a:rPr lang="en-GB" sz="1400" dirty="0">
                <a:solidFill>
                  <a:srgbClr val="1F4D78"/>
                </a:solidFill>
                <a:latin typeface="Calibri Light" panose="020F0302020204030204" pitchFamily="34" charset="0"/>
                <a:ea typeface="Times New Roman" panose="02020603050405020304" pitchFamily="18" charset="0"/>
                <a:cs typeface="Times New Roman" panose="02020603050405020304" pitchFamily="18" charset="0"/>
              </a:rPr>
              <a:t>Consider policy, governance and cultural developments that will support increased inclusivity</a:t>
            </a:r>
          </a:p>
          <a:p>
            <a:pPr eaLnBrk="0" fontAlgn="base" hangingPunct="0">
              <a:spcBef>
                <a:spcPts val="1200"/>
              </a:spcBef>
              <a:spcAft>
                <a:spcPct val="0"/>
              </a:spcAft>
            </a:pPr>
            <a:r>
              <a:rPr lang="en-GB" sz="1400" dirty="0">
                <a:solidFill>
                  <a:srgbClr val="1F4D78"/>
                </a:solidFill>
                <a:latin typeface="Calibri Light" panose="020F0302020204030204" pitchFamily="34" charset="0"/>
                <a:ea typeface="Times New Roman" panose="02020603050405020304" pitchFamily="18" charset="0"/>
                <a:cs typeface="Times New Roman" panose="02020603050405020304" pitchFamily="18" charset="0"/>
              </a:rPr>
              <a:t>Share challenges and best practice in leadership and delivery amongst colleagues and teams</a:t>
            </a:r>
          </a:p>
          <a:p>
            <a:pPr eaLnBrk="0" fontAlgn="base" hangingPunct="0">
              <a:spcBef>
                <a:spcPts val="1200"/>
              </a:spcBef>
              <a:spcAft>
                <a:spcPct val="0"/>
              </a:spcAft>
            </a:pPr>
            <a:r>
              <a:rPr lang="en-GB" sz="1400" dirty="0">
                <a:solidFill>
                  <a:srgbClr val="1F4D78"/>
                </a:solidFill>
                <a:latin typeface="Calibri Light" panose="020F0302020204030204" pitchFamily="34" charset="0"/>
                <a:ea typeface="Times New Roman" panose="02020603050405020304" pitchFamily="18" charset="0"/>
                <a:cs typeface="Times New Roman" panose="02020603050405020304" pitchFamily="18" charset="0"/>
              </a:rPr>
              <a:t>Ensure that all staff and students are supported in achieving their very best whilst studying and working at the University and as alumni</a:t>
            </a:r>
          </a:p>
        </p:txBody>
      </p:sp>
      <p:sp>
        <p:nvSpPr>
          <p:cNvPr id="4" name="TextBox 3"/>
          <p:cNvSpPr txBox="1"/>
          <p:nvPr/>
        </p:nvSpPr>
        <p:spPr>
          <a:xfrm>
            <a:off x="378823" y="1059873"/>
            <a:ext cx="4504904" cy="461665"/>
          </a:xfrm>
          <a:prstGeom prst="rect">
            <a:avLst/>
          </a:prstGeom>
          <a:noFill/>
        </p:spPr>
        <p:txBody>
          <a:bodyPr wrap="square" rtlCol="0">
            <a:spAutoFit/>
          </a:bodyPr>
          <a:lstStyle/>
          <a:p>
            <a:r>
              <a:rPr lang="en-GB" sz="2400" dirty="0" smtClean="0">
                <a:latin typeface="+mj-lt"/>
              </a:rPr>
              <a:t>We will…</a:t>
            </a:r>
          </a:p>
        </p:txBody>
      </p:sp>
      <p:sp>
        <p:nvSpPr>
          <p:cNvPr id="6" name="TextBox 5"/>
          <p:cNvSpPr txBox="1"/>
          <p:nvPr/>
        </p:nvSpPr>
        <p:spPr>
          <a:xfrm>
            <a:off x="6224954" y="1987062"/>
            <a:ext cx="5363308" cy="3046988"/>
          </a:xfrm>
          <a:prstGeom prst="rect">
            <a:avLst/>
          </a:prstGeom>
          <a:noFill/>
        </p:spPr>
        <p:txBody>
          <a:bodyPr wrap="square" rtlCol="0">
            <a:spAutoFit/>
          </a:bodyPr>
          <a:lstStyle/>
          <a:p>
            <a:r>
              <a:rPr lang="en-GB" sz="2400" dirty="0" smtClean="0">
                <a:latin typeface="+mj-lt"/>
              </a:rPr>
              <a:t>Possible activities to undertake in the session:</a:t>
            </a:r>
          </a:p>
          <a:p>
            <a:endParaRPr lang="en-GB" sz="2400" dirty="0">
              <a:latin typeface="+mj-lt"/>
            </a:endParaRPr>
          </a:p>
          <a:p>
            <a:pPr marL="342900" indent="-342900">
              <a:buFontTx/>
              <a:buChar char="-"/>
            </a:pPr>
            <a:r>
              <a:rPr lang="en-GB" sz="2400" dirty="0" smtClean="0">
                <a:latin typeface="+mj-lt"/>
              </a:rPr>
              <a:t>Are these the right priorities?</a:t>
            </a:r>
          </a:p>
          <a:p>
            <a:pPr marL="342900" indent="-342900">
              <a:buFontTx/>
              <a:buChar char="-"/>
            </a:pPr>
            <a:r>
              <a:rPr lang="en-GB" sz="2400" dirty="0" smtClean="0">
                <a:latin typeface="+mj-lt"/>
              </a:rPr>
              <a:t>If you had to pick one, which would it be?</a:t>
            </a:r>
          </a:p>
          <a:p>
            <a:pPr marL="342900" indent="-342900">
              <a:buFontTx/>
              <a:buChar char="-"/>
            </a:pPr>
            <a:r>
              <a:rPr lang="en-GB" sz="2400" dirty="0" smtClean="0">
                <a:latin typeface="+mj-lt"/>
              </a:rPr>
              <a:t>What activities would support the implementation of these priorities? </a:t>
            </a:r>
          </a:p>
        </p:txBody>
      </p:sp>
    </p:spTree>
    <p:extLst>
      <p:ext uri="{BB962C8B-B14F-4D97-AF65-F5344CB8AC3E}">
        <p14:creationId xmlns:p14="http://schemas.microsoft.com/office/powerpoint/2010/main" val="2135475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920239" y="79390"/>
            <a:ext cx="8856618" cy="698501"/>
          </a:xfrm>
        </p:spPr>
        <p:txBody>
          <a:bodyPr>
            <a:normAutofit fontScale="90000"/>
          </a:bodyPr>
          <a:lstStyle/>
          <a:p>
            <a:r>
              <a:rPr lang="en-GB" dirty="0" smtClean="0"/>
              <a:t>Theme 3: </a:t>
            </a:r>
            <a:r>
              <a:rPr lang="en-GB" dirty="0"/>
              <a:t>Excellence and Ambition in delivery of Embedded </a:t>
            </a:r>
            <a:r>
              <a:rPr lang="en-GB" dirty="0" smtClean="0"/>
              <a:t>EDI</a:t>
            </a:r>
            <a:endParaRPr lang="en-GB" dirty="0"/>
          </a:p>
        </p:txBody>
      </p:sp>
      <p:sp>
        <p:nvSpPr>
          <p:cNvPr id="3" name="Rectangle 2"/>
          <p:cNvSpPr/>
          <p:nvPr/>
        </p:nvSpPr>
        <p:spPr>
          <a:xfrm>
            <a:off x="1020932" y="1201783"/>
            <a:ext cx="4548595" cy="523167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25392" rIns="91440" bIns="0" numCol="1" anchor="ctr" anchorCtr="0" compatLnSpc="1">
            <a:prstTxWarp prst="textNoShape">
              <a:avLst/>
            </a:prstTxWarp>
            <a:noAutofit/>
          </a:bodyPr>
          <a:lstStyle/>
          <a:p>
            <a:pPr eaLnBrk="0" fontAlgn="base" hangingPunct="0">
              <a:spcBef>
                <a:spcPts val="1200"/>
              </a:spcBef>
              <a:spcAft>
                <a:spcPct val="0"/>
              </a:spcAft>
            </a:pPr>
            <a:r>
              <a:rPr lang="en-GB" sz="1400" dirty="0">
                <a:solidFill>
                  <a:srgbClr val="1F4D78"/>
                </a:solidFill>
                <a:latin typeface="Calibri Light" panose="020F0302020204030204" pitchFamily="34" charset="0"/>
                <a:ea typeface="Times New Roman" panose="02020603050405020304" pitchFamily="18" charset="0"/>
                <a:cs typeface="Times New Roman" panose="02020603050405020304" pitchFamily="18" charset="0"/>
              </a:rPr>
              <a:t>Establish sound and proactive governance, ensuring that issues are raised, owned and acted upon</a:t>
            </a:r>
          </a:p>
          <a:p>
            <a:pPr eaLnBrk="0" fontAlgn="base" hangingPunct="0">
              <a:spcBef>
                <a:spcPts val="1200"/>
              </a:spcBef>
              <a:spcAft>
                <a:spcPct val="0"/>
              </a:spcAft>
            </a:pPr>
            <a:r>
              <a:rPr lang="en-GB" sz="1400" dirty="0">
                <a:solidFill>
                  <a:srgbClr val="1F4D78"/>
                </a:solidFill>
                <a:latin typeface="Calibri Light" panose="020F0302020204030204" pitchFamily="34" charset="0"/>
                <a:ea typeface="Times New Roman" panose="02020603050405020304" pitchFamily="18" charset="0"/>
                <a:cs typeface="Times New Roman" panose="02020603050405020304" pitchFamily="18" charset="0"/>
              </a:rPr>
              <a:t>Ensure that people have the confidence to constructively challenge, and take positive action to deliver transformation in our University</a:t>
            </a:r>
          </a:p>
          <a:p>
            <a:pPr eaLnBrk="0" fontAlgn="base" hangingPunct="0">
              <a:spcBef>
                <a:spcPts val="1200"/>
              </a:spcBef>
              <a:spcAft>
                <a:spcPct val="0"/>
              </a:spcAft>
            </a:pPr>
            <a:r>
              <a:rPr lang="en-GB" sz="1400" dirty="0">
                <a:solidFill>
                  <a:srgbClr val="1F4D78"/>
                </a:solidFill>
                <a:latin typeface="Calibri Light" panose="020F0302020204030204" pitchFamily="34" charset="0"/>
                <a:ea typeface="Times New Roman" panose="02020603050405020304" pitchFamily="18" charset="0"/>
                <a:cs typeface="Times New Roman" panose="02020603050405020304" pitchFamily="18" charset="0"/>
              </a:rPr>
              <a:t>Establish clear guidance for deciding whether action to address an EDI issue is needed, and then move towards an approach of always asking ‘how’ we can address the issue, changing standard practice if appropriate</a:t>
            </a:r>
          </a:p>
          <a:p>
            <a:pPr eaLnBrk="0" fontAlgn="base" hangingPunct="0">
              <a:spcBef>
                <a:spcPts val="1200"/>
              </a:spcBef>
              <a:spcAft>
                <a:spcPct val="0"/>
              </a:spcAft>
            </a:pPr>
            <a:r>
              <a:rPr lang="en-GB" sz="1400" dirty="0">
                <a:solidFill>
                  <a:srgbClr val="1F4D78"/>
                </a:solidFill>
                <a:latin typeface="Calibri Light" panose="020F0302020204030204" pitchFamily="34" charset="0"/>
                <a:ea typeface="Times New Roman" panose="02020603050405020304" pitchFamily="18" charset="0"/>
                <a:cs typeface="Times New Roman" panose="02020603050405020304" pitchFamily="18" charset="0"/>
              </a:rPr>
              <a:t>Deliver usable resources via our dedicated website to support all staff and students in responding to issues relating to EDI</a:t>
            </a:r>
          </a:p>
          <a:p>
            <a:pPr eaLnBrk="0" fontAlgn="base" hangingPunct="0">
              <a:spcBef>
                <a:spcPts val="1200"/>
              </a:spcBef>
              <a:spcAft>
                <a:spcPct val="0"/>
              </a:spcAft>
            </a:pPr>
            <a:r>
              <a:rPr lang="en-GB" sz="1400" dirty="0">
                <a:solidFill>
                  <a:srgbClr val="1F4D78"/>
                </a:solidFill>
                <a:latin typeface="Calibri Light" panose="020F0302020204030204" pitchFamily="34" charset="0"/>
                <a:ea typeface="Times New Roman" panose="02020603050405020304" pitchFamily="18" charset="0"/>
                <a:cs typeface="Times New Roman" panose="02020603050405020304" pitchFamily="18" charset="0"/>
              </a:rPr>
              <a:t>Conduct empirical research to develop new approaches to EDI </a:t>
            </a:r>
          </a:p>
          <a:p>
            <a:pPr eaLnBrk="0" fontAlgn="base" hangingPunct="0">
              <a:spcBef>
                <a:spcPts val="1200"/>
              </a:spcBef>
              <a:spcAft>
                <a:spcPct val="0"/>
              </a:spcAft>
            </a:pPr>
            <a:r>
              <a:rPr lang="en-GB" sz="1400" dirty="0">
                <a:solidFill>
                  <a:srgbClr val="1F4D78"/>
                </a:solidFill>
                <a:latin typeface="Calibri Light" panose="020F0302020204030204" pitchFamily="34" charset="0"/>
                <a:ea typeface="Times New Roman" panose="02020603050405020304" pitchFamily="18" charset="0"/>
                <a:cs typeface="Times New Roman" panose="02020603050405020304" pitchFamily="18" charset="0"/>
              </a:rPr>
              <a:t>Ensure all strategic programmes, projects and business developments have published Equality Impact Assessments in place </a:t>
            </a:r>
          </a:p>
          <a:p>
            <a:pPr eaLnBrk="0" fontAlgn="base" hangingPunct="0">
              <a:spcBef>
                <a:spcPts val="1200"/>
              </a:spcBef>
              <a:spcAft>
                <a:spcPct val="0"/>
              </a:spcAft>
            </a:pPr>
            <a:r>
              <a:rPr lang="en-GB" sz="1400" dirty="0">
                <a:solidFill>
                  <a:srgbClr val="1F4D78"/>
                </a:solidFill>
                <a:latin typeface="Calibri Light" panose="020F0302020204030204" pitchFamily="34" charset="0"/>
                <a:ea typeface="Times New Roman" panose="02020603050405020304" pitchFamily="18" charset="0"/>
                <a:cs typeface="Times New Roman" panose="02020603050405020304" pitchFamily="18" charset="0"/>
              </a:rPr>
              <a:t>Evaluate the success of our interventions through review of data, monitoring of objectives, and qualitative analysis. </a:t>
            </a:r>
          </a:p>
        </p:txBody>
      </p:sp>
      <p:sp>
        <p:nvSpPr>
          <p:cNvPr id="4" name="TextBox 3"/>
          <p:cNvSpPr txBox="1"/>
          <p:nvPr/>
        </p:nvSpPr>
        <p:spPr>
          <a:xfrm>
            <a:off x="378823" y="1059873"/>
            <a:ext cx="4504904" cy="461665"/>
          </a:xfrm>
          <a:prstGeom prst="rect">
            <a:avLst/>
          </a:prstGeom>
          <a:noFill/>
        </p:spPr>
        <p:txBody>
          <a:bodyPr wrap="square" rtlCol="0">
            <a:spAutoFit/>
          </a:bodyPr>
          <a:lstStyle/>
          <a:p>
            <a:r>
              <a:rPr lang="en-GB" sz="2400" dirty="0" smtClean="0">
                <a:latin typeface="+mj-lt"/>
              </a:rPr>
              <a:t>We will…</a:t>
            </a:r>
          </a:p>
        </p:txBody>
      </p:sp>
      <p:sp>
        <p:nvSpPr>
          <p:cNvPr id="6" name="TextBox 5"/>
          <p:cNvSpPr txBox="1"/>
          <p:nvPr/>
        </p:nvSpPr>
        <p:spPr>
          <a:xfrm>
            <a:off x="6224954" y="1987062"/>
            <a:ext cx="5363308" cy="3046988"/>
          </a:xfrm>
          <a:prstGeom prst="rect">
            <a:avLst/>
          </a:prstGeom>
          <a:noFill/>
        </p:spPr>
        <p:txBody>
          <a:bodyPr wrap="square" rtlCol="0">
            <a:spAutoFit/>
          </a:bodyPr>
          <a:lstStyle/>
          <a:p>
            <a:r>
              <a:rPr lang="en-GB" sz="2400" dirty="0" smtClean="0">
                <a:latin typeface="+mj-lt"/>
              </a:rPr>
              <a:t>Possible activities to undertake in the session:</a:t>
            </a:r>
          </a:p>
          <a:p>
            <a:endParaRPr lang="en-GB" sz="2400" dirty="0">
              <a:latin typeface="+mj-lt"/>
            </a:endParaRPr>
          </a:p>
          <a:p>
            <a:pPr marL="342900" indent="-342900">
              <a:buFontTx/>
              <a:buChar char="-"/>
            </a:pPr>
            <a:r>
              <a:rPr lang="en-GB" sz="2400" dirty="0" smtClean="0">
                <a:latin typeface="+mj-lt"/>
              </a:rPr>
              <a:t>Are these the right priorities?</a:t>
            </a:r>
          </a:p>
          <a:p>
            <a:pPr marL="342900" indent="-342900">
              <a:buFontTx/>
              <a:buChar char="-"/>
            </a:pPr>
            <a:r>
              <a:rPr lang="en-GB" sz="2400" dirty="0" smtClean="0">
                <a:latin typeface="+mj-lt"/>
              </a:rPr>
              <a:t>If you had to pick one, which would it be?</a:t>
            </a:r>
          </a:p>
          <a:p>
            <a:pPr marL="342900" indent="-342900">
              <a:buFontTx/>
              <a:buChar char="-"/>
            </a:pPr>
            <a:r>
              <a:rPr lang="en-GB" sz="2400" dirty="0" smtClean="0">
                <a:latin typeface="+mj-lt"/>
              </a:rPr>
              <a:t>What activities would support the implementation of these priorities? </a:t>
            </a:r>
          </a:p>
        </p:txBody>
      </p:sp>
    </p:spTree>
    <p:extLst>
      <p:ext uri="{BB962C8B-B14F-4D97-AF65-F5344CB8AC3E}">
        <p14:creationId xmlns:p14="http://schemas.microsoft.com/office/powerpoint/2010/main" val="28700980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Theme 4: </a:t>
            </a:r>
            <a:r>
              <a:rPr lang="en-GB" dirty="0"/>
              <a:t>The University, Nottingham, and our Global Community</a:t>
            </a:r>
          </a:p>
        </p:txBody>
      </p:sp>
      <p:sp>
        <p:nvSpPr>
          <p:cNvPr id="3" name="Rectangle 2"/>
          <p:cNvSpPr/>
          <p:nvPr/>
        </p:nvSpPr>
        <p:spPr>
          <a:xfrm>
            <a:off x="1153391" y="1179079"/>
            <a:ext cx="4717473" cy="530162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25392" rIns="91440" bIns="0" numCol="1" anchor="ctr" anchorCtr="0" compatLnSpc="1">
            <a:prstTxWarp prst="textNoShape">
              <a:avLst/>
            </a:prstTxWarp>
            <a:noAutofit/>
          </a:bodyPr>
          <a:lstStyle/>
          <a:p>
            <a:pPr eaLnBrk="0" fontAlgn="base" hangingPunct="0">
              <a:spcBef>
                <a:spcPts val="1200"/>
              </a:spcBef>
              <a:spcAft>
                <a:spcPct val="0"/>
              </a:spcAft>
            </a:pPr>
            <a:r>
              <a:rPr lang="en-GB" sz="1400" dirty="0">
                <a:solidFill>
                  <a:srgbClr val="1F4D78"/>
                </a:solidFill>
                <a:latin typeface="Calibri Light" panose="020F0302020204030204" pitchFamily="34" charset="0"/>
                <a:ea typeface="Times New Roman" panose="02020603050405020304" pitchFamily="18" charset="0"/>
                <a:cs typeface="Times New Roman" panose="02020603050405020304" pitchFamily="18" charset="0"/>
              </a:rPr>
              <a:t>Work with our external partners, the local community, and our alumni to achieve our ambitions in EDI</a:t>
            </a:r>
          </a:p>
          <a:p>
            <a:pPr eaLnBrk="0" fontAlgn="base" hangingPunct="0">
              <a:spcBef>
                <a:spcPts val="1200"/>
              </a:spcBef>
              <a:spcAft>
                <a:spcPct val="0"/>
              </a:spcAft>
            </a:pPr>
            <a:r>
              <a:rPr lang="en-GB" sz="1400" dirty="0">
                <a:solidFill>
                  <a:srgbClr val="1F4D78"/>
                </a:solidFill>
                <a:latin typeface="Calibri Light" panose="020F0302020204030204" pitchFamily="34" charset="0"/>
                <a:ea typeface="Times New Roman" panose="02020603050405020304" pitchFamily="18" charset="0"/>
                <a:cs typeface="Times New Roman" panose="02020603050405020304" pitchFamily="18" charset="0"/>
              </a:rPr>
              <a:t>Ensure our impact partners and industrial stakeholders are influenced by our excellence in EDI, and that they influence us in return</a:t>
            </a:r>
          </a:p>
          <a:p>
            <a:pPr eaLnBrk="0" fontAlgn="base" hangingPunct="0">
              <a:spcBef>
                <a:spcPts val="1200"/>
              </a:spcBef>
              <a:spcAft>
                <a:spcPct val="0"/>
              </a:spcAft>
            </a:pPr>
            <a:r>
              <a:rPr lang="en-GB" sz="1400" dirty="0">
                <a:solidFill>
                  <a:srgbClr val="1F4D78"/>
                </a:solidFill>
                <a:latin typeface="Calibri Light" panose="020F0302020204030204" pitchFamily="34" charset="0"/>
                <a:ea typeface="Times New Roman" panose="02020603050405020304" pitchFamily="18" charset="0"/>
                <a:cs typeface="Times New Roman" panose="02020603050405020304" pitchFamily="18" charset="0"/>
              </a:rPr>
              <a:t>Embed all that we do within schools, student groups and professional service teams, ensuring empowerment of local groups to initiate and delivery EDI activities with appropriate support</a:t>
            </a:r>
          </a:p>
          <a:p>
            <a:pPr eaLnBrk="0" fontAlgn="base" hangingPunct="0">
              <a:spcBef>
                <a:spcPts val="1200"/>
              </a:spcBef>
              <a:spcAft>
                <a:spcPct val="0"/>
              </a:spcAft>
            </a:pPr>
            <a:r>
              <a:rPr lang="en-GB" sz="1400" dirty="0">
                <a:solidFill>
                  <a:srgbClr val="1F4D78"/>
                </a:solidFill>
                <a:latin typeface="Calibri Light" panose="020F0302020204030204" pitchFamily="34" charset="0"/>
                <a:ea typeface="Times New Roman" panose="02020603050405020304" pitchFamily="18" charset="0"/>
                <a:cs typeface="Times New Roman" panose="02020603050405020304" pitchFamily="18" charset="0"/>
              </a:rPr>
              <a:t>Work with and learn from local and national, academic and non-academic, specialist groups </a:t>
            </a:r>
          </a:p>
          <a:p>
            <a:pPr eaLnBrk="0" fontAlgn="base" hangingPunct="0">
              <a:spcBef>
                <a:spcPts val="1200"/>
              </a:spcBef>
              <a:spcAft>
                <a:spcPct val="0"/>
              </a:spcAft>
            </a:pPr>
            <a:r>
              <a:rPr lang="en-GB" sz="1400" dirty="0">
                <a:solidFill>
                  <a:srgbClr val="1F4D78"/>
                </a:solidFill>
                <a:latin typeface="Calibri Light" panose="020F0302020204030204" pitchFamily="34" charset="0"/>
                <a:ea typeface="Times New Roman" panose="02020603050405020304" pitchFamily="18" charset="0"/>
                <a:cs typeface="Times New Roman" panose="02020603050405020304" pitchFamily="18" charset="0"/>
              </a:rPr>
              <a:t>Empower leaders and managers to support staff and students </a:t>
            </a:r>
          </a:p>
          <a:p>
            <a:pPr eaLnBrk="0" fontAlgn="base" hangingPunct="0">
              <a:spcBef>
                <a:spcPts val="1200"/>
              </a:spcBef>
              <a:spcAft>
                <a:spcPct val="0"/>
              </a:spcAft>
            </a:pPr>
            <a:r>
              <a:rPr lang="en-GB" sz="1400" dirty="0">
                <a:solidFill>
                  <a:srgbClr val="1F4D78"/>
                </a:solidFill>
                <a:latin typeface="Calibri Light" panose="020F0302020204030204" pitchFamily="34" charset="0"/>
                <a:ea typeface="Times New Roman" panose="02020603050405020304" pitchFamily="18" charset="0"/>
                <a:cs typeface="Times New Roman" panose="02020603050405020304" pitchFamily="18" charset="0"/>
              </a:rPr>
              <a:t>Recognise and celebrate staff and students who are leading and inspiring others in their work to support EDI and shape national and international EDI agendas </a:t>
            </a:r>
          </a:p>
        </p:txBody>
      </p:sp>
      <p:sp>
        <p:nvSpPr>
          <p:cNvPr id="4" name="TextBox 3"/>
          <p:cNvSpPr txBox="1"/>
          <p:nvPr/>
        </p:nvSpPr>
        <p:spPr>
          <a:xfrm>
            <a:off x="378823" y="1059873"/>
            <a:ext cx="4504904" cy="461665"/>
          </a:xfrm>
          <a:prstGeom prst="rect">
            <a:avLst/>
          </a:prstGeom>
          <a:noFill/>
        </p:spPr>
        <p:txBody>
          <a:bodyPr wrap="square" rtlCol="0">
            <a:spAutoFit/>
          </a:bodyPr>
          <a:lstStyle/>
          <a:p>
            <a:r>
              <a:rPr lang="en-GB" sz="2400" dirty="0" smtClean="0">
                <a:latin typeface="+mj-lt"/>
              </a:rPr>
              <a:t>We will…</a:t>
            </a:r>
          </a:p>
        </p:txBody>
      </p:sp>
      <p:sp>
        <p:nvSpPr>
          <p:cNvPr id="6" name="TextBox 5"/>
          <p:cNvSpPr txBox="1"/>
          <p:nvPr/>
        </p:nvSpPr>
        <p:spPr>
          <a:xfrm>
            <a:off x="6224954" y="1987062"/>
            <a:ext cx="5363308" cy="3046988"/>
          </a:xfrm>
          <a:prstGeom prst="rect">
            <a:avLst/>
          </a:prstGeom>
          <a:noFill/>
        </p:spPr>
        <p:txBody>
          <a:bodyPr wrap="square" rtlCol="0">
            <a:spAutoFit/>
          </a:bodyPr>
          <a:lstStyle/>
          <a:p>
            <a:r>
              <a:rPr lang="en-GB" sz="2400" dirty="0" smtClean="0">
                <a:latin typeface="+mj-lt"/>
              </a:rPr>
              <a:t>Possible activities to undertake in the session:</a:t>
            </a:r>
          </a:p>
          <a:p>
            <a:endParaRPr lang="en-GB" sz="2400" dirty="0">
              <a:latin typeface="+mj-lt"/>
            </a:endParaRPr>
          </a:p>
          <a:p>
            <a:pPr marL="342900" indent="-342900">
              <a:buFontTx/>
              <a:buChar char="-"/>
            </a:pPr>
            <a:r>
              <a:rPr lang="en-GB" sz="2400" dirty="0" smtClean="0">
                <a:latin typeface="+mj-lt"/>
              </a:rPr>
              <a:t>Are these the right priorities?</a:t>
            </a:r>
          </a:p>
          <a:p>
            <a:pPr marL="342900" indent="-342900">
              <a:buFontTx/>
              <a:buChar char="-"/>
            </a:pPr>
            <a:r>
              <a:rPr lang="en-GB" sz="2400" dirty="0" smtClean="0">
                <a:latin typeface="+mj-lt"/>
              </a:rPr>
              <a:t>If you had to pick one, which would it be?</a:t>
            </a:r>
          </a:p>
          <a:p>
            <a:pPr marL="342900" indent="-342900">
              <a:buFontTx/>
              <a:buChar char="-"/>
            </a:pPr>
            <a:r>
              <a:rPr lang="en-GB" sz="2400" dirty="0" smtClean="0">
                <a:latin typeface="+mj-lt"/>
              </a:rPr>
              <a:t>What activities would support the implementation of these priorities? </a:t>
            </a:r>
          </a:p>
        </p:txBody>
      </p:sp>
    </p:spTree>
    <p:extLst>
      <p:ext uri="{BB962C8B-B14F-4D97-AF65-F5344CB8AC3E}">
        <p14:creationId xmlns:p14="http://schemas.microsoft.com/office/powerpoint/2010/main" val="38944330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Notts">
      <a:dk1>
        <a:sysClr val="windowText" lastClr="000000"/>
      </a:dk1>
      <a:lt1>
        <a:sysClr val="window" lastClr="FFFFFF"/>
      </a:lt1>
      <a:dk2>
        <a:srgbClr val="007DA8"/>
      </a:dk2>
      <a:lt2>
        <a:srgbClr val="009BBD"/>
      </a:lt2>
      <a:accent1>
        <a:srgbClr val="005697"/>
      </a:accent1>
      <a:accent2>
        <a:srgbClr val="1B2A6B"/>
      </a:accent2>
      <a:accent3>
        <a:srgbClr val="191A4F"/>
      </a:accent3>
      <a:accent4>
        <a:srgbClr val="B32C76"/>
      </a:accent4>
      <a:accent5>
        <a:srgbClr val="D27826"/>
      </a:accent5>
      <a:accent6>
        <a:srgbClr val="38A159"/>
      </a:accent6>
      <a:hlink>
        <a:srgbClr val="0563C1"/>
      </a:hlink>
      <a:folHlink>
        <a:srgbClr val="954F72"/>
      </a:folHlink>
    </a:clrScheme>
    <a:fontScheme name="Notts">
      <a:majorFont>
        <a:latin typeface="Arial"/>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70000">
              <a:srgbClr val="00487E">
                <a:lumMod val="85000"/>
                <a:lumOff val="15000"/>
              </a:srgbClr>
            </a:gs>
            <a:gs pos="17000">
              <a:schemeClr val="accent1"/>
            </a:gs>
            <a:gs pos="100000">
              <a:schemeClr val="accent1">
                <a:lumMod val="75000"/>
              </a:schemeClr>
            </a:gs>
          </a:gsLst>
          <a:lin ang="0" scaled="1"/>
          <a:tileRect/>
        </a:gradFill>
        <a:ln>
          <a:noFill/>
        </a:ln>
      </a:spPr>
      <a:bodyPr rtlCol="0" anchor="ctr"/>
      <a:lstStyle>
        <a:defPPr algn="ctr">
          <a:defRPr sz="2400" b="1" dirty="0">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400" dirty="0" err="1" smtClean="0">
            <a:latin typeface="+mj-lt"/>
          </a:defRPr>
        </a:defPPr>
      </a:lstStyle>
    </a:txDef>
  </a:objectDefaults>
  <a:extraClrSchemeLst/>
  <a:extLst>
    <a:ext uri="{05A4C25C-085E-4340-85A3-A5531E510DB2}">
      <thm15:themeFamily xmlns:thm15="http://schemas.microsoft.com/office/thememl/2012/main" name="NOTT_6103 (PowerPoint Guidelines) POT_Widescreen_001" id="{81F3E3EA-E64F-4445-9547-4C0E98DD302B}" vid="{B96464EC-35CD-433F-A30D-F35B5417D542}"/>
    </a:ext>
  </a:extLst>
</a:theme>
</file>

<file path=ppt/theme/theme2.xml><?xml version="1.0" encoding="utf-8"?>
<a:theme xmlns:a="http://schemas.openxmlformats.org/drawingml/2006/main" name="Office Theme">
  <a:themeElements>
    <a:clrScheme name="Notts">
      <a:dk1>
        <a:sysClr val="windowText" lastClr="000000"/>
      </a:dk1>
      <a:lt1>
        <a:sysClr val="window" lastClr="FFFFFF"/>
      </a:lt1>
      <a:dk2>
        <a:srgbClr val="007DA8"/>
      </a:dk2>
      <a:lt2>
        <a:srgbClr val="009BBD"/>
      </a:lt2>
      <a:accent1>
        <a:srgbClr val="005697"/>
      </a:accent1>
      <a:accent2>
        <a:srgbClr val="1B2A6B"/>
      </a:accent2>
      <a:accent3>
        <a:srgbClr val="191A4F"/>
      </a:accent3>
      <a:accent4>
        <a:srgbClr val="B32C76"/>
      </a:accent4>
      <a:accent5>
        <a:srgbClr val="D27826"/>
      </a:accent5>
      <a:accent6>
        <a:srgbClr val="38A159"/>
      </a:accent6>
      <a:hlink>
        <a:srgbClr val="0563C1"/>
      </a:hlink>
      <a:folHlink>
        <a:srgbClr val="954F72"/>
      </a:folHlink>
    </a:clrScheme>
    <a:fontScheme name="Notts">
      <a:majorFont>
        <a:latin typeface="Arial"/>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70000">
              <a:srgbClr val="00487E">
                <a:lumMod val="85000"/>
                <a:lumOff val="15000"/>
              </a:srgbClr>
            </a:gs>
            <a:gs pos="17000">
              <a:schemeClr val="accent1"/>
            </a:gs>
            <a:gs pos="100000">
              <a:schemeClr val="accent1">
                <a:lumMod val="75000"/>
              </a:schemeClr>
            </a:gs>
          </a:gsLst>
          <a:lin ang="0" scaled="1"/>
          <a:tileRect/>
        </a:gradFill>
        <a:ln>
          <a:noFill/>
        </a:ln>
      </a:spPr>
      <a:bodyPr rtlCol="0" anchor="ctr"/>
      <a:lstStyle>
        <a:defPPr algn="ctr">
          <a:defRPr sz="2400" b="1" dirty="0">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400" dirty="0" err="1" smtClean="0">
            <a:latin typeface="+mj-lt"/>
          </a:defRPr>
        </a:defPPr>
      </a:lstStyle>
    </a:txDef>
  </a:objectDefaults>
  <a:extraClrSchemeLst/>
  <a:extLst>
    <a:ext uri="{05A4C25C-085E-4340-85A3-A5531E510DB2}">
      <thm15:themeFamily xmlns:thm15="http://schemas.microsoft.com/office/thememl/2012/main" name="NOTT_6103 (PowerPoint Guidelines) POT_Widescreen_001" id="{81F3E3EA-E64F-4445-9547-4C0E98DD302B}" vid="{B96464EC-35CD-433F-A30D-F35B5417D54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otts">
    <a:dk1>
      <a:sysClr val="windowText" lastClr="000000"/>
    </a:dk1>
    <a:lt1>
      <a:sysClr val="window" lastClr="FFFFFF"/>
    </a:lt1>
    <a:dk2>
      <a:srgbClr val="007DA8"/>
    </a:dk2>
    <a:lt2>
      <a:srgbClr val="009BBD"/>
    </a:lt2>
    <a:accent1>
      <a:srgbClr val="005697"/>
    </a:accent1>
    <a:accent2>
      <a:srgbClr val="1B2A6B"/>
    </a:accent2>
    <a:accent3>
      <a:srgbClr val="191A4F"/>
    </a:accent3>
    <a:accent4>
      <a:srgbClr val="B32C76"/>
    </a:accent4>
    <a:accent5>
      <a:srgbClr val="D27826"/>
    </a:accent5>
    <a:accent6>
      <a:srgbClr val="38A159"/>
    </a:accent6>
    <a:hlink>
      <a:srgbClr val="0563C1"/>
    </a:hlink>
    <a:folHlink>
      <a:srgbClr val="954F72"/>
    </a:folHlink>
  </a:clrScheme>
</a:themeOverride>
</file>

<file path=ppt/theme/themeOverride2.xml><?xml version="1.0" encoding="utf-8"?>
<a:themeOverride xmlns:a="http://schemas.openxmlformats.org/drawingml/2006/main">
  <a:clrScheme name="Notts">
    <a:dk1>
      <a:sysClr val="windowText" lastClr="000000"/>
    </a:dk1>
    <a:lt1>
      <a:sysClr val="window" lastClr="FFFFFF"/>
    </a:lt1>
    <a:dk2>
      <a:srgbClr val="007DA8"/>
    </a:dk2>
    <a:lt2>
      <a:srgbClr val="009BBD"/>
    </a:lt2>
    <a:accent1>
      <a:srgbClr val="005697"/>
    </a:accent1>
    <a:accent2>
      <a:srgbClr val="1B2A6B"/>
    </a:accent2>
    <a:accent3>
      <a:srgbClr val="191A4F"/>
    </a:accent3>
    <a:accent4>
      <a:srgbClr val="B32C76"/>
    </a:accent4>
    <a:accent5>
      <a:srgbClr val="D27826"/>
    </a:accent5>
    <a:accent6>
      <a:srgbClr val="38A159"/>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15123</TotalTime>
  <Words>1284</Words>
  <Application>Microsoft Office PowerPoint</Application>
  <PresentationFormat>Widescreen</PresentationFormat>
  <Paragraphs>140</Paragraphs>
  <Slides>13</Slides>
  <Notes>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13</vt:i4>
      </vt:variant>
    </vt:vector>
  </HeadingPairs>
  <TitlesOfParts>
    <vt:vector size="23" baseType="lpstr">
      <vt:lpstr>ＭＳ Ｐゴシック</vt:lpstr>
      <vt:lpstr>Arial</vt:lpstr>
      <vt:lpstr>Calibri</vt:lpstr>
      <vt:lpstr>Calibri Light</vt:lpstr>
      <vt:lpstr>Georgia</vt:lpstr>
      <vt:lpstr>Times New Roman</vt:lpstr>
      <vt:lpstr>Verdana</vt:lpstr>
      <vt:lpstr>Wingdings</vt:lpstr>
      <vt:lpstr>1_Office Theme</vt:lpstr>
      <vt:lpstr>Office Theme</vt:lpstr>
      <vt:lpstr>Equality, Diversity and Inclusion at the University of Nottingham</vt:lpstr>
      <vt:lpstr>Aim of session </vt:lpstr>
      <vt:lpstr>Why Equality, Diversity and Inclusion Matters</vt:lpstr>
      <vt:lpstr>Some of our challenges at UoN</vt:lpstr>
      <vt:lpstr>Proposed approach of the EDI strategic delivery plan </vt:lpstr>
      <vt:lpstr>Theme 1: Demonstrable equality in experience for all of our staff and students</vt:lpstr>
      <vt:lpstr>Theme 2: Transform diversity &amp; inclusive practice in our staff and student bodies </vt:lpstr>
      <vt:lpstr>Theme 3: Excellence and Ambition in delivery of Embedded EDI</vt:lpstr>
      <vt:lpstr>Theme 4: The University, Nottingham, and our Global Community</vt:lpstr>
      <vt:lpstr>Taking a systems approach</vt:lpstr>
      <vt:lpstr>How do we develop our culture to support EDI?</vt:lpstr>
      <vt:lpstr>Celebrating Staff and Students</vt:lpstr>
      <vt:lpstr>Thank you</vt:lpstr>
    </vt:vector>
  </TitlesOfParts>
  <Company>University of Nottingham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Equality, Diversity and Inclusion at the University of Nottingham</dc:title>
  <dc:creator>Sarah Sharples</dc:creator>
  <cp:lastModifiedBy>Tim Watkinson</cp:lastModifiedBy>
  <cp:revision>74</cp:revision>
  <cp:lastPrinted>2019-01-21T08:13:30Z</cp:lastPrinted>
  <dcterms:created xsi:type="dcterms:W3CDTF">2018-09-28T13:37:42Z</dcterms:created>
  <dcterms:modified xsi:type="dcterms:W3CDTF">2019-01-28T10:51:10Z</dcterms:modified>
</cp:coreProperties>
</file>