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1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8" r:id="rId4"/>
    <p:sldId id="304" r:id="rId5"/>
    <p:sldId id="260" r:id="rId6"/>
    <p:sldId id="303" r:id="rId7"/>
    <p:sldId id="305" r:id="rId8"/>
    <p:sldId id="306" r:id="rId9"/>
    <p:sldId id="307" r:id="rId10"/>
    <p:sldId id="308" r:id="rId11"/>
    <p:sldId id="292" r:id="rId12"/>
    <p:sldId id="309" r:id="rId13"/>
  </p:sldIdLst>
  <p:sldSz cx="12192000" cy="6858000"/>
  <p:notesSz cx="9942513" cy="1437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80224" autoAdjust="0"/>
  </p:normalViewPr>
  <p:slideViewPr>
    <p:cSldViewPr snapToGrid="0">
      <p:cViewPr varScale="1">
        <p:scale>
          <a:sx n="55" d="100"/>
          <a:sy n="55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8423" cy="72045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774" y="1"/>
            <a:ext cx="4308423" cy="72045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4456B3CE-205B-44D3-BD2B-B3BEEAFC9F20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3649598"/>
            <a:ext cx="4308423" cy="72045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774" y="13649598"/>
            <a:ext cx="4308423" cy="72045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854A54EA-A648-4AE1-8153-BD94DC467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811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3" cy="720998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3" cy="720998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4C43A649-A836-48DE-B1BF-6E7049FF48EF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1797050"/>
            <a:ext cx="8621713" cy="4849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698" tIns="66349" rIns="132698" bIns="6634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52" y="6915588"/>
            <a:ext cx="7954010" cy="5658206"/>
          </a:xfrm>
          <a:prstGeom prst="rect">
            <a:avLst/>
          </a:prstGeom>
        </p:spPr>
        <p:txBody>
          <a:bodyPr vert="horz" lIns="132698" tIns="66349" rIns="132698" bIns="6634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49055"/>
            <a:ext cx="4308423" cy="720996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790" y="13649055"/>
            <a:ext cx="4308423" cy="720996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59AC96B3-C8B8-4A2A-B08A-3AD2E165D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24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Sort logos 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C96B3-C8B8-4A2A-B08A-3AD2E165D2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5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C96B3-C8B8-4A2A-B08A-3AD2E165D2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3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C96B3-C8B8-4A2A-B08A-3AD2E165D24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240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/>
              <a:t>•Acres of space – print and online</a:t>
            </a:r>
          </a:p>
          <a:p>
            <a:pPr fontAlgn="base"/>
            <a:r>
              <a:rPr lang="en-US"/>
              <a:t>•Hours of airtime </a:t>
            </a:r>
          </a:p>
          <a:p>
            <a:pPr fontAlgn="base"/>
            <a:endParaRPr lang="en-US"/>
          </a:p>
          <a:p>
            <a:pPr fontAlgn="base"/>
            <a:r>
              <a:rPr lang="en-US"/>
              <a:t>Media want expert comment and analysis on stories - often from an independent source.</a:t>
            </a:r>
          </a:p>
          <a:p>
            <a:pPr fontAlgn="base"/>
            <a:r>
              <a:rPr lang="en-US"/>
              <a:t>Expert opinion - adds weight and is an essential element of many news reports and features</a:t>
            </a:r>
          </a:p>
          <a:p>
            <a:pPr fontAlgn="base"/>
            <a:r>
              <a:rPr lang="en-US"/>
              <a:t>An expert opinion is a way of media finding a new angle on a news story as well as offering balance and credibility</a:t>
            </a:r>
          </a:p>
          <a:p>
            <a:pPr fontAlgn="base"/>
            <a:r>
              <a:rPr lang="en-US"/>
              <a:t>Can also give a local angle to a national story (local media)</a:t>
            </a:r>
          </a:p>
          <a:p>
            <a:pPr fontAlgn="base"/>
            <a:endParaRPr lang="en-US" altLang="en-US">
              <a:ea typeface="ＭＳ Ｐゴシック" pitchFamily="-2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26977">
              <a:defRPr/>
            </a:pPr>
            <a:fld id="{7DB9E1F4-77C1-461E-ABFF-BFE7DD57AFD2}" type="slidenum">
              <a:rPr lang="en-GB">
                <a:solidFill>
                  <a:prstClr val="black"/>
                </a:solidFill>
                <a:latin typeface="Calibri"/>
              </a:rPr>
              <a:pPr defTabSz="1326977">
                <a:defRPr/>
              </a:pPr>
              <a:t>11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10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742900"/>
            <a:ext cx="53594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16398" y="4161275"/>
            <a:ext cx="5359206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5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12190412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20940" t="-1372" b="-228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1876" y="2409650"/>
            <a:ext cx="7262923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9550" y="5562600"/>
            <a:ext cx="11525096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3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7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09" y="-2"/>
            <a:ext cx="10185395" cy="896472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3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  <p:extLst mod="1">
    <p:ext uri="{DCECCB84-F9BA-43D5-87BE-67443E8EF086}">
      <p15:sldGuideLst xmlns:p15="http://schemas.microsoft.com/office/powerpoint/2012/main">
        <p15:guide id="2" pos="7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10" y="-1"/>
            <a:ext cx="10185395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9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3" pos="753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4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6000" y="1742900"/>
            <a:ext cx="54000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96099" y="4161275"/>
            <a:ext cx="5399803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4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12190412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20940" t="-1372" b="-228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1876" y="2409650"/>
            <a:ext cx="7262923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9550" y="5562600"/>
            <a:ext cx="11525096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3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8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1982005" y="-17255"/>
            <a:ext cx="10185395" cy="896472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84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  <p:extLst mod="1">
    <p:ext uri="{DCECCB84-F9BA-43D5-87BE-67443E8EF086}">
      <p15:sldGuideLst xmlns:p15="http://schemas.microsoft.com/office/powerpoint/2012/main">
        <p15:guide id="2" pos="7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112F-1B58-4F80-8548-230F871317D2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D6D5-F6C2-4C88-B07F-0F9DC0B2C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6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10" y="-1"/>
            <a:ext cx="10185395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7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3" pos="753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1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742900"/>
            <a:ext cx="53594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16398" y="4161275"/>
            <a:ext cx="5359206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615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6000" y="1742900"/>
            <a:ext cx="54000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96099" y="4161275"/>
            <a:ext cx="5399803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90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3" y="-17256"/>
            <a:ext cx="12190413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2002004" y="1"/>
            <a:ext cx="10194758" cy="896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2004" y="98987"/>
            <a:ext cx="10189995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12F-1B58-4F80-8548-230F871317D2}" type="datetimeFigureOut">
              <a:rPr lang="en-GB" smtClean="0"/>
              <a:t>28/01/2019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696455" cy="6259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997242" y="0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03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3" y="0"/>
            <a:ext cx="12190413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2002004" y="1"/>
            <a:ext cx="10194758" cy="896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2004" y="98987"/>
            <a:ext cx="10189995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12F-1B58-4F80-8548-230F871317D2}" type="datetimeFigureOut">
              <a:rPr lang="en-GB" smtClean="0"/>
              <a:t>28/01/2019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696455" cy="6259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997242" y="0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61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204" y="1072326"/>
            <a:ext cx="5359400" cy="2387600"/>
          </a:xfrm>
        </p:spPr>
        <p:txBody>
          <a:bodyPr>
            <a:noAutofit/>
          </a:bodyPr>
          <a:lstStyle/>
          <a:p>
            <a:r>
              <a:rPr lang="en-GB" sz="3600" dirty="0" smtClean="0"/>
              <a:t>Equality, Diversity and Inclusion Strategic Delivery Plan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Summary Presentation  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04" y="5556738"/>
            <a:ext cx="7620000" cy="105580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For </a:t>
            </a:r>
            <a:r>
              <a:rPr lang="en-GB" dirty="0" smtClean="0"/>
              <a:t>use by colleagues without digital access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34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Ensuring we are considering everything!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1074" y="1286691"/>
            <a:ext cx="10383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We need to think about the……</a:t>
            </a:r>
          </a:p>
          <a:p>
            <a:endParaRPr lang="en-GB" sz="24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design of buildings &amp; campuses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images we have images around our campus and in digital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technology we are developing to ensure  it is accessible to 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food we serve at meetings &amp; within student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language we use in job advertising and where we advertise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behaviours of all our staff and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5760" y="5192217"/>
            <a:ext cx="637065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“Looking at the world through an EDI lens”</a:t>
            </a:r>
          </a:p>
        </p:txBody>
      </p:sp>
    </p:spTree>
    <p:extLst>
      <p:ext uri="{BB962C8B-B14F-4D97-AF65-F5344CB8AC3E}">
        <p14:creationId xmlns:p14="http://schemas.microsoft.com/office/powerpoint/2010/main" val="405236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/>
                <a:ea typeface="Verdana" panose="020B0604030504040204" pitchFamily="34" charset="0"/>
                <a:cs typeface="Arial"/>
              </a:rPr>
              <a:t>Celebrating Staff and Students</a:t>
            </a:r>
            <a:endParaRPr lang="en-GB" sz="32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894" y="1328960"/>
            <a:ext cx="6086369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Three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 projects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celebrate the diversity of our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staff and students.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38A159">
                  <a:lumMod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562" y="3089954"/>
            <a:ext cx="7308670" cy="32316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International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Women’s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Any </a:t>
            </a:r>
            <a:r>
              <a:rPr kumimoji="0" lang="en-GB" sz="1500" b="0" i="0" u="sng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r>
              <a:rPr kumimoji="0" lang="en-GB" sz="15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emale student or staff member 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 in the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UK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China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Malaysia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can be nominated, by any student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staff 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member, to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appear in a digital photo campaign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support this year’s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#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balanceforbetter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theme.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srgbClr val="00569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International Colleagues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University’s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Portrait Diversification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project is being extended to 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 to nominations of </a:t>
            </a:r>
            <a:r>
              <a:rPr kumimoji="0" lang="en-GB" sz="1500" b="0" i="0" u="sng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international staff working in the </a:t>
            </a:r>
            <a:r>
              <a:rPr kumimoji="0" lang="en-GB" sz="15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UK,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by any member of staff or student in the 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UK, China 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Malaysia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sng" strike="noStrike" kern="1200" cap="none" spc="0" normalizeH="0" baseline="0" noProof="0" dirty="0" smtClean="0">
              <a:ln>
                <a:noFill/>
              </a:ln>
              <a:solidFill>
                <a:srgbClr val="00569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Colleagues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the European 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sng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 </a:t>
            </a:r>
            <a:r>
              <a:rPr kumimoji="0" lang="en-GB" sz="15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staff working in the UK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are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sought for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case studies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be showcased at a staff celebration event 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on March 19 and can be nominated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by any member of staff 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student working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the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UK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569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568" r="-1" b="26571"/>
          <a:stretch/>
        </p:blipFill>
        <p:spPr>
          <a:xfrm>
            <a:off x="6124037" y="906185"/>
            <a:ext cx="5334460" cy="2457419"/>
          </a:xfrm>
          <a:prstGeom prst="rect">
            <a:avLst/>
          </a:prstGeom>
          <a:ln>
            <a:noFill/>
          </a:ln>
          <a:effectLst>
            <a:softEdge rad="368300"/>
          </a:effectLst>
        </p:spPr>
      </p:pic>
      <p:sp>
        <p:nvSpPr>
          <p:cNvPr id="8" name="TextBox 7"/>
          <p:cNvSpPr txBox="1"/>
          <p:nvPr/>
        </p:nvSpPr>
        <p:spPr>
          <a:xfrm>
            <a:off x="7974874" y="3758725"/>
            <a:ext cx="3368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Full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details and nomination forms for all three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projects can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found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Campus News.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8A159">
                  <a:lumMod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71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Equality, Diversity and Inclusion Matters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1257" y="1121000"/>
            <a:ext cx="11684725" cy="37906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that all students and staff feel safe and supported </a:t>
            </a: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all that they do</a:t>
            </a:r>
            <a:endParaRPr lang="en-GB" altLang="en-US" sz="8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a wider range of voices in decision making across the University</a:t>
            </a:r>
            <a:endParaRPr lang="en-GB" altLang="en-US" sz="8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the diversity &amp; experience of our </a:t>
            </a:r>
            <a:r>
              <a:rPr lang="en-GB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population</a:t>
            </a:r>
            <a:endParaRPr lang="en-GB" altLang="en-US" sz="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that all staff and students are able to achieve their </a:t>
            </a: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 everyone an </a:t>
            </a:r>
            <a:r>
              <a:rPr lang="en-GB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equal opportunity to progress in their studies and careers</a:t>
            </a:r>
            <a:endParaRPr lang="en-GB" altLang="en-US" sz="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the </a:t>
            </a:r>
            <a:r>
              <a:rPr lang="en-GB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to grow and thrive </a:t>
            </a:r>
            <a:endParaRPr lang="en-GB" altLang="en-US" sz="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 a happier, more effective </a:t>
            </a: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</a:t>
            </a:r>
            <a:endParaRPr lang="en-GB" altLang="en-US" sz="4400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861" y="4527264"/>
            <a:ext cx="3002938" cy="225220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497302" y="5547870"/>
            <a:ext cx="3331029" cy="115606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+mj-lt"/>
              </a:rPr>
              <a:t>Effective Delivery</a:t>
            </a:r>
            <a:endParaRPr lang="en-GB" sz="2400" b="1" dirty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3566" y="5615873"/>
            <a:ext cx="3331029" cy="115606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+mj-lt"/>
              </a:rPr>
              <a:t>Excellence</a:t>
            </a:r>
            <a:endParaRPr lang="en-GB" sz="2400" b="1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60846" y="4843648"/>
            <a:ext cx="3331029" cy="1156063"/>
          </a:xfrm>
          <a:prstGeom prst="ellipse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+mj-lt"/>
              </a:rPr>
              <a:t>Values</a:t>
            </a:r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3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EDI helps us to achieve University Objectives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62594" y="1175657"/>
            <a:ext cx="93138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The EDI Strategic Deliver Plan will support a number of University targets, including:</a:t>
            </a:r>
          </a:p>
          <a:p>
            <a:endParaRPr lang="en-GB" sz="2400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en-GB" sz="2400" dirty="0" smtClean="0">
                <a:latin typeface="+mj-lt"/>
              </a:rPr>
              <a:t>Positive media coverage &amp; reputation</a:t>
            </a:r>
          </a:p>
          <a:p>
            <a:pPr marL="342900" indent="-342900">
              <a:buFontTx/>
              <a:buChar char="-"/>
            </a:pPr>
            <a:r>
              <a:rPr lang="en-GB" sz="2400" dirty="0" smtClean="0">
                <a:latin typeface="+mj-lt"/>
              </a:rPr>
              <a:t>Student experience </a:t>
            </a:r>
          </a:p>
          <a:p>
            <a:pPr marL="342900" indent="-342900">
              <a:buFontTx/>
              <a:buChar char="-"/>
            </a:pPr>
            <a:r>
              <a:rPr lang="en-GB" sz="2400" dirty="0" smtClean="0">
                <a:latin typeface="+mj-lt"/>
              </a:rPr>
              <a:t>Teaching Excellence Framework (TEF) Gold</a:t>
            </a:r>
          </a:p>
          <a:p>
            <a:pPr marL="342900" indent="-342900">
              <a:buFontTx/>
              <a:buChar char="-"/>
            </a:pPr>
            <a:r>
              <a:rPr lang="en-GB" sz="2400" dirty="0" smtClean="0">
                <a:latin typeface="+mj-lt"/>
              </a:rPr>
              <a:t>Research income &amp; outputs </a:t>
            </a:r>
          </a:p>
          <a:p>
            <a:pPr marL="342900" indent="-342900">
              <a:buFontTx/>
              <a:buChar char="-"/>
            </a:pPr>
            <a:r>
              <a:rPr lang="en-GB" sz="2400" dirty="0" smtClean="0">
                <a:latin typeface="+mj-lt"/>
              </a:rPr>
              <a:t>Staff engagement</a:t>
            </a:r>
          </a:p>
          <a:p>
            <a:pPr marL="342900" indent="-342900">
              <a:buFontTx/>
              <a:buChar char="-"/>
            </a:pPr>
            <a:r>
              <a:rPr lang="en-GB" sz="2400" dirty="0" smtClean="0">
                <a:latin typeface="+mj-lt"/>
              </a:rPr>
              <a:t>Athena Swan and Race Equality Charter mark awards</a:t>
            </a:r>
          </a:p>
          <a:p>
            <a:pPr marL="342900" indent="-342900">
              <a:buFontTx/>
              <a:buChar char="-"/>
            </a:pPr>
            <a:r>
              <a:rPr lang="en-GB" sz="2400" dirty="0" smtClean="0">
                <a:latin typeface="+mj-lt"/>
              </a:rPr>
              <a:t>Institutional EDI objectives </a:t>
            </a:r>
          </a:p>
          <a:p>
            <a:endParaRPr lang="en-GB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479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of our challenges at the University of Nottingham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2018" y="1494692"/>
            <a:ext cx="10515600" cy="522508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BME attainment gap – the number of students from a BME background that attain a high level degree is lower than other students 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Numbers of BME academics who are women have decreased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Low number if women in senior (level 7) roles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Low disclosure of disability, especially at more senior levels 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Some staff experience harassment, loss of dignity and racism / sexism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Concerns about the fairness in external distributions of research funding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Health and wellbeing of our staff and students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Seeing EDI as being everyone’s business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6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approach of the EDI strategic delivery plan 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648565" y="2528426"/>
            <a:ext cx="2318657" cy="1482634"/>
          </a:xfrm>
          <a:prstGeom prst="ellipse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+mj-lt"/>
              </a:rPr>
              <a:t>Race</a:t>
            </a:r>
            <a:endParaRPr lang="en-GB" sz="1400" b="1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4412891" y="5115127"/>
            <a:ext cx="2318657" cy="148263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+mj-lt"/>
              </a:rPr>
              <a:t>Intersectionality</a:t>
            </a:r>
            <a:endParaRPr lang="en-GB" sz="1400" b="1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34442" y="3791482"/>
            <a:ext cx="2318657" cy="14826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+mj-lt"/>
              </a:rPr>
              <a:t>Care responsibilities</a:t>
            </a:r>
            <a:endParaRPr lang="en-GB" sz="1400" b="1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09142" y="3762775"/>
            <a:ext cx="2318657" cy="14826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+mj-lt"/>
              </a:rPr>
              <a:t>Socio-Economic background</a:t>
            </a:r>
            <a:endParaRPr lang="en-GB" sz="1400" b="1" dirty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64900" y="5115127"/>
            <a:ext cx="2318657" cy="1482634"/>
          </a:xfrm>
          <a:prstGeom prst="ellipse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+mj-lt"/>
              </a:rPr>
              <a:t>Sexual Orientation</a:t>
            </a:r>
            <a:endParaRPr lang="en-GB" sz="1400" b="1" dirty="0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27861" y="1204781"/>
            <a:ext cx="2318657" cy="1482634"/>
          </a:xfrm>
          <a:prstGeom prst="ellipse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+mj-lt"/>
              </a:rPr>
              <a:t>Sex</a:t>
            </a:r>
            <a:endParaRPr lang="en-GB" sz="1400" b="1" dirty="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960259" y="3893057"/>
            <a:ext cx="2318657" cy="1482634"/>
          </a:xfrm>
          <a:prstGeom prst="ellipse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+mj-lt"/>
              </a:rPr>
              <a:t>Religion or Belief</a:t>
            </a:r>
            <a:endParaRPr lang="en-GB" sz="14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97288" y="5115127"/>
            <a:ext cx="2318657" cy="1482634"/>
          </a:xfrm>
          <a:prstGeom prst="ellipse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+mj-lt"/>
              </a:rPr>
              <a:t>Age</a:t>
            </a:r>
            <a:endParaRPr lang="en-GB" sz="1400" b="1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3692" y="4001589"/>
            <a:ext cx="2318657" cy="1482634"/>
          </a:xfrm>
          <a:prstGeom prst="ellipse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+mj-lt"/>
              </a:rPr>
              <a:t>Pregnancy and Maternity</a:t>
            </a:r>
            <a:endParaRPr lang="en-GB" sz="1400" b="1" dirty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78087" y="931167"/>
            <a:ext cx="2318657" cy="1482634"/>
          </a:xfrm>
          <a:prstGeom prst="ellipse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+mj-lt"/>
              </a:rPr>
              <a:t>Marriage and Civil Partnership</a:t>
            </a:r>
            <a:endParaRPr lang="en-GB" sz="1400" b="1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28313" y="1204781"/>
            <a:ext cx="2318657" cy="1482634"/>
          </a:xfrm>
          <a:prstGeom prst="ellipse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+mj-lt"/>
              </a:rPr>
              <a:t>Gender reassignment</a:t>
            </a:r>
            <a:endParaRPr lang="en-GB" sz="1400" b="1" dirty="0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93233" y="2541405"/>
            <a:ext cx="2318657" cy="1482634"/>
          </a:xfrm>
          <a:prstGeom prst="ellipse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+mj-lt"/>
              </a:rPr>
              <a:t>Disability</a:t>
            </a:r>
            <a:endParaRPr lang="en-GB" sz="1400" b="1" dirty="0"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92243" y="2410423"/>
            <a:ext cx="2318657" cy="14826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+mj-lt"/>
              </a:rPr>
              <a:t>Temporary disability</a:t>
            </a:r>
            <a:endParaRPr lang="en-GB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209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Theme 1: Demonstrable </a:t>
            </a:r>
            <a:r>
              <a:rPr lang="en-GB" dirty="0"/>
              <a:t>equality in experience for all of our staff and students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1167" y="1677452"/>
            <a:ext cx="11428447" cy="4400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1F4D78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Collate, analyse and use data to understand our progress against EDI objectives</a:t>
            </a:r>
            <a:endParaRPr kumimoji="0" lang="en-GB" altLang="en-US" sz="2800" b="0" i="0" u="none" strike="noStrike" cap="none" normalizeH="0" dirty="0" smtClean="0">
              <a:ln>
                <a:noFill/>
              </a:ln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1F4D78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people to take </a:t>
            </a:r>
            <a:r>
              <a:rPr lang="en-GB" altLang="en-US" sz="28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appropriate action 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1F4D78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the see or experience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1F4D78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to ensure that all staff and students are safe, and that they have been treated fairly and equitably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8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1F4D78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isten to and share stories of EDI experiences to improve</a:t>
            </a:r>
            <a:r>
              <a:rPr kumimoji="0" lang="en-GB" altLang="en-US" sz="2800" b="0" i="0" u="none" strike="noStrike" cap="none" normalizeH="0" dirty="0" smtClean="0">
                <a:ln>
                  <a:noFill/>
                </a:ln>
                <a:solidFill>
                  <a:srgbClr val="1F4D78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our understanding &amp; awareness </a:t>
            </a:r>
            <a:endParaRPr lang="en-GB" altLang="en-US" sz="2800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8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1F4D78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ddress both individual characteristics and the impact of intersectionality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823" y="1059873"/>
            <a:ext cx="450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We will…</a:t>
            </a:r>
          </a:p>
        </p:txBody>
      </p:sp>
    </p:spTree>
    <p:extLst>
      <p:ext uri="{BB962C8B-B14F-4D97-AF65-F5344CB8AC3E}">
        <p14:creationId xmlns:p14="http://schemas.microsoft.com/office/powerpoint/2010/main" val="358171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650" y="144704"/>
            <a:ext cx="8585063" cy="6985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Theme 2: </a:t>
            </a:r>
            <a:r>
              <a:rPr lang="en-GB" dirty="0"/>
              <a:t>Transform diversity &amp; inclusive practice in our staff and student bodies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33993" y="1881554"/>
            <a:ext cx="10496007" cy="4571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457200" indent="-4572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ambitious in </a:t>
            </a:r>
            <a:r>
              <a:rPr lang="en-GB" sz="32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developing a </a:t>
            </a:r>
            <a:r>
              <a:rPr lang="en-GB" sz="32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diverse population </a:t>
            </a:r>
            <a:r>
              <a:rPr lang="en-GB" sz="32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staff &amp; students </a:t>
            </a:r>
          </a:p>
          <a:p>
            <a:pPr marL="457200" indent="-4572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GB" sz="32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policy, governance and </a:t>
            </a:r>
            <a:r>
              <a:rPr lang="en-GB" sz="32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culture to support inclusivity</a:t>
            </a:r>
            <a:endParaRPr lang="en-GB" sz="3200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challenges and best practice </a:t>
            </a:r>
            <a:endParaRPr lang="en-GB" sz="3200" dirty="0" smtClean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GB" sz="32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staff and students </a:t>
            </a:r>
            <a:r>
              <a:rPr lang="en-GB" sz="32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achieve their </a:t>
            </a:r>
            <a:r>
              <a:rPr lang="en-GB" sz="32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very best </a:t>
            </a:r>
            <a:r>
              <a:rPr lang="en-GB" sz="32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the University and beyond </a:t>
            </a:r>
            <a:endParaRPr lang="en-GB" sz="3200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823" y="1059873"/>
            <a:ext cx="450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We will…</a:t>
            </a:r>
          </a:p>
        </p:txBody>
      </p:sp>
    </p:spTree>
    <p:extLst>
      <p:ext uri="{BB962C8B-B14F-4D97-AF65-F5344CB8AC3E}">
        <p14:creationId xmlns:p14="http://schemas.microsoft.com/office/powerpoint/2010/main" val="21354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39" y="79390"/>
            <a:ext cx="8856618" cy="6985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Theme 3: </a:t>
            </a:r>
            <a:r>
              <a:rPr lang="en-GB" dirty="0"/>
              <a:t>Excellence and Ambition in delivery of Embedded </a:t>
            </a:r>
            <a:r>
              <a:rPr lang="en-GB" dirty="0" smtClean="0"/>
              <a:t>EDI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20932" y="1521539"/>
            <a:ext cx="10672837" cy="4911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 process to ensure issues can be raised</a:t>
            </a: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owned and acted upon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people to challenge positively and appropriately when required</a:t>
            </a:r>
            <a:endParaRPr lang="en-GB" sz="2400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Agree when and how action </a:t>
            </a: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address an EDI issue is </a:t>
            </a: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needed 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information and resources to support </a:t>
            </a: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 and students </a:t>
            </a: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challenge EDI issues </a:t>
            </a:r>
            <a:endParaRPr lang="en-GB" sz="2400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Undertake research </a:t>
            </a: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develop new approaches to EDI 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</a:t>
            </a: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significant programmes, projects and business developments have published Equality </a:t>
            </a: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Assessments in place </a:t>
            </a:r>
            <a:endParaRPr lang="en-GB" sz="2400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Evaluate the success of our </a:t>
            </a: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 review of data, monitoring of </a:t>
            </a: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823" y="1059873"/>
            <a:ext cx="450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We will…</a:t>
            </a:r>
          </a:p>
        </p:txBody>
      </p:sp>
    </p:spTree>
    <p:extLst>
      <p:ext uri="{BB962C8B-B14F-4D97-AF65-F5344CB8AC3E}">
        <p14:creationId xmlns:p14="http://schemas.microsoft.com/office/powerpoint/2010/main" val="2870098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Theme 4: </a:t>
            </a:r>
            <a:r>
              <a:rPr lang="en-GB" dirty="0"/>
              <a:t>The University, Nottingham, and our Global Community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3391" y="1783926"/>
            <a:ext cx="9661147" cy="4696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with our external partners, the local community, and our alumni </a:t>
            </a:r>
            <a:endParaRPr lang="en-GB" sz="2400" dirty="0" smtClean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</a:t>
            </a: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impact partners and industrial stakeholders are influenced by our excellence in EDI, and that they influence us in return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with all Schools</a:t>
            </a: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Professional Service teams and student </a:t>
            </a: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groups </a:t>
            </a: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deliver EDI </a:t>
            </a: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activities with appropriate support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with and learn from local and </a:t>
            </a: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specialist groups 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Empower </a:t>
            </a: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 and managers to support </a:t>
            </a: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staff </a:t>
            </a: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students 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Recognise and celebrate staff and students who are leading and inspiring </a:t>
            </a:r>
            <a:r>
              <a:rPr lang="en-GB" sz="2400" dirty="0" smtClean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endParaRPr lang="en-GB" sz="2400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823" y="1059873"/>
            <a:ext cx="450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We will…</a:t>
            </a:r>
          </a:p>
        </p:txBody>
      </p:sp>
    </p:spTree>
    <p:extLst>
      <p:ext uri="{BB962C8B-B14F-4D97-AF65-F5344CB8AC3E}">
        <p14:creationId xmlns:p14="http://schemas.microsoft.com/office/powerpoint/2010/main" val="3894433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0">
              <a:srgbClr val="00487E">
                <a:lumMod val="85000"/>
                <a:lumOff val="15000"/>
              </a:srgbClr>
            </a:gs>
            <a:gs pos="1700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Widescreen_001" id="{81F3E3EA-E64F-4445-9547-4C0E98DD302B}" vid="{B96464EC-35CD-433F-A30D-F35B5417D542}"/>
    </a:ext>
  </a:extLst>
</a:theme>
</file>

<file path=ppt/theme/theme2.xml><?xml version="1.0" encoding="utf-8"?>
<a:theme xmlns:a="http://schemas.openxmlformats.org/drawingml/2006/main" name="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0">
              <a:srgbClr val="00487E">
                <a:lumMod val="85000"/>
                <a:lumOff val="15000"/>
              </a:srgbClr>
            </a:gs>
            <a:gs pos="1700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Widescreen_001" id="{81F3E3EA-E64F-4445-9547-4C0E98DD302B}" vid="{B96464EC-35CD-433F-A30D-F35B5417D54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otts">
    <a:dk1>
      <a:sysClr val="windowText" lastClr="000000"/>
    </a:dk1>
    <a:lt1>
      <a:sysClr val="window" lastClr="FFFFFF"/>
    </a:lt1>
    <a:dk2>
      <a:srgbClr val="007DA8"/>
    </a:dk2>
    <a:lt2>
      <a:srgbClr val="009BBD"/>
    </a:lt2>
    <a:accent1>
      <a:srgbClr val="005697"/>
    </a:accent1>
    <a:accent2>
      <a:srgbClr val="1B2A6B"/>
    </a:accent2>
    <a:accent3>
      <a:srgbClr val="191A4F"/>
    </a:accent3>
    <a:accent4>
      <a:srgbClr val="B32C76"/>
    </a:accent4>
    <a:accent5>
      <a:srgbClr val="D27826"/>
    </a:accent5>
    <a:accent6>
      <a:srgbClr val="38A15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Notts">
    <a:dk1>
      <a:sysClr val="windowText" lastClr="000000"/>
    </a:dk1>
    <a:lt1>
      <a:sysClr val="window" lastClr="FFFFFF"/>
    </a:lt1>
    <a:dk2>
      <a:srgbClr val="007DA8"/>
    </a:dk2>
    <a:lt2>
      <a:srgbClr val="009BBD"/>
    </a:lt2>
    <a:accent1>
      <a:srgbClr val="005697"/>
    </a:accent1>
    <a:accent2>
      <a:srgbClr val="1B2A6B"/>
    </a:accent2>
    <a:accent3>
      <a:srgbClr val="191A4F"/>
    </a:accent3>
    <a:accent4>
      <a:srgbClr val="B32C76"/>
    </a:accent4>
    <a:accent5>
      <a:srgbClr val="D27826"/>
    </a:accent5>
    <a:accent6>
      <a:srgbClr val="38A159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15177</TotalTime>
  <Words>882</Words>
  <Application>Microsoft Office PowerPoint</Application>
  <PresentationFormat>Widescreen</PresentationFormat>
  <Paragraphs>109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Georgia</vt:lpstr>
      <vt:lpstr>Times New Roman</vt:lpstr>
      <vt:lpstr>Verdana</vt:lpstr>
      <vt:lpstr>1_Office Theme</vt:lpstr>
      <vt:lpstr>Office Theme</vt:lpstr>
      <vt:lpstr>Equality, Diversity and Inclusion Strategic Delivery Plan  Summary Presentation  </vt:lpstr>
      <vt:lpstr>Why Equality, Diversity and Inclusion Matters</vt:lpstr>
      <vt:lpstr>How EDI helps us to achieve University Objectives</vt:lpstr>
      <vt:lpstr>Some of our challenges at the University of Nottingham</vt:lpstr>
      <vt:lpstr>Proposed approach of the EDI strategic delivery plan </vt:lpstr>
      <vt:lpstr>Theme 1: Demonstrable equality in experience for all of our staff and students</vt:lpstr>
      <vt:lpstr>Theme 2: Transform diversity &amp; inclusive practice in our staff and student bodies </vt:lpstr>
      <vt:lpstr>Theme 3: Excellence and Ambition in delivery of Embedded EDI</vt:lpstr>
      <vt:lpstr>Theme 4: The University, Nottingham, and our Global Community</vt:lpstr>
      <vt:lpstr>Ensuring we are considering everything! </vt:lpstr>
      <vt:lpstr>Celebrating Staff and Students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Equality, Diversity and Inclusion at the University of Nottingham</dc:title>
  <dc:creator>Sarah Sharples</dc:creator>
  <cp:lastModifiedBy>Tim Watkinson</cp:lastModifiedBy>
  <cp:revision>80</cp:revision>
  <cp:lastPrinted>2019-01-21T08:13:30Z</cp:lastPrinted>
  <dcterms:created xsi:type="dcterms:W3CDTF">2018-09-28T13:37:42Z</dcterms:created>
  <dcterms:modified xsi:type="dcterms:W3CDTF">2019-01-28T10:51:44Z</dcterms:modified>
</cp:coreProperties>
</file>