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13" r:id="rId5"/>
    <p:sldId id="315" r:id="rId6"/>
    <p:sldId id="314" r:id="rId7"/>
    <p:sldId id="316" r:id="rId8"/>
    <p:sldId id="327" r:id="rId9"/>
    <p:sldId id="317" r:id="rId10"/>
    <p:sldId id="318" r:id="rId11"/>
    <p:sldId id="320" r:id="rId12"/>
    <p:sldId id="319" r:id="rId13"/>
    <p:sldId id="321" r:id="rId14"/>
    <p:sldId id="323" r:id="rId15"/>
    <p:sldId id="32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B4A74C-F69A-40BF-868C-AE17408811A6}">
          <p14:sldIdLst>
            <p14:sldId id="313"/>
            <p14:sldId id="315"/>
            <p14:sldId id="314"/>
            <p14:sldId id="316"/>
            <p14:sldId id="327"/>
            <p14:sldId id="317"/>
            <p14:sldId id="318"/>
            <p14:sldId id="320"/>
            <p14:sldId id="319"/>
            <p14:sldId id="321"/>
            <p14:sldId id="323"/>
            <p14:sldId id="32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99"/>
    <a:srgbClr val="38A159"/>
    <a:srgbClr val="112C0B"/>
    <a:srgbClr val="B92121"/>
    <a:srgbClr val="D92A2B"/>
    <a:srgbClr val="004648"/>
    <a:srgbClr val="005E60"/>
    <a:srgbClr val="00766E"/>
    <a:srgbClr val="009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4762" autoAdjust="0"/>
  </p:normalViewPr>
  <p:slideViewPr>
    <p:cSldViewPr snapToGrid="0" snapToObjects="1">
      <p:cViewPr varScale="1">
        <p:scale>
          <a:sx n="107" d="100"/>
          <a:sy n="107" d="100"/>
        </p:scale>
        <p:origin x="2280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8" d="100"/>
          <a:sy n="98" d="100"/>
        </p:scale>
        <p:origin x="-364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732D1-0119-4424-ADB1-6A88624C9257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026BA-B8A7-4B5A-A3B0-0B7D31088B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197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54FE6-3F31-4904-9137-AFF662B7D702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B9E1F4-77C1-461E-ABFF-BFE7DD57AF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5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9144000" cy="6858001"/>
          </a:xfrm>
          <a:prstGeom prst="rect">
            <a:avLst/>
          </a:prstGeom>
          <a:blipFill>
            <a:blip r:embed="rId2"/>
            <a:srcRect/>
            <a:stretch>
              <a:fillRect l="-21459" r="-11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225" y="1742900"/>
            <a:ext cx="401955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562298" y="4161276"/>
            <a:ext cx="4019405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592000" y="1449000"/>
            <a:ext cx="3960000" cy="396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b="1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450800" cy="90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9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t Cli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>
            <a:off x="0" y="-1"/>
            <a:ext cx="9144000" cy="6858001"/>
          </a:xfrm>
          <a:prstGeom prst="rect">
            <a:avLst/>
          </a:prstGeom>
          <a:blipFill>
            <a:blip r:embed="rId2"/>
            <a:srcRect/>
            <a:stretch>
              <a:fillRect l="-21459" r="-11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50000">
                <a:srgbClr val="0E6394">
                  <a:alpha val="45000"/>
                </a:srgbClr>
              </a:gs>
              <a:gs pos="17000">
                <a:schemeClr val="tx2">
                  <a:alpha val="45000"/>
                </a:schemeClr>
              </a:gs>
              <a:gs pos="100000">
                <a:schemeClr val="accent2">
                  <a:alpha val="4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225" y="1742900"/>
            <a:ext cx="4019550" cy="2387600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5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562298" y="4161276"/>
            <a:ext cx="4019405" cy="10797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592000" y="1449000"/>
            <a:ext cx="3960000" cy="396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sz="2400" b="1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450800" cy="90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1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7000">
                <a:schemeClr val="accent4"/>
              </a:gs>
              <a:gs pos="7000">
                <a:schemeClr val="accent4"/>
              </a:gs>
              <a:gs pos="63000">
                <a:schemeClr val="accent2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/>
          <p:cNvSpPr/>
          <p:nvPr userDrawn="1"/>
        </p:nvSpPr>
        <p:spPr>
          <a:xfrm flipH="1">
            <a:off x="0" y="0"/>
            <a:ext cx="9142809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 l="-20737" t="-2407" r="-9007" b="-129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b="1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908" y="2409650"/>
            <a:ext cx="5447192" cy="2387600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57163" y="5562601"/>
            <a:ext cx="8643822" cy="94779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27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Insert Text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450800" cy="90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1503757" y="-2"/>
            <a:ext cx="7639046" cy="746451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759" y="23973"/>
            <a:ext cx="7639050" cy="698501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62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  <p:extLst>
    <p:ext uri="{DCECCB84-F9BA-43D5-87BE-67443E8EF086}">
      <p15:sldGuideLst xmlns:p15="http://schemas.microsoft.com/office/powerpoint/2012/main">
        <p15:guide id="2" pos="5" userDrawn="1">
          <p15:clr>
            <a:srgbClr val="FBAE40"/>
          </p15:clr>
        </p15:guide>
        <p15:guide id="3" pos="565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Animating TItl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1503758" y="-1"/>
            <a:ext cx="7639046" cy="746450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759" y="23974"/>
            <a:ext cx="7639050" cy="698501"/>
          </a:xfrm>
        </p:spPr>
        <p:txBody>
          <a:bodyPr>
            <a:normAutofit/>
          </a:bodyPr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4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565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eacons of Excel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H="1" flipV="1">
            <a:off x="0" y="-1"/>
            <a:ext cx="9144000" cy="6857999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rgbClr val="009BBD"/>
              </a:gs>
              <a:gs pos="100000">
                <a:srgbClr val="1B2A6B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10443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 flipV="1">
            <a:off x="-2" y="0"/>
            <a:ext cx="9142810" cy="746449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ectangle 6"/>
          <p:cNvSpPr/>
          <p:nvPr userDrawn="1"/>
        </p:nvSpPr>
        <p:spPr>
          <a:xfrm>
            <a:off x="1501503" y="1"/>
            <a:ext cx="7646069" cy="7464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1504" y="23976"/>
            <a:ext cx="7642496" cy="698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E112F-1B58-4F80-8548-230F871317D2}" type="datetimeFigureOut">
              <a:rPr lang="en-GB" smtClean="0"/>
              <a:t>01/04/2020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2D6D5-F6C2-4C88-B07F-0F9DC0B2C389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>
            <a:cxnSpLocks/>
          </p:cNvCxnSpPr>
          <p:nvPr userDrawn="1"/>
        </p:nvCxnSpPr>
        <p:spPr>
          <a:xfrm>
            <a:off x="1497932" y="1"/>
            <a:ext cx="0" cy="8964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47775" cy="46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3" r:id="rId2"/>
    <p:sldLayoutId id="2147483662" r:id="rId3"/>
    <p:sldLayoutId id="2147483650" r:id="rId4"/>
    <p:sldLayoutId id="2147483658" r:id="rId5"/>
    <p:sldLayoutId id="214748365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GB" sz="3600" dirty="0">
                <a:ea typeface="Verdana" panose="020B0604030504040204" pitchFamily="34" charset="0"/>
                <a:cs typeface="Verdana" panose="020B0604030504040204" pitchFamily="34" charset="0"/>
              </a:rPr>
              <a:t>The Course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3590CC6-D774-4F54-9B5C-0A6DB7404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6AAEF0D3-E3BA-4295-9059-D38D036C9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38" y="6152"/>
            <a:ext cx="2268362" cy="25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14">
        <p:fade/>
      </p:transition>
    </mc:Choice>
    <mc:Fallback xmlns="">
      <p:transition spd="med" advTm="84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4079"/>
            <a:ext cx="914400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FEPS at the University of Nottingham?</a:t>
            </a:r>
          </a:p>
        </p:txBody>
      </p:sp>
      <p:sp>
        <p:nvSpPr>
          <p:cNvPr id="8" name="Rectangle 3"/>
          <p:cNvSpPr txBox="1">
            <a:spLocks noChangeAspect="1" noChangeArrowheads="1"/>
          </p:cNvSpPr>
          <p:nvPr/>
        </p:nvSpPr>
        <p:spPr bwMode="auto">
          <a:xfrm>
            <a:off x="190500" y="1185863"/>
            <a:ext cx="4633170" cy="4921322"/>
          </a:xfrm>
          <a:prstGeom prst="rect">
            <a:avLst/>
          </a:prstGeom>
          <a:solidFill>
            <a:srgbClr val="99C1D3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9pPr>
          </a:lstStyle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You will be taught at the University of Nottingham within the Faculty of Engineering.</a:t>
            </a:r>
          </a:p>
          <a:p>
            <a:pPr marL="0" indent="0">
              <a:buClr>
                <a:srgbClr val="032553"/>
              </a:buClr>
              <a:buNone/>
            </a:pPr>
            <a:endParaRPr lang="en-GB" altLang="en-US" sz="2000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You will be on year zero of your degree programme.</a:t>
            </a:r>
          </a:p>
          <a:p>
            <a:pPr marL="0" indent="0">
              <a:buClr>
                <a:srgbClr val="032553"/>
              </a:buClr>
              <a:buNone/>
            </a:pPr>
            <a:endParaRPr lang="en-GB" altLang="en-US" sz="2000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You will be a University undergraduate student.</a:t>
            </a:r>
          </a:p>
          <a:p>
            <a:pPr marL="0" indent="0">
              <a:buClr>
                <a:srgbClr val="032553"/>
              </a:buClr>
              <a:buNone/>
            </a:pPr>
            <a:endParaRPr lang="en-GB" altLang="en-US" sz="2000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You are part of the University community from day one with the same access to resources and facilities as all other undergraduate students.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0500" y="1185863"/>
            <a:ext cx="7921654" cy="49213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D2A6420-0CC1-4976-A4E1-DCD8B2CCD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7" name="Picture 6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75BBB427-B94B-4EEA-83C5-EF5F808289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38" y="6152"/>
            <a:ext cx="2268362" cy="25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7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917">
        <p:fade/>
      </p:transition>
    </mc:Choice>
    <mc:Fallback>
      <p:transition spd="med" advTm="379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700"/>
            <a:ext cx="91440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FEPS at the University of Nottingham?</a:t>
            </a:r>
          </a:p>
        </p:txBody>
      </p:sp>
      <p:sp>
        <p:nvSpPr>
          <p:cNvPr id="8" name="Rectangle 3"/>
          <p:cNvSpPr txBox="1">
            <a:spLocks noChangeAspect="1" noChangeArrowheads="1"/>
          </p:cNvSpPr>
          <p:nvPr/>
        </p:nvSpPr>
        <p:spPr bwMode="auto">
          <a:xfrm>
            <a:off x="190500" y="1185863"/>
            <a:ext cx="5217608" cy="4486274"/>
          </a:xfrm>
          <a:prstGeom prst="rect">
            <a:avLst/>
          </a:prstGeom>
          <a:solidFill>
            <a:srgbClr val="99C1D3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9pPr>
          </a:lstStyle>
          <a:p>
            <a:pPr marL="0" indent="0">
              <a:buClr>
                <a:srgbClr val="032553"/>
              </a:buClr>
              <a:buNone/>
            </a:pPr>
            <a:r>
              <a:rPr lang="en-GB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We have a typical progression rate of around 80% </a:t>
            </a: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 terms of students who successfully complete their course and continue to their chosen degree.</a:t>
            </a:r>
          </a:p>
          <a:p>
            <a:pPr marL="0" indent="0">
              <a:buClr>
                <a:srgbClr val="032553"/>
              </a:buClr>
              <a:buNone/>
            </a:pPr>
            <a:endParaRPr lang="en-GB" altLang="en-US" sz="2000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Our course offers the guarantee of automatic progression (subject to successful performance), as well as the opportunity to be flexible about your choice of destination degree.</a:t>
            </a:r>
          </a:p>
          <a:p>
            <a:pPr marL="0" indent="0">
              <a:buClr>
                <a:srgbClr val="032553"/>
              </a:buClr>
              <a:buNone/>
            </a:pPr>
            <a:endParaRPr lang="en-GB" altLang="en-US" sz="1200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After leaving the Foundation course, our students typically gain a very high quality degree at the end of their studies.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0500" y="1185863"/>
            <a:ext cx="7921654" cy="49213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E8FF652-F13C-4166-904D-015639FA6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7" name="Picture 6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2A01099B-44F6-4BF3-B7D5-101940727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38" y="6152"/>
            <a:ext cx="2268362" cy="25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003">
        <p:fade/>
      </p:transition>
    </mc:Choice>
    <mc:Fallback>
      <p:transition spd="med" advTm="570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GB" sz="3600" dirty="0">
                <a:ea typeface="Verdana" panose="020B0604030504040204" pitchFamily="34" charset="0"/>
                <a:cs typeface="Verdana" panose="020B0604030504040204" pitchFamily="34" charset="0"/>
              </a:rPr>
              <a:t>Any Questions about our Foundation Course?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7BEACF-C8F9-4BBA-886D-281F24BB1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25F6FE12-06FF-4C80-BE75-7DB1DE36F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38" y="6152"/>
            <a:ext cx="2268362" cy="25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934">
        <p:fade/>
      </p:transition>
    </mc:Choice>
    <mc:Fallback>
      <p:transition spd="med" advTm="239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will you study?</a:t>
            </a:r>
          </a:p>
        </p:txBody>
      </p:sp>
      <p:sp>
        <p:nvSpPr>
          <p:cNvPr id="8" name="Rectangle 3"/>
          <p:cNvSpPr txBox="1">
            <a:spLocks noChangeAspect="1" noChangeArrowheads="1"/>
          </p:cNvSpPr>
          <p:nvPr/>
        </p:nvSpPr>
        <p:spPr bwMode="auto">
          <a:xfrm>
            <a:off x="190500" y="1133638"/>
            <a:ext cx="7099533" cy="2496904"/>
          </a:xfrm>
          <a:prstGeom prst="rect">
            <a:avLst/>
          </a:prstGeom>
          <a:solidFill>
            <a:srgbClr val="99C1D3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9pPr>
          </a:lstStyle>
          <a:p>
            <a:pPr>
              <a:buClr>
                <a:srgbClr val="032553"/>
              </a:buClr>
              <a:buNone/>
            </a:pPr>
            <a:r>
              <a:rPr lang="en-GB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All UK universities have 120 credits of study per year.</a:t>
            </a:r>
          </a:p>
          <a:p>
            <a:pPr>
              <a:buClr>
                <a:srgbClr val="032553"/>
              </a:buClr>
              <a:buNone/>
            </a:pPr>
            <a:endParaRPr lang="en-GB" altLang="en-US" sz="2000" b="1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>
              <a:buClr>
                <a:srgbClr val="032553"/>
              </a:buClr>
              <a:buNone/>
            </a:pPr>
            <a:r>
              <a:rPr lang="en-GB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FEPS is taught using:</a:t>
            </a:r>
          </a:p>
          <a:p>
            <a:pPr>
              <a:buClr>
                <a:srgbClr val="032553"/>
              </a:buClr>
              <a:buNone/>
            </a:pPr>
            <a:r>
              <a:rPr lang="en-GB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Lectures</a:t>
            </a:r>
          </a:p>
          <a:p>
            <a:pPr>
              <a:buClr>
                <a:srgbClr val="032553"/>
              </a:buClr>
              <a:buNone/>
            </a:pPr>
            <a:r>
              <a:rPr lang="en-GB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Laboratories</a:t>
            </a:r>
          </a:p>
          <a:p>
            <a:pPr>
              <a:buClr>
                <a:srgbClr val="032553"/>
              </a:buClr>
              <a:buNone/>
            </a:pPr>
            <a:r>
              <a:rPr lang="en-GB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Problem workshops/seminars and tutorials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0500" y="1185863"/>
            <a:ext cx="7921654" cy="49213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871" y="2070058"/>
            <a:ext cx="3035808" cy="2023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2" y="4671368"/>
            <a:ext cx="4159876" cy="2079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412" y="4369647"/>
            <a:ext cx="4390287" cy="238165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249780A-6341-47CF-A805-F283FA607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25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2937">
        <p:fade/>
      </p:transition>
    </mc:Choice>
    <mc:Fallback>
      <p:transition spd="med" advTm="132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4700"/>
            <a:ext cx="91440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will you study?</a:t>
            </a:r>
          </a:p>
        </p:txBody>
      </p:sp>
      <p:sp>
        <p:nvSpPr>
          <p:cNvPr id="8" name="Rectangle 3"/>
          <p:cNvSpPr txBox="1">
            <a:spLocks noChangeAspect="1" noChangeArrowheads="1"/>
          </p:cNvSpPr>
          <p:nvPr/>
        </p:nvSpPr>
        <p:spPr bwMode="auto">
          <a:xfrm>
            <a:off x="190499" y="1185863"/>
            <a:ext cx="8307549" cy="2035509"/>
          </a:xfrm>
          <a:prstGeom prst="rect">
            <a:avLst/>
          </a:prstGeom>
          <a:solidFill>
            <a:srgbClr val="99C1D3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9pPr>
          </a:lstStyle>
          <a:p>
            <a:pPr marL="0" indent="0">
              <a:buClr>
                <a:srgbClr val="032553"/>
              </a:buClr>
              <a:buNone/>
            </a:pPr>
            <a:r>
              <a:rPr lang="en-GB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One third of our course is Mathematics.</a:t>
            </a:r>
          </a:p>
          <a:p>
            <a:pPr>
              <a:buClr>
                <a:srgbClr val="032553"/>
              </a:buClr>
              <a:buNone/>
            </a:pPr>
            <a:endParaRPr lang="en-GB" altLang="en-US" sz="2400" b="1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This is roughly equivalent to A-Level, however the focus is narrower and deeper on topics tailored for Engineering and Physical Science degree courses.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0500" y="1185863"/>
            <a:ext cx="7921654" cy="49213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73C042-5C42-439E-80F9-3B7CEDAF5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07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4979">
        <p:fade/>
      </p:transition>
    </mc:Choice>
    <mc:Fallback>
      <p:transition spd="med" advTm="849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2045"/>
            <a:ext cx="91440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will you study?</a:t>
            </a:r>
          </a:p>
        </p:txBody>
      </p:sp>
      <p:sp>
        <p:nvSpPr>
          <p:cNvPr id="8" name="Rectangle 3"/>
          <p:cNvSpPr txBox="1">
            <a:spLocks noChangeAspect="1" noChangeArrowheads="1"/>
          </p:cNvSpPr>
          <p:nvPr/>
        </p:nvSpPr>
        <p:spPr bwMode="auto">
          <a:xfrm>
            <a:off x="190499" y="1185863"/>
            <a:ext cx="8651497" cy="2689851"/>
          </a:xfrm>
          <a:prstGeom prst="rect">
            <a:avLst/>
          </a:prstGeom>
          <a:solidFill>
            <a:srgbClr val="99C1D3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9pPr>
          </a:lstStyle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The remaining two thirds of the course covers some topics similar to A-Level Physics, but narrower and deeper on topics tailored for Engineering and Science degree courses. We also cover content not within the A-Level syllabus which is valuable to our students.</a:t>
            </a:r>
          </a:p>
          <a:p>
            <a:pPr marL="0" indent="0">
              <a:buClr>
                <a:srgbClr val="032553"/>
              </a:buClr>
              <a:buNone/>
            </a:pPr>
            <a:endParaRPr lang="en-GB" altLang="en-US" sz="2000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We incorporate computer modelling, practicals and engineering case studies throughout the course. We also focus on university standard practical work and presentation.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0500" y="1185863"/>
            <a:ext cx="7921654" cy="49213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594A94-0C95-45F3-9A6E-639FDD242A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85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0363">
        <p:fade/>
      </p:transition>
    </mc:Choice>
    <mc:Fallback>
      <p:transition spd="med" advTm="90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" y="790978"/>
            <a:ext cx="9144000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will you study?</a:t>
            </a:r>
          </a:p>
        </p:txBody>
      </p:sp>
      <p:sp>
        <p:nvSpPr>
          <p:cNvPr id="8" name="Rectangle 3"/>
          <p:cNvSpPr txBox="1">
            <a:spLocks noChangeAspect="1" noChangeArrowheads="1"/>
          </p:cNvSpPr>
          <p:nvPr/>
        </p:nvSpPr>
        <p:spPr bwMode="auto">
          <a:xfrm>
            <a:off x="190499" y="1185863"/>
            <a:ext cx="7636429" cy="4773385"/>
          </a:xfrm>
          <a:prstGeom prst="rect">
            <a:avLst/>
          </a:prstGeom>
          <a:solidFill>
            <a:srgbClr val="99C1D3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9pPr>
          </a:lstStyle>
          <a:p>
            <a:pPr marL="0" indent="0">
              <a:buClr>
                <a:srgbClr val="032553"/>
              </a:buClr>
              <a:buNone/>
            </a:pPr>
            <a:endParaRPr lang="en-GB" altLang="en-US" sz="2000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0500" y="1185863"/>
            <a:ext cx="7921654" cy="49213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7229" y="3024412"/>
            <a:ext cx="301891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latin typeface="+mj-lt"/>
              </a:rPr>
              <a:t>Foundation Maths 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4925" y="2819429"/>
            <a:ext cx="3183393" cy="643195"/>
          </a:xfrm>
          <a:prstGeom prst="rect">
            <a:avLst/>
          </a:prstGeom>
          <a:gradFill flip="none" rotWithShape="1">
            <a:gsLst>
              <a:gs pos="70000">
                <a:srgbClr val="00487E">
                  <a:lumMod val="85000"/>
                  <a:lumOff val="15000"/>
                </a:srgbClr>
              </a:gs>
              <a:gs pos="1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4926" y="3586362"/>
            <a:ext cx="3164565" cy="996999"/>
          </a:xfrm>
          <a:prstGeom prst="rect">
            <a:avLst/>
          </a:prstGeom>
          <a:gradFill flip="none" rotWithShape="1">
            <a:gsLst>
              <a:gs pos="70000">
                <a:srgbClr val="00487E">
                  <a:lumMod val="85000"/>
                  <a:lumOff val="15000"/>
                </a:srgbClr>
              </a:gs>
              <a:gs pos="1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4926" y="1933226"/>
            <a:ext cx="3183393" cy="643195"/>
          </a:xfrm>
          <a:prstGeom prst="rect">
            <a:avLst/>
          </a:prstGeom>
          <a:gradFill flip="none" rotWithShape="1">
            <a:gsLst>
              <a:gs pos="70000">
                <a:srgbClr val="00487E">
                  <a:lumMod val="85000"/>
                  <a:lumOff val="15000"/>
                </a:srgbClr>
              </a:gs>
              <a:gs pos="1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6204" y="2040725"/>
            <a:ext cx="28166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+mj-lt"/>
              </a:rPr>
              <a:t>Semester 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3242" y="2943168"/>
            <a:ext cx="281669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+mj-lt"/>
              </a:rPr>
              <a:t>Foundation Mathematics 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4033" y="3575525"/>
            <a:ext cx="3232530" cy="9498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+mj-lt"/>
              </a:rPr>
              <a:t>Professional, Experimental and Academic Competencies –  laboratory, study and research skills.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+mj-lt"/>
              </a:rPr>
              <a:t>Computer Methods (MATLAB)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04926" y="4719483"/>
            <a:ext cx="3151637" cy="1083621"/>
            <a:chOff x="1736991" y="3604137"/>
            <a:chExt cx="1534715" cy="1447462"/>
          </a:xfrm>
        </p:grpSpPr>
        <p:sp>
          <p:nvSpPr>
            <p:cNvPr id="19" name="Rectangle 18"/>
            <p:cNvSpPr/>
            <p:nvPr/>
          </p:nvSpPr>
          <p:spPr>
            <a:xfrm>
              <a:off x="1736991" y="3604137"/>
              <a:ext cx="1534715" cy="1447462"/>
            </a:xfrm>
            <a:prstGeom prst="rect">
              <a:avLst/>
            </a:prstGeom>
            <a:gradFill flip="none" rotWithShape="1">
              <a:gsLst>
                <a:gs pos="70000">
                  <a:srgbClr val="00487E">
                    <a:lumMod val="85000"/>
                    <a:lumOff val="15000"/>
                  </a:srgbClr>
                </a:gs>
                <a:gs pos="1700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b="1" dirty="0"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736991" y="3887505"/>
              <a:ext cx="1534715" cy="6988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j-lt"/>
                </a:rPr>
                <a:t>Engineering and Science – including Mechanics and Electromagnetism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254410" y="3024412"/>
            <a:ext cx="301891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latin typeface="+mj-lt"/>
              </a:rPr>
              <a:t>Foundation Maths 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172107" y="2818743"/>
            <a:ext cx="3183393" cy="643195"/>
          </a:xfrm>
          <a:prstGeom prst="rect">
            <a:avLst/>
          </a:prstGeom>
          <a:gradFill flip="none" rotWithShape="1">
            <a:gsLst>
              <a:gs pos="70000">
                <a:srgbClr val="00487E">
                  <a:lumMod val="85000"/>
                  <a:lumOff val="15000"/>
                </a:srgbClr>
              </a:gs>
              <a:gs pos="1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72107" y="3573451"/>
            <a:ext cx="3183394" cy="1009910"/>
          </a:xfrm>
          <a:prstGeom prst="rect">
            <a:avLst/>
          </a:prstGeom>
          <a:gradFill flip="none" rotWithShape="1">
            <a:gsLst>
              <a:gs pos="70000">
                <a:srgbClr val="00487E">
                  <a:lumMod val="85000"/>
                  <a:lumOff val="15000"/>
                </a:srgbClr>
              </a:gs>
              <a:gs pos="1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172107" y="1933226"/>
            <a:ext cx="3183393" cy="643195"/>
          </a:xfrm>
          <a:prstGeom prst="rect">
            <a:avLst/>
          </a:prstGeom>
          <a:gradFill flip="none" rotWithShape="1">
            <a:gsLst>
              <a:gs pos="70000">
                <a:srgbClr val="00487E">
                  <a:lumMod val="85000"/>
                  <a:lumOff val="15000"/>
                </a:srgbClr>
              </a:gs>
              <a:gs pos="1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93385" y="2040725"/>
            <a:ext cx="28166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+mj-lt"/>
              </a:rPr>
              <a:t>Semester 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45186" y="2955360"/>
            <a:ext cx="281669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+mj-lt"/>
              </a:rPr>
              <a:t>Foundation Mathematics 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00589" y="3609220"/>
            <a:ext cx="3282311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+mj-lt"/>
              </a:rPr>
              <a:t>Applied Engineering and Science – including Further Mechanics and Electromagnetism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172107" y="4755245"/>
            <a:ext cx="3183394" cy="1047859"/>
          </a:xfrm>
          <a:prstGeom prst="rect">
            <a:avLst/>
          </a:prstGeom>
          <a:gradFill flip="none" rotWithShape="1">
            <a:gsLst>
              <a:gs pos="70000">
                <a:srgbClr val="00487E">
                  <a:lumMod val="85000"/>
                  <a:lumOff val="15000"/>
                </a:srgbClr>
              </a:gs>
              <a:gs pos="17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>
              <a:latin typeface="+mj-l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93385" y="4755246"/>
            <a:ext cx="308951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+mj-lt"/>
              </a:rPr>
              <a:t>Further Applied Engineering and Science – including Project Work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+mj-lt"/>
              </a:rPr>
              <a:t>-------------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+mj-lt"/>
              </a:rPr>
              <a:t>Physics at the Extremes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6B8405-040C-46FD-9FE7-85649A672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6" name="Picture 35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4B7EFB04-748E-4945-BAA2-A8FBB75CA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38" y="6152"/>
            <a:ext cx="2268362" cy="25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7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7726">
        <p:fade/>
      </p:transition>
    </mc:Choice>
    <mc:Fallback>
      <p:transition spd="med" advTm="2077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568"/>
            <a:ext cx="914400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Workload</a:t>
            </a:r>
          </a:p>
        </p:txBody>
      </p:sp>
      <p:sp>
        <p:nvSpPr>
          <p:cNvPr id="8" name="Rectangle 3"/>
          <p:cNvSpPr txBox="1">
            <a:spLocks noChangeAspect="1" noChangeArrowheads="1"/>
          </p:cNvSpPr>
          <p:nvPr/>
        </p:nvSpPr>
        <p:spPr bwMode="auto">
          <a:xfrm>
            <a:off x="190499" y="1185862"/>
            <a:ext cx="7921655" cy="4718991"/>
          </a:xfrm>
          <a:prstGeom prst="rect">
            <a:avLst/>
          </a:prstGeom>
          <a:solidFill>
            <a:srgbClr val="99C1D3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9pPr>
          </a:lstStyle>
          <a:p>
            <a:pPr marL="0" indent="0">
              <a:buClr>
                <a:srgbClr val="032553"/>
              </a:buClr>
              <a:buNone/>
            </a:pPr>
            <a:r>
              <a:rPr lang="en-GB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FEPS students have around 20 compulsory contact hours per week</a:t>
            </a:r>
          </a:p>
          <a:p>
            <a:pPr marL="0" indent="0">
              <a:buClr>
                <a:srgbClr val="032553"/>
              </a:buClr>
              <a:buNone/>
            </a:pPr>
            <a:endParaRPr lang="en-GB" altLang="en-US" sz="2000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 addition to this we provide additional small group tutorials and drop in sessions which students are encouraged to attend to seek help where needed.</a:t>
            </a:r>
          </a:p>
          <a:p>
            <a:pPr marL="0" indent="0">
              <a:buClr>
                <a:srgbClr val="032553"/>
              </a:buClr>
              <a:buNone/>
            </a:pPr>
            <a:endParaRPr lang="en-GB" altLang="en-US" sz="2000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Plus we recommend:</a:t>
            </a:r>
          </a:p>
          <a:p>
            <a:pPr>
              <a:buClr>
                <a:srgbClr val="032553"/>
              </a:buClr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6 hours coursework / directed study / further reading</a:t>
            </a:r>
          </a:p>
          <a:p>
            <a:pPr>
              <a:buClr>
                <a:srgbClr val="032553"/>
              </a:buClr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7 hours revision / notes write up</a:t>
            </a:r>
          </a:p>
          <a:p>
            <a:pPr marL="0" indent="0">
              <a:buClr>
                <a:srgbClr val="032553"/>
              </a:buClr>
              <a:buNone/>
            </a:pPr>
            <a:endParaRPr lang="en-GB" altLang="en-US" sz="2000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0" indent="0">
              <a:buClr>
                <a:srgbClr val="032553"/>
              </a:buClr>
              <a:buNone/>
            </a:pPr>
            <a:r>
              <a:rPr lang="en-GB" altLang="en-US" sz="2000" b="1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To succeed on our programme we expect our students to work hard but we will support them every step of the way.</a:t>
            </a:r>
          </a:p>
          <a:p>
            <a:pPr marL="0" indent="0">
              <a:buClr>
                <a:srgbClr val="032553"/>
              </a:buClr>
              <a:buNone/>
            </a:pPr>
            <a:endParaRPr lang="en-GB" altLang="en-US" sz="2000" b="1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0500" y="1185863"/>
            <a:ext cx="7921654" cy="49213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BF831-64DF-4C93-A9A1-83618C0D9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6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1153">
        <p:fade/>
      </p:transition>
    </mc:Choice>
    <mc:Fallback>
      <p:transition spd="med" advTm="71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87" y="722475"/>
            <a:ext cx="9144000" cy="6019800"/>
          </a:xfrm>
          <a:prstGeom prst="rect">
            <a:avLst/>
          </a:prstGeom>
          <a:gradFill flip="none" rotWithShape="1">
            <a:gsLst>
              <a:gs pos="50000">
                <a:srgbClr val="0E6394"/>
              </a:gs>
              <a:gs pos="17000">
                <a:schemeClr val="bg2"/>
              </a:gs>
              <a:gs pos="100000">
                <a:schemeClr val="accent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Timetable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0500" y="1185863"/>
            <a:ext cx="7921654" cy="49213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" y="942975"/>
            <a:ext cx="8896350" cy="49720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7FD5A5-DF58-4BE0-A021-D5A33500A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5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6416">
        <p:fade/>
      </p:transition>
    </mc:Choice>
    <mc:Fallback>
      <p:transition spd="med" advTm="1564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GB" sz="3600" dirty="0">
                <a:ea typeface="Verdana" panose="020B0604030504040204" pitchFamily="34" charset="0"/>
                <a:cs typeface="Verdana" panose="020B0604030504040204" pitchFamily="34" charset="0"/>
              </a:rPr>
              <a:t>Why us?</a:t>
            </a:r>
            <a:br>
              <a:rPr lang="en-GB" sz="360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GB" sz="3600" dirty="0">
                <a:ea typeface="Verdana" panose="020B0604030504040204" pitchFamily="34" charset="0"/>
                <a:cs typeface="Verdana" panose="020B0604030504040204" pitchFamily="34" charset="0"/>
              </a:rPr>
              <a:t>Why are we different?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FEE1DF-4996-4699-9019-4400CFCE4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BA25CDF3-DF99-4A0C-9CDF-9507725BD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38" y="6152"/>
            <a:ext cx="2268362" cy="25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3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36">
        <p:fade/>
      </p:transition>
    </mc:Choice>
    <mc:Fallback xmlns="">
      <p:transition spd="med" advTm="99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600"/>
            <a:ext cx="9144000" cy="591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FEPS at the University of Nottingham?</a:t>
            </a:r>
          </a:p>
        </p:txBody>
      </p:sp>
      <p:sp>
        <p:nvSpPr>
          <p:cNvPr id="8" name="Rectangle 3"/>
          <p:cNvSpPr txBox="1">
            <a:spLocks noChangeAspect="1" noChangeArrowheads="1"/>
          </p:cNvSpPr>
          <p:nvPr/>
        </p:nvSpPr>
        <p:spPr bwMode="auto">
          <a:xfrm>
            <a:off x="190500" y="1185863"/>
            <a:ext cx="4423446" cy="3864309"/>
          </a:xfrm>
          <a:prstGeom prst="rect">
            <a:avLst/>
          </a:prstGeom>
          <a:solidFill>
            <a:srgbClr val="99C1D3">
              <a:alpha val="8117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1" charset="-128"/>
              </a:defRPr>
            </a:lvl9pPr>
          </a:lstStyle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The course is run by dedicated staff who are part of the University of Nottingham academic community.</a:t>
            </a:r>
          </a:p>
          <a:p>
            <a:pPr marL="0" indent="0">
              <a:buClr>
                <a:srgbClr val="032553"/>
              </a:buClr>
              <a:buNone/>
            </a:pPr>
            <a:endParaRPr lang="en-GB" altLang="en-US" sz="2000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We are passionate about the course and about offering a great experience and opportunity for our students.</a:t>
            </a:r>
          </a:p>
          <a:p>
            <a:pPr marL="0" indent="0">
              <a:buClr>
                <a:srgbClr val="032553"/>
              </a:buClr>
              <a:buNone/>
            </a:pPr>
            <a:endParaRPr lang="en-GB" altLang="en-US" sz="2000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marL="0" indent="0">
              <a:buClr>
                <a:srgbClr val="032553"/>
              </a:buClr>
              <a:buNone/>
            </a:pPr>
            <a:r>
              <a:rPr lang="en-GB" altLang="en-US" sz="2000" dirty="0">
                <a:solidFill>
                  <a:srgbClr val="00206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We care and take the time to get to know the students we are teaching!</a:t>
            </a:r>
          </a:p>
          <a:p>
            <a:pPr marL="0" indent="0">
              <a:buClr>
                <a:srgbClr val="032553"/>
              </a:buClr>
              <a:buNone/>
            </a:pPr>
            <a:endParaRPr lang="en-GB" altLang="en-US" sz="2000" b="1" dirty="0">
              <a:solidFill>
                <a:srgbClr val="00206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0500" y="1185863"/>
            <a:ext cx="7921654" cy="49213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GB" sz="1400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2019CCD-C14D-44D9-9E7C-488F41E4E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7" name="Picture 6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27938EB9-213C-444D-8644-861B0CEB3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38" y="6152"/>
            <a:ext cx="2268362" cy="256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3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734">
        <p:fade/>
      </p:transition>
    </mc:Choice>
    <mc:Fallback>
      <p:transition spd="med" advTm="50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Notts">
      <a:dk1>
        <a:sysClr val="windowText" lastClr="000000"/>
      </a:dk1>
      <a:lt1>
        <a:sysClr val="window" lastClr="FFFFFF"/>
      </a:lt1>
      <a:dk2>
        <a:srgbClr val="007DA8"/>
      </a:dk2>
      <a:lt2>
        <a:srgbClr val="009BBD"/>
      </a:lt2>
      <a:accent1>
        <a:srgbClr val="005697"/>
      </a:accent1>
      <a:accent2>
        <a:srgbClr val="1B2A6B"/>
      </a:accent2>
      <a:accent3>
        <a:srgbClr val="191A4F"/>
      </a:accent3>
      <a:accent4>
        <a:srgbClr val="B32C76"/>
      </a:accent4>
      <a:accent5>
        <a:srgbClr val="D27826"/>
      </a:accent5>
      <a:accent6>
        <a:srgbClr val="38A159"/>
      </a:accent6>
      <a:hlink>
        <a:srgbClr val="0563C1"/>
      </a:hlink>
      <a:folHlink>
        <a:srgbClr val="954F72"/>
      </a:folHlink>
    </a:clrScheme>
    <a:fontScheme name="Notts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70000">
              <a:srgbClr val="00487E">
                <a:lumMod val="85000"/>
                <a:lumOff val="15000"/>
              </a:srgbClr>
            </a:gs>
            <a:gs pos="17000">
              <a:schemeClr val="accent1"/>
            </a:gs>
            <a:gs pos="100000">
              <a:schemeClr val="accent1">
                <a:lumMod val="75000"/>
              </a:schemeClr>
            </a:gs>
          </a:gsLst>
          <a:lin ang="0" scaled="1"/>
          <a:tileRect/>
        </a:gradFill>
        <a:ln>
          <a:noFill/>
        </a:ln>
      </a:spPr>
      <a:bodyPr rtlCol="0" anchor="ctr"/>
      <a:lstStyle>
        <a:defPPr algn="ctr">
          <a:defRPr sz="2400" b="1" dirty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TT_6103 (PowerPoint Guidelines) POT_4by3_001" id="{687AE245-6F4B-450E-9C8B-37CB810348D1}" vid="{550EAFB0-BFA7-4104-898A-F28DDBFFD9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9156C5D937A34BA2E6FE1139C82D76" ma:contentTypeVersion="12" ma:contentTypeDescription="Create a new document." ma:contentTypeScope="" ma:versionID="612f5c64c3cd8ac6984b0d5d5da4dc84">
  <xsd:schema xmlns:xsd="http://www.w3.org/2001/XMLSchema" xmlns:xs="http://www.w3.org/2001/XMLSchema" xmlns:p="http://schemas.microsoft.com/office/2006/metadata/properties" xmlns:ns2="196a0099-e206-4d17-94c0-8edb6f7ec852" xmlns:ns3="d7ced0db-44a6-4fca-b901-fe91bb0e931f" targetNamespace="http://schemas.microsoft.com/office/2006/metadata/properties" ma:root="true" ma:fieldsID="af5791dfa6a2b924d52cde90617ebc26" ns2:_="" ns3:_="">
    <xsd:import namespace="196a0099-e206-4d17-94c0-8edb6f7ec852"/>
    <xsd:import namespace="d7ced0db-44a6-4fca-b901-fe91bb0e93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6a0099-e206-4d17-94c0-8edb6f7ec8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ced0db-44a6-4fca-b901-fe91bb0e93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B99CD3-6A96-45B5-8C87-9C9F28366D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6a0099-e206-4d17-94c0-8edb6f7ec852"/>
    <ds:schemaRef ds:uri="d7ced0db-44a6-4fca-b901-fe91bb0e93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734C99-8135-4FC0-AE0E-CFA29DCEEB9B}">
  <ds:schemaRefs>
    <ds:schemaRef ds:uri="196a0099-e206-4d17-94c0-8edb6f7ec852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7ced0db-44a6-4fca-b901-fe91bb0e931f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D000C0E-F25C-49DC-A9E4-767720DA4D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FEPS_UniOpenDays2017</Template>
  <TotalTime>701</TotalTime>
  <Words>526</Words>
  <Application>Microsoft Macintosh PowerPoint</Application>
  <PresentationFormat>On-screen Show (4:3)</PresentationFormat>
  <Paragraphs>63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Georgia</vt:lpstr>
      <vt:lpstr>Verdana</vt:lpstr>
      <vt:lpstr>Office Theme</vt:lpstr>
      <vt:lpstr>The Course</vt:lpstr>
      <vt:lpstr>How will you study?</vt:lpstr>
      <vt:lpstr>What will you study?</vt:lpstr>
      <vt:lpstr>What will you study?</vt:lpstr>
      <vt:lpstr>What will you study?</vt:lpstr>
      <vt:lpstr>Typical Workload</vt:lpstr>
      <vt:lpstr>Example Timetable</vt:lpstr>
      <vt:lpstr>Why us? Why are we different?</vt:lpstr>
      <vt:lpstr>Why FEPS at the University of Nottingham?</vt:lpstr>
      <vt:lpstr>Why FEPS at the University of Nottingham?</vt:lpstr>
      <vt:lpstr>Why FEPS at the University of Nottingham?</vt:lpstr>
      <vt:lpstr>Any Questions about our Foundation Course?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Engineering and Physical Sciences (FEPS)</dc:title>
  <dc:creator>Leah Ridgway</dc:creator>
  <cp:lastModifiedBy>Alex Pycock</cp:lastModifiedBy>
  <cp:revision>63</cp:revision>
  <dcterms:created xsi:type="dcterms:W3CDTF">2017-06-16T12:44:22Z</dcterms:created>
  <dcterms:modified xsi:type="dcterms:W3CDTF">2020-04-01T14:45:43Z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0x0101003E9156C5D937A34BA2E6FE1139C82D76</vt:lpwstr>
  </property>
</Properties>
</file>