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1"/>
  </p:notesMasterIdLst>
  <p:sldIdLst>
    <p:sldId id="285" r:id="rId2"/>
    <p:sldId id="257" r:id="rId3"/>
    <p:sldId id="352" r:id="rId4"/>
    <p:sldId id="351" r:id="rId5"/>
    <p:sldId id="326" r:id="rId6"/>
    <p:sldId id="328" r:id="rId7"/>
    <p:sldId id="330" r:id="rId8"/>
    <p:sldId id="350" r:id="rId9"/>
    <p:sldId id="331" r:id="rId10"/>
    <p:sldId id="349" r:id="rId11"/>
    <p:sldId id="286" r:id="rId12"/>
    <p:sldId id="287" r:id="rId13"/>
    <p:sldId id="289" r:id="rId14"/>
    <p:sldId id="317" r:id="rId15"/>
    <p:sldId id="288" r:id="rId16"/>
    <p:sldId id="313" r:id="rId17"/>
    <p:sldId id="314" r:id="rId18"/>
    <p:sldId id="315" r:id="rId19"/>
    <p:sldId id="316" r:id="rId20"/>
    <p:sldId id="297" r:id="rId21"/>
    <p:sldId id="298" r:id="rId22"/>
    <p:sldId id="321" r:id="rId23"/>
    <p:sldId id="307" r:id="rId24"/>
    <p:sldId id="308" r:id="rId25"/>
    <p:sldId id="309" r:id="rId26"/>
    <p:sldId id="322" r:id="rId27"/>
    <p:sldId id="353" r:id="rId28"/>
    <p:sldId id="310" r:id="rId29"/>
    <p:sldId id="311" r:id="rId30"/>
    <p:sldId id="332" r:id="rId31"/>
    <p:sldId id="354" r:id="rId32"/>
    <p:sldId id="323" r:id="rId33"/>
    <p:sldId id="344" r:id="rId34"/>
    <p:sldId id="337" r:id="rId35"/>
    <p:sldId id="345" r:id="rId36"/>
    <p:sldId id="338" r:id="rId37"/>
    <p:sldId id="336" r:id="rId38"/>
    <p:sldId id="342" r:id="rId39"/>
    <p:sldId id="296" r:id="rId40"/>
  </p:sldIdLst>
  <p:sldSz cx="9144000" cy="6858000" type="screen4x3"/>
  <p:notesSz cx="6815138" cy="9823450"/>
  <p:custDataLst>
    <p:tags r:id="rId4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FFFF00"/>
    <a:srgbClr val="00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1" autoAdjust="0"/>
    <p:restoredTop sz="94695" autoAdjust="0"/>
  </p:normalViewPr>
  <p:slideViewPr>
    <p:cSldViewPr snapToGrid="0">
      <p:cViewPr varScale="1">
        <p:scale>
          <a:sx n="71" d="100"/>
          <a:sy n="71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6600"/>
            <a:ext cx="4914900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530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6D41AF8-38CD-4C65-AA1F-1E9DDDE53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942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5288" y="188913"/>
            <a:ext cx="70564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606425" y="835025"/>
            <a:ext cx="3683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chemeClr val="accent2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457200" y="3048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442913" y="10953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gray">
          <a:xfrm>
            <a:off x="484188" y="59880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6124575"/>
            <a:ext cx="13477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Mono trueform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12C40"/>
              </a:clrFrom>
              <a:clrTo>
                <a:srgbClr val="012C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025" y="5915025"/>
            <a:ext cx="1752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8424862" cy="105251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773238"/>
            <a:ext cx="8497887" cy="35702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5438775"/>
            <a:ext cx="8748712" cy="1203325"/>
          </a:xfrm>
        </p:spPr>
        <p:txBody>
          <a:bodyPr/>
          <a:lstStyle>
            <a:lvl1pPr algn="l">
              <a:lnSpc>
                <a:spcPct val="330000"/>
              </a:lnSpc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None/>
              <a:defRPr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8</a:t>
            </a:r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265113"/>
            <a:ext cx="2125662" cy="566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5113"/>
            <a:ext cx="6229350" cy="566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8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1950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268413"/>
            <a:ext cx="4173537" cy="466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49788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8</a:t>
            </a:r>
            <a:endParaRPr lang="en-GB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ltGray">
          <a:xfrm>
            <a:off x="606425" y="835025"/>
            <a:ext cx="3683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chemeClr val="accent2"/>
              </a:solidFill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gray">
          <a:xfrm>
            <a:off x="457200" y="3048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gray">
          <a:xfrm>
            <a:off x="442913" y="10953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3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5113"/>
            <a:ext cx="85074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5243" name="Rectangle 11"/>
          <p:cNvSpPr>
            <a:spLocks noChangeArrowheads="1"/>
          </p:cNvSpPr>
          <p:nvPr userDrawn="1"/>
        </p:nvSpPr>
        <p:spPr bwMode="gray">
          <a:xfrm>
            <a:off x="484188" y="59880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pic>
        <p:nvPicPr>
          <p:cNvPr id="1035" name="Picture 1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35004" y="6171031"/>
            <a:ext cx="13477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 descr="Mono trueform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012C40"/>
              </a:clrFrom>
              <a:clrTo>
                <a:srgbClr val="012C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025" y="5915025"/>
            <a:ext cx="1752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4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36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FF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FF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FF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FF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FF"/>
        </a:buClr>
        <a:buSzPct val="65000"/>
        <a:buFont typeface="Wingdings" pitchFamily="2" charset="2"/>
        <a:buChar char="n"/>
        <a:defRPr sz="2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l.gov/Science-Articles/Archive/assets/images/2006/Nov/15-Wed/Neanderthal_2D_src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l.gov/Science-Articles/Archive/assets/images/2006/Nov/15-Wed/Neanderthal_2D_src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1.xml"/><Relationship Id="rId7" Type="http://schemas.openxmlformats.org/officeDocument/2006/relationships/oleObject" Target="../embeddings/oleObject5.bin"/><Relationship Id="rId2" Type="http://schemas.openxmlformats.org/officeDocument/2006/relationships/tags" Target="../tags/tag4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5.xml"/><Relationship Id="rId7" Type="http://schemas.openxmlformats.org/officeDocument/2006/relationships/oleObject" Target="../embeddings/oleObject6.bin"/><Relationship Id="rId2" Type="http://schemas.openxmlformats.org/officeDocument/2006/relationships/tags" Target="../tags/tag44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9.xml"/><Relationship Id="rId7" Type="http://schemas.openxmlformats.org/officeDocument/2006/relationships/oleObject" Target="../embeddings/oleObject7.bin"/><Relationship Id="rId2" Type="http://schemas.openxmlformats.org/officeDocument/2006/relationships/tags" Target="../tags/tag48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3.xml"/><Relationship Id="rId7" Type="http://schemas.openxmlformats.org/officeDocument/2006/relationships/oleObject" Target="../embeddings/oleObject8.bin"/><Relationship Id="rId2" Type="http://schemas.openxmlformats.org/officeDocument/2006/relationships/tags" Target="../tags/tag52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93713" y="312738"/>
            <a:ext cx="8419175" cy="942975"/>
          </a:xfrm>
        </p:spPr>
        <p:txBody>
          <a:bodyPr/>
          <a:lstStyle/>
          <a:p>
            <a:pPr algn="ctr" eaLnBrk="1" hangingPunct="1"/>
            <a:r>
              <a:rPr lang="en-US" sz="2800" b="0" dirty="0" err="1" smtClean="0">
                <a:solidFill>
                  <a:schemeClr val="tx1"/>
                </a:solidFill>
              </a:rPr>
              <a:t>Leverhulme</a:t>
            </a:r>
            <a:r>
              <a:rPr lang="en-US" sz="2800" b="0" dirty="0" smtClean="0">
                <a:solidFill>
                  <a:schemeClr val="tx1"/>
                </a:solidFill>
              </a:rPr>
              <a:t> Centre Schools Conference 2011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65125" y="2160588"/>
            <a:ext cx="8386989" cy="3455987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Trade and the Environment</a:t>
            </a:r>
          </a:p>
          <a:p>
            <a:pPr eaLnBrk="1" hangingPunct="1"/>
            <a:endParaRPr lang="en-US" sz="4000" dirty="0" smtClean="0"/>
          </a:p>
          <a:p>
            <a:pPr algn="r" eaLnBrk="1" hangingPunct="1"/>
            <a:r>
              <a:rPr lang="en-US" dirty="0" smtClean="0"/>
              <a:t>Dr. Tim Lloyd</a:t>
            </a:r>
          </a:p>
          <a:p>
            <a:pPr algn="r" eaLnBrk="1" hangingPunct="1"/>
            <a:r>
              <a:rPr lang="en-GB" dirty="0" smtClean="0"/>
              <a:t>Associate Professor</a:t>
            </a:r>
            <a:endParaRPr lang="en-US" dirty="0" smtClean="0"/>
          </a:p>
          <a:p>
            <a:pPr algn="r" eaLnBrk="1" hangingPunct="1"/>
            <a:r>
              <a:rPr lang="en-US" dirty="0" smtClean="0"/>
              <a:t>School of Economics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97214"/>
            <a:ext cx="8507412" cy="1079500"/>
          </a:xfrm>
        </p:spPr>
        <p:txBody>
          <a:bodyPr/>
          <a:lstStyle/>
          <a:p>
            <a:r>
              <a:rPr lang="en-GB" dirty="0" smtClean="0"/>
              <a:t>Are you considering studying economics at University?</a:t>
            </a:r>
            <a:endParaRPr lang="en-GB" dirty="0"/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1018604"/>
              </p:ext>
            </p:extLst>
          </p:nvPr>
        </p:nvGraphicFramePr>
        <p:xfrm>
          <a:off x="4508500" y="1309800"/>
          <a:ext cx="4572000" cy="5143500"/>
        </p:xfrm>
        <a:graphic>
          <a:graphicData uri="http://schemas.openxmlformats.org/presentationml/2006/ole">
            <p:oleObj spid="_x0000_s50216" name="Chart" r:id="rId5" imgW="4572039" imgH="5143616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050584"/>
            <a:ext cx="4114800" cy="2221173"/>
          </a:xfrm>
        </p:spPr>
        <p:txBody>
          <a:bodyPr>
            <a:noAutofit/>
          </a:bodyPr>
          <a:lstStyle/>
          <a:p>
            <a:pPr marL="742950" indent="-742950"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GB" sz="3600" dirty="0" smtClean="0"/>
              <a:t>Yes</a:t>
            </a:r>
          </a:p>
          <a:p>
            <a:pPr marL="742950" indent="-742950"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GB" sz="3600" dirty="0" smtClean="0"/>
              <a:t>No (way!)</a:t>
            </a:r>
            <a:endParaRPr lang="en-GB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4251356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Trade &amp; Economic Growth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4660900"/>
          </a:xfrm>
        </p:spPr>
        <p:txBody>
          <a:bodyPr/>
          <a:lstStyle/>
          <a:p>
            <a:pPr eaLnBrk="1" hangingPunct="1"/>
            <a:r>
              <a:rPr lang="en-GB" sz="3600" smtClean="0"/>
              <a:t>Most economists agree . . . 	</a:t>
            </a: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endParaRPr lang="en-GB" sz="320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sz="3200" smtClean="0">
                <a:solidFill>
                  <a:schemeClr val="folHlink"/>
                </a:solidFill>
              </a:rPr>
              <a:t>trade is ‘good’ and free trade is better.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320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sz="3200" smtClean="0"/>
              <a:t>Consumption higher than without trade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320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sz="3200" smtClean="0"/>
              <a:t>Both trading parties benefit</a:t>
            </a:r>
          </a:p>
          <a:p>
            <a:pPr lvl="1" eaLnBrk="1" hangingPunct="1">
              <a:lnSpc>
                <a:spcPct val="70000"/>
              </a:lnSpc>
            </a:pPr>
            <a:endParaRPr lang="en-GB" sz="3200" smtClean="0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6379"/>
            <a:ext cx="8748712" cy="5400675"/>
          </a:xfrm>
        </p:spPr>
        <p:txBody>
          <a:bodyPr/>
          <a:lstStyle/>
          <a:p>
            <a:pPr eaLnBrk="1" hangingPunct="1"/>
            <a:r>
              <a:rPr lang="en-GB" sz="3600" dirty="0" smtClean="0"/>
              <a:t>Some environmentalists retort . . 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dirty="0" smtClean="0"/>
              <a:t>		</a:t>
            </a:r>
            <a:r>
              <a:rPr lang="en-GB" sz="3200" dirty="0" smtClean="0">
                <a:solidFill>
                  <a:schemeClr val="folHlink"/>
                </a:solidFill>
              </a:rPr>
              <a:t>trade is bad for the environment 	and free trade is even worse.</a:t>
            </a:r>
            <a:endParaRPr lang="en-GB" sz="36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</a:pPr>
            <a:endParaRPr lang="en-GB" sz="3600" dirty="0" smtClean="0"/>
          </a:p>
          <a:p>
            <a:pPr lvl="2" eaLnBrk="1" hangingPunct="1"/>
            <a:r>
              <a:rPr lang="en-GB" sz="2800" dirty="0" smtClean="0"/>
              <a:t>Trade encourages greater pollution</a:t>
            </a:r>
          </a:p>
          <a:p>
            <a:pPr lvl="2" eaLnBrk="1" hangingPunct="1"/>
            <a:r>
              <a:rPr lang="en-GB" sz="2800" dirty="0" smtClean="0"/>
              <a:t>Resource exploitation  </a:t>
            </a:r>
          </a:p>
          <a:p>
            <a:pPr lvl="2" eaLnBrk="1" hangingPunct="1"/>
            <a:r>
              <a:rPr lang="en-GB" sz="2800" dirty="0" smtClean="0"/>
              <a:t>Destruction of wildlife &amp; habitats</a:t>
            </a:r>
          </a:p>
          <a:p>
            <a:pPr marL="914400" lvl="2" indent="0" eaLnBrk="1" hangingPunct="1">
              <a:spcBef>
                <a:spcPts val="0"/>
              </a:spcBef>
              <a:buNone/>
            </a:pPr>
            <a:endParaRPr lang="en-GB" sz="2800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Trade &amp; Economic Growth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Trade &amp; Economic Growth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46767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3600" dirty="0" smtClean="0"/>
              <a:t>The debate is one of the most contentious issues of our time</a:t>
            </a:r>
          </a:p>
          <a:p>
            <a:pPr eaLnBrk="1" hangingPunct="1">
              <a:buFont typeface="Wingdings" pitchFamily="2" charset="2"/>
              <a:buNone/>
            </a:pPr>
            <a:endParaRPr lang="en-GB" sz="3600" dirty="0" smtClean="0"/>
          </a:p>
          <a:p>
            <a:pPr eaLnBrk="1" hangingPunct="1"/>
            <a:r>
              <a:rPr lang="en-GB" sz="3600" dirty="0" smtClean="0"/>
              <a:t>Polarisation of views 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3200" dirty="0" smtClean="0"/>
          </a:p>
          <a:p>
            <a:pPr eaLnBrk="1" hangingPunct="1"/>
            <a:r>
              <a:rPr lang="en-GB" sz="3600" dirty="0" smtClean="0"/>
              <a:t>If resolution possible we need to understand the problem</a:t>
            </a:r>
          </a:p>
          <a:p>
            <a:pPr eaLnBrk="1" hangingPunct="1"/>
            <a:endParaRPr lang="en-GB" sz="3600" dirty="0"/>
          </a:p>
          <a:p>
            <a:pPr eaLnBrk="1" hangingPunct="1"/>
            <a:r>
              <a:rPr lang="en-GB" sz="3600" dirty="0" smtClean="0"/>
              <a:t>The problem is an economic one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Economists can play a role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600" dirty="0" smtClean="0"/>
              <a:t>We understand the ‘trade-offs’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dirty="0" smtClean="0"/>
              <a:t>Growth </a:t>
            </a:r>
            <a:r>
              <a:rPr lang="en-GB" sz="3200" dirty="0" err="1" smtClean="0"/>
              <a:t>vs</a:t>
            </a:r>
            <a:r>
              <a:rPr lang="en-GB" sz="3200" dirty="0" smtClean="0"/>
              <a:t> environment</a:t>
            </a:r>
          </a:p>
          <a:p>
            <a:pPr lvl="1" eaLnBrk="1" hangingPunct="1">
              <a:lnSpc>
                <a:spcPct val="80000"/>
              </a:lnSpc>
            </a:pPr>
            <a:endParaRPr lang="en-GB" sz="3200" dirty="0" smtClean="0"/>
          </a:p>
          <a:p>
            <a:pPr eaLnBrk="1" hangingPunct="1">
              <a:lnSpc>
                <a:spcPct val="80000"/>
              </a:lnSpc>
            </a:pPr>
            <a:r>
              <a:rPr lang="en-GB" sz="3600" dirty="0" smtClean="0"/>
              <a:t>We understand Markets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dirty="0" smtClean="0"/>
              <a:t>Market failure</a:t>
            </a:r>
          </a:p>
          <a:p>
            <a:pPr lvl="1" eaLnBrk="1" hangingPunct="1">
              <a:lnSpc>
                <a:spcPct val="80000"/>
              </a:lnSpc>
            </a:pPr>
            <a:endParaRPr lang="en-GB" sz="3200" dirty="0" smtClean="0"/>
          </a:p>
          <a:p>
            <a:pPr eaLnBrk="1" hangingPunct="1">
              <a:lnSpc>
                <a:spcPct val="80000"/>
              </a:lnSpc>
            </a:pPr>
            <a:r>
              <a:rPr lang="en-GB" sz="3600" dirty="0" smtClean="0"/>
              <a:t>We understand property rights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3200" dirty="0" smtClean="0"/>
              <a:t>Consequences of lack of ownership</a:t>
            </a:r>
          </a:p>
          <a:p>
            <a:pPr lvl="1" eaLnBrk="1" hangingPunct="1">
              <a:lnSpc>
                <a:spcPct val="80000"/>
              </a:lnSpc>
            </a:pPr>
            <a:endParaRPr lang="en-GB" sz="32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does trade make us richer?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‘Comparative advantage’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‘Engine of trade’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Logic underlying all exchange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Individuals  . .  firms . . Countries</a:t>
            </a:r>
          </a:p>
          <a:p>
            <a:pPr lvl="1"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David Ricardo (1772)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 England (wool) Portugal (wine)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 Forces are everywhere and awesome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GB" sz="2800" dirty="0" smtClean="0"/>
              <a:t> . . . even in some unexpected places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425" y="2820689"/>
            <a:ext cx="1247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Where did all the Neanderthals go?</a:t>
            </a:r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097338" y="1397040"/>
            <a:ext cx="5046662" cy="53467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Existed for 250,000 years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Became extinct ~35,000 BC</a:t>
            </a:r>
          </a:p>
          <a:p>
            <a:pPr eaLnBrk="1" hangingPunct="1">
              <a:lnSpc>
                <a:spcPct val="5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Wars/disease not responsible</a:t>
            </a:r>
          </a:p>
          <a:p>
            <a:pPr eaLnBrk="1" hangingPunct="1">
              <a:lnSpc>
                <a:spcPct val="5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Perpetrator none other than . . . </a:t>
            </a:r>
          </a:p>
          <a:p>
            <a:pPr lvl="1" eaLnBrk="1" hangingPunct="1">
              <a:lnSpc>
                <a:spcPct val="70000"/>
              </a:lnSpc>
            </a:pPr>
            <a:endParaRPr lang="en-GB" sz="2400" dirty="0" smtClean="0"/>
          </a:p>
        </p:txBody>
      </p:sp>
      <p:pic>
        <p:nvPicPr>
          <p:cNvPr id="128010" name="Picture 10" descr="Neanderthal_2D_sr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1889125"/>
            <a:ext cx="28098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1255713" y="1228725"/>
            <a:ext cx="2093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Neanderthal</a:t>
            </a:r>
            <a:endParaRPr lang="en-GB" sz="280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build="p"/>
      <p:bldP spid="1280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Where did all the Neanderthals go?</a:t>
            </a:r>
          </a:p>
        </p:txBody>
      </p:sp>
      <p:pic>
        <p:nvPicPr>
          <p:cNvPr id="12293" name="Picture 3" descr="Neanderthal_2D_sr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1889125"/>
            <a:ext cx="28098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 descr="PICT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9388" y="1928813"/>
            <a:ext cx="25812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255713" y="1228725"/>
            <a:ext cx="2093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Neanderthal</a:t>
            </a:r>
            <a:endParaRPr lang="en-GB" sz="2800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411788" y="1244600"/>
            <a:ext cx="213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Modern Man</a:t>
            </a:r>
            <a:endParaRPr lang="en-GB" sz="2800"/>
          </a:p>
        </p:txBody>
      </p:sp>
      <p:sp>
        <p:nvSpPr>
          <p:cNvPr id="10" name="Oval Callout 9"/>
          <p:cNvSpPr/>
          <p:nvPr/>
        </p:nvSpPr>
        <p:spPr bwMode="auto">
          <a:xfrm>
            <a:off x="7050156" y="1683026"/>
            <a:ext cx="1895061" cy="914399"/>
          </a:xfrm>
          <a:prstGeom prst="wedgeEllipseCallout">
            <a:avLst>
              <a:gd name="adj1" fmla="val -62092"/>
              <a:gd name="adj2" fmla="val 54722"/>
            </a:avLst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1217" y="1868556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Grrrrrr</a:t>
            </a:r>
            <a:r>
              <a:rPr lang="en-GB" sz="2800" dirty="0" smtClean="0"/>
              <a:t>!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0" grpId="0" animBg="1"/>
      <p:bldP spid="10" grpId="1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Where did all the Neanderthals go?</a:t>
            </a:r>
          </a:p>
        </p:txBody>
      </p:sp>
      <p:pic>
        <p:nvPicPr>
          <p:cNvPr id="13317" name="Picture 4" descr="PICT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88" y="1928813"/>
            <a:ext cx="25812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11788" y="1244600"/>
            <a:ext cx="2135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Modern Man</a:t>
            </a:r>
            <a:endParaRPr lang="en-GB" sz="280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4456112" cy="51609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Homo Sapiens had a special weapon . . .</a:t>
            </a:r>
          </a:p>
          <a:p>
            <a:pPr eaLnBrk="1" hangingPunct="1">
              <a:lnSpc>
                <a:spcPct val="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400" dirty="0" smtClean="0"/>
              <a:t>	</a:t>
            </a:r>
            <a:r>
              <a:rPr lang="en-GB" sz="2400" b="1" dirty="0" smtClean="0">
                <a:solidFill>
                  <a:schemeClr val="folHlink"/>
                </a:solidFill>
              </a:rPr>
              <a:t>social interaction</a:t>
            </a:r>
          </a:p>
          <a:p>
            <a:pPr algn="ctr" eaLnBrk="1" hangingPunct="1">
              <a:lnSpc>
                <a:spcPct val="40000"/>
              </a:lnSpc>
              <a:buFont typeface="Wingdings" pitchFamily="2" charset="2"/>
              <a:buNone/>
            </a:pPr>
            <a:endParaRPr lang="en-GB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This gave them the  evolutionary edge</a:t>
            </a:r>
          </a:p>
          <a:p>
            <a:pPr eaLnBrk="1" hangingPunct="1">
              <a:lnSpc>
                <a:spcPct val="6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Homo Sapiens were weaker but by </a:t>
            </a:r>
            <a:r>
              <a:rPr lang="en-GB" sz="2400" dirty="0" smtClean="0">
                <a:solidFill>
                  <a:srgbClr val="FFC000"/>
                </a:solidFill>
              </a:rPr>
              <a:t>specialisation and trade </a:t>
            </a:r>
            <a:r>
              <a:rPr lang="en-GB" sz="2400" dirty="0" smtClean="0"/>
              <a:t>their calorific intake &amp; fertility was higher</a:t>
            </a:r>
          </a:p>
          <a:p>
            <a:pPr eaLnBrk="1" hangingPunct="1">
              <a:lnSpc>
                <a:spcPct val="6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Survival of smartest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77078" y="265113"/>
            <a:ext cx="8666922" cy="1079500"/>
          </a:xfrm>
        </p:spPr>
        <p:txBody>
          <a:bodyPr/>
          <a:lstStyle/>
          <a:p>
            <a:pPr eaLnBrk="1" hangingPunct="1"/>
            <a:r>
              <a:rPr lang="en-US" sz="3200" dirty="0"/>
              <a:t>W</a:t>
            </a:r>
            <a:r>
              <a:rPr lang="en-US" sz="3200" dirty="0" smtClean="0"/>
              <a:t>hat of Homo Sapiens (us) today?</a:t>
            </a:r>
            <a:endParaRPr lang="en-GB" sz="3200" dirty="0" smtClean="0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466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Will our behaviour lead to: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Resource exploitation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Environmental degradation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Eventual ecological catastrophe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Is the ‘Doomsday scenario’ inevitable ?</a:t>
            </a: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Introduction						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887" cy="48609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5765800" algn="l"/>
              </a:tabLst>
            </a:pPr>
            <a:endParaRPr lang="en-GB" sz="3200" dirty="0" smtClean="0"/>
          </a:p>
          <a:p>
            <a:pPr eaLnBrk="1" hangingPunct="1">
              <a:lnSpc>
                <a:spcPct val="80000"/>
              </a:lnSpc>
              <a:tabLst>
                <a:tab pos="5765800" algn="l"/>
              </a:tabLst>
            </a:pPr>
            <a:r>
              <a:rPr lang="en-GB" sz="3200" dirty="0" smtClean="0"/>
              <a:t>We are in a</a:t>
            </a:r>
            <a:r>
              <a:rPr lang="en-GB" sz="3200" baseline="30000" dirty="0" smtClean="0"/>
              <a:t> </a:t>
            </a:r>
            <a:r>
              <a:rPr lang="en-GB" sz="3200" dirty="0" smtClean="0"/>
              <a:t> </a:t>
            </a:r>
            <a:r>
              <a:rPr lang="en-GB" sz="3200" b="1" dirty="0" smtClean="0"/>
              <a:t>critical time in history</a:t>
            </a:r>
          </a:p>
          <a:p>
            <a:pPr eaLnBrk="1" hangingPunct="1">
              <a:lnSpc>
                <a:spcPct val="80000"/>
              </a:lnSpc>
              <a:tabLst>
                <a:tab pos="5765800" algn="l"/>
              </a:tabLst>
            </a:pPr>
            <a:endParaRPr lang="en-GB" sz="3200" dirty="0" smtClean="0"/>
          </a:p>
          <a:p>
            <a:r>
              <a:rPr lang="en-GB" sz="3200" dirty="0" smtClean="0"/>
              <a:t>Global </a:t>
            </a:r>
            <a:r>
              <a:rPr lang="en-GB" sz="3200" dirty="0"/>
              <a:t>financial crisis, </a:t>
            </a:r>
            <a:r>
              <a:rPr lang="en-GB" sz="3200" dirty="0" smtClean="0"/>
              <a:t>food </a:t>
            </a:r>
            <a:r>
              <a:rPr lang="en-GB" sz="3200" b="1" dirty="0" smtClean="0"/>
              <a:t>crises</a:t>
            </a:r>
            <a:r>
              <a:rPr lang="en-GB" sz="3200" dirty="0"/>
              <a:t>, volatile oil prices, accelerating ecosystem degradation and </a:t>
            </a:r>
            <a:r>
              <a:rPr lang="en-GB" sz="3200" dirty="0" smtClean="0"/>
              <a:t>climate-induced </a:t>
            </a:r>
            <a:r>
              <a:rPr lang="en-GB" sz="3200" dirty="0"/>
              <a:t>extreme weather events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r>
              <a:rPr lang="en-GB" sz="3200" dirty="0" smtClean="0"/>
              <a:t>These </a:t>
            </a:r>
            <a:r>
              <a:rPr lang="en-GB" sz="3200" b="1" dirty="0"/>
              <a:t>multiple and inter-related crises</a:t>
            </a:r>
            <a:r>
              <a:rPr lang="en-GB" sz="3200" dirty="0"/>
              <a:t> call into question the ability of a growing human population to live peacefully and sustainably on this </a:t>
            </a:r>
            <a:r>
              <a:rPr lang="en-GB" sz="3200" dirty="0" smtClean="0"/>
              <a:t>planet.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The Doomsday Scenario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728788" y="1538288"/>
            <a:ext cx="0" cy="38465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743075" y="5384800"/>
            <a:ext cx="65595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00038" y="1481138"/>
            <a:ext cx="151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Pollution</a:t>
            </a:r>
          </a:p>
          <a:p>
            <a:r>
              <a:rPr lang="en-US" sz="2400"/>
              <a:t>Per capita</a:t>
            </a:r>
            <a:endParaRPr lang="en-GB" sz="2400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483100" y="5424488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Economic Activity per capita</a:t>
            </a:r>
            <a:endParaRPr lang="en-GB" sz="2400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2060575" y="1727200"/>
            <a:ext cx="5486400" cy="3395663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722813" y="3917950"/>
            <a:ext cx="4359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Economic growth causes </a:t>
            </a:r>
          </a:p>
          <a:p>
            <a:r>
              <a:rPr lang="en-US" sz="2400" b="1">
                <a:solidFill>
                  <a:srgbClr val="000000"/>
                </a:solidFill>
              </a:rPr>
              <a:t>environmental degradation</a:t>
            </a:r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1846263" y="1738313"/>
            <a:ext cx="6235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6616700" y="1301750"/>
            <a:ext cx="1836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/>
              <a:t>End of the World</a:t>
            </a:r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6734175" y="0"/>
            <a:ext cx="803275" cy="1490663"/>
          </a:xfrm>
          <a:prstGeom prst="lightningBol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95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95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73" grpId="0" animBg="1"/>
      <p:bldP spid="109574" grpId="0"/>
      <p:bldP spid="109575" grpId="0"/>
      <p:bldP spid="109576" grpId="0" animBg="1"/>
      <p:bldP spid="109577" grpId="0"/>
      <p:bldP spid="109578" grpId="0" animBg="1"/>
      <p:bldP spid="109579" grpId="0"/>
      <p:bldP spid="109579" grpId="1"/>
      <p:bldP spid="109579" grpId="2"/>
      <p:bldP spid="109580" grpId="0" animBg="1"/>
      <p:bldP spid="10958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5113"/>
            <a:ext cx="8748712" cy="1079500"/>
          </a:xfrm>
        </p:spPr>
        <p:txBody>
          <a:bodyPr/>
          <a:lstStyle/>
          <a:p>
            <a:pPr eaLnBrk="1" hangingPunct="1"/>
            <a:r>
              <a:rPr lang="en-US" sz="3200" dirty="0"/>
              <a:t>W</a:t>
            </a:r>
            <a:r>
              <a:rPr lang="en-US" sz="3200" dirty="0" smtClean="0"/>
              <a:t>hy do we go on polluting ?</a:t>
            </a:r>
            <a:endParaRPr lang="en-GB" sz="3200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46609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z="3600" dirty="0"/>
              <a:t>N</a:t>
            </a:r>
            <a:r>
              <a:rPr lang="en-GB" sz="3600" dirty="0" smtClean="0"/>
              <a:t>o one owns the environment </a:t>
            </a:r>
          </a:p>
          <a:p>
            <a:pPr lvl="1" eaLnBrk="1" hangingPunct="1"/>
            <a:r>
              <a:rPr lang="en-US" sz="2800" dirty="0" smtClean="0"/>
              <a:t>No one has ‘property rights’ over it</a:t>
            </a:r>
          </a:p>
          <a:p>
            <a:pPr lvl="1" eaLnBrk="1" hangingPunct="1"/>
            <a:r>
              <a:rPr lang="en-US" sz="2800" dirty="0" smtClean="0"/>
              <a:t>It is ‘free’ to everyone</a:t>
            </a:r>
          </a:p>
          <a:p>
            <a:pPr lvl="1" eaLnBrk="1" hangingPunct="1"/>
            <a:r>
              <a:rPr lang="en-US" sz="2800" dirty="0" smtClean="0"/>
              <a:t>Thus used as if it’s price is zero 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600" dirty="0" smtClean="0"/>
              <a:t>This leads to over-use/degradation </a:t>
            </a:r>
            <a:r>
              <a:rPr lang="en-US" sz="3600" dirty="0"/>
              <a:t>of </a:t>
            </a:r>
            <a:r>
              <a:rPr lang="en-US" sz="3600" dirty="0" smtClean="0"/>
              <a:t>environment</a:t>
            </a:r>
          </a:p>
          <a:p>
            <a:pPr lvl="1" eaLnBrk="1" hangingPunct="1"/>
            <a:r>
              <a:rPr lang="en-US" sz="3200" dirty="0" smtClean="0"/>
              <a:t>Fish in the sea</a:t>
            </a:r>
            <a:r>
              <a:rPr lang="en-US" sz="3200" dirty="0"/>
              <a:t> </a:t>
            </a:r>
            <a:r>
              <a:rPr lang="en-US" sz="3200" dirty="0" smtClean="0"/>
              <a:t>. . . air we breath . . . water  we drink . . . wildlife  . . . bio-diversity . . .  </a:t>
            </a:r>
            <a:endParaRPr lang="en-US" sz="3200" dirty="0"/>
          </a:p>
          <a:p>
            <a:pPr lvl="1" eaLnBrk="1" hangingPunct="1"/>
            <a:endParaRPr lang="en-GB" sz="2800" dirty="0" smtClean="0"/>
          </a:p>
          <a:p>
            <a:pPr eaLnBrk="1" hangingPunct="1"/>
            <a:r>
              <a:rPr lang="en-GB" sz="3600" dirty="0" smtClean="0"/>
              <a:t>Is there anything we can do?</a:t>
            </a:r>
            <a:endParaRPr lang="en-US" sz="3600" dirty="0" smtClean="0"/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Alternative Scenario . . .</a:t>
            </a:r>
            <a:endParaRPr lang="en-GB" sz="3200" smtClean="0"/>
          </a:p>
        </p:txBody>
      </p:sp>
      <p:sp>
        <p:nvSpPr>
          <p:cNvPr id="17413" name="Line 3"/>
          <p:cNvSpPr>
            <a:spLocks noChangeShapeType="1"/>
          </p:cNvSpPr>
          <p:nvPr/>
        </p:nvSpPr>
        <p:spPr bwMode="auto">
          <a:xfrm>
            <a:off x="1728788" y="1538288"/>
            <a:ext cx="0" cy="38465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1743075" y="5384800"/>
            <a:ext cx="65595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245" name="Freeform 5"/>
          <p:cNvSpPr>
            <a:spLocks/>
          </p:cNvSpPr>
          <p:nvPr/>
        </p:nvSpPr>
        <p:spPr bwMode="auto">
          <a:xfrm>
            <a:off x="2062163" y="3208338"/>
            <a:ext cx="1811337" cy="1946275"/>
          </a:xfrm>
          <a:custGeom>
            <a:avLst/>
            <a:gdLst>
              <a:gd name="T0" fmla="*/ 0 w 1141"/>
              <a:gd name="T1" fmla="*/ 1226 h 1226"/>
              <a:gd name="T2" fmla="*/ 492 w 1141"/>
              <a:gd name="T3" fmla="*/ 430 h 1226"/>
              <a:gd name="T4" fmla="*/ 1141 w 1141"/>
              <a:gd name="T5" fmla="*/ 0 h 1226"/>
              <a:gd name="T6" fmla="*/ 0 60000 65536"/>
              <a:gd name="T7" fmla="*/ 0 60000 65536"/>
              <a:gd name="T8" fmla="*/ 0 60000 65536"/>
              <a:gd name="T9" fmla="*/ 0 w 1141"/>
              <a:gd name="T10" fmla="*/ 0 h 1226"/>
              <a:gd name="T11" fmla="*/ 1141 w 1141"/>
              <a:gd name="T12" fmla="*/ 1226 h 1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1" h="1226">
                <a:moveTo>
                  <a:pt x="0" y="1226"/>
                </a:moveTo>
                <a:cubicBezTo>
                  <a:pt x="151" y="930"/>
                  <a:pt x="302" y="634"/>
                  <a:pt x="492" y="430"/>
                </a:cubicBezTo>
                <a:cubicBezTo>
                  <a:pt x="682" y="226"/>
                  <a:pt x="911" y="113"/>
                  <a:pt x="1141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 flipV="1">
            <a:off x="3806825" y="1928813"/>
            <a:ext cx="2925763" cy="13128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247" name="Freeform 7"/>
          <p:cNvSpPr>
            <a:spLocks/>
          </p:cNvSpPr>
          <p:nvPr/>
        </p:nvSpPr>
        <p:spPr bwMode="auto">
          <a:xfrm>
            <a:off x="3806825" y="2936875"/>
            <a:ext cx="4306888" cy="1004888"/>
          </a:xfrm>
          <a:custGeom>
            <a:avLst/>
            <a:gdLst>
              <a:gd name="T0" fmla="*/ 0 w 2713"/>
              <a:gd name="T1" fmla="*/ 183 h 633"/>
              <a:gd name="T2" fmla="*/ 869 w 2713"/>
              <a:gd name="T3" fmla="*/ 5 h 633"/>
              <a:gd name="T4" fmla="*/ 1823 w 2713"/>
              <a:gd name="T5" fmla="*/ 151 h 633"/>
              <a:gd name="T6" fmla="*/ 2713 w 2713"/>
              <a:gd name="T7" fmla="*/ 633 h 633"/>
              <a:gd name="T8" fmla="*/ 0 60000 65536"/>
              <a:gd name="T9" fmla="*/ 0 60000 65536"/>
              <a:gd name="T10" fmla="*/ 0 60000 65536"/>
              <a:gd name="T11" fmla="*/ 0 60000 65536"/>
              <a:gd name="T12" fmla="*/ 0 w 2713"/>
              <a:gd name="T13" fmla="*/ 0 h 633"/>
              <a:gd name="T14" fmla="*/ 2713 w 2713"/>
              <a:gd name="T15" fmla="*/ 633 h 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13" h="633">
                <a:moveTo>
                  <a:pt x="0" y="183"/>
                </a:moveTo>
                <a:cubicBezTo>
                  <a:pt x="282" y="96"/>
                  <a:pt x="565" y="10"/>
                  <a:pt x="869" y="5"/>
                </a:cubicBezTo>
                <a:cubicBezTo>
                  <a:pt x="1173" y="0"/>
                  <a:pt x="1516" y="46"/>
                  <a:pt x="1823" y="151"/>
                </a:cubicBezTo>
                <a:cubicBezTo>
                  <a:pt x="2130" y="256"/>
                  <a:pt x="2421" y="444"/>
                  <a:pt x="2713" y="63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684338" y="2397125"/>
            <a:ext cx="282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Industrialisation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  <a:endParaRPr lang="en-GB" sz="2400" b="1">
              <a:solidFill>
                <a:schemeClr val="folHlink"/>
              </a:solidFill>
            </a:endParaRP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300038" y="1481138"/>
            <a:ext cx="151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Pollution</a:t>
            </a:r>
          </a:p>
          <a:p>
            <a:r>
              <a:rPr lang="en-US" sz="2400"/>
              <a:t>Per capita</a:t>
            </a:r>
            <a:endParaRPr lang="en-GB" sz="2400"/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4483100" y="5424488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Economic Activity per capita</a:t>
            </a:r>
            <a:endParaRPr lang="en-GB" sz="2400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1719263" y="1901825"/>
            <a:ext cx="66389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7450138" y="1462088"/>
            <a:ext cx="1693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/>
              <a:t>End of </a:t>
            </a:r>
          </a:p>
          <a:p>
            <a:pPr algn="ctr"/>
            <a:r>
              <a:rPr lang="en-GB" sz="2400" b="1"/>
              <a:t>the World</a:t>
            </a: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5688704" y="2590662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Services</a:t>
            </a:r>
            <a:endParaRPr lang="en-GB" sz="2400" b="1" dirty="0">
              <a:solidFill>
                <a:schemeClr val="folHlink"/>
              </a:solidFill>
            </a:endParaRP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5600213" y="3202540"/>
            <a:ext cx="3559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Demand for </a:t>
            </a:r>
          </a:p>
          <a:p>
            <a:r>
              <a:rPr lang="en-US" sz="2400" b="1" dirty="0">
                <a:solidFill>
                  <a:schemeClr val="folHlink"/>
                </a:solidFill>
              </a:rPr>
              <a:t>environmental quality</a:t>
            </a:r>
            <a:endParaRPr lang="en-GB" sz="2400" b="1" dirty="0">
              <a:solidFill>
                <a:schemeClr val="folHlink"/>
              </a:solidFill>
            </a:endParaRP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1814513" y="3873500"/>
            <a:ext cx="1785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Poverty </a:t>
            </a:r>
          </a:p>
          <a:p>
            <a:r>
              <a:rPr lang="en-US" sz="2400" b="1">
                <a:solidFill>
                  <a:srgbClr val="000000"/>
                </a:solidFill>
              </a:rPr>
              <a:t>alleviation</a:t>
            </a:r>
            <a:endParaRPr lang="en-GB" sz="2400" b="1">
              <a:solidFill>
                <a:schemeClr val="folHlink"/>
              </a:solidFill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618439" y="4137302"/>
            <a:ext cx="3090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folHlink"/>
                </a:solidFill>
              </a:rPr>
              <a:t>Tougher </a:t>
            </a:r>
            <a:r>
              <a:rPr lang="en-US" sz="2400" b="1" dirty="0" smtClean="0">
                <a:solidFill>
                  <a:schemeClr val="folHlink"/>
                </a:solidFill>
              </a:rPr>
              <a:t>standards</a:t>
            </a:r>
          </a:p>
          <a:p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9166" y="4797287"/>
            <a:ext cx="3169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folHlink"/>
                </a:solidFill>
              </a:rPr>
              <a:t>Green technologies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  <p:bldP spid="138247" grpId="0" animBg="1"/>
      <p:bldP spid="138249" grpId="0"/>
      <p:bldP spid="138253" grpId="0"/>
      <p:bldP spid="138254" grpId="0"/>
      <p:bldP spid="138255" grpId="0"/>
      <p:bldP spid="138256" grpId="0"/>
      <p:bldP spid="13825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Environmental Kuznets Curve</a:t>
            </a:r>
            <a:endParaRPr lang="en-GB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folHlink"/>
                </a:solidFill>
              </a:rPr>
              <a:t> </a:t>
            </a:r>
            <a:r>
              <a:rPr lang="en-US" sz="3200" dirty="0" smtClean="0"/>
              <a:t>EKC Hypothesis:</a:t>
            </a:r>
            <a:r>
              <a:rPr lang="en-US" sz="3200" dirty="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chemeClr val="folHlink"/>
                </a:solidFill>
              </a:rPr>
              <a:t>	“as per capita incomes rise 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folHlink"/>
                </a:solidFill>
              </a:rPr>
              <a:t>	</a:t>
            </a:r>
            <a:r>
              <a:rPr lang="en-US" sz="3200" dirty="0" smtClean="0">
                <a:solidFill>
                  <a:schemeClr val="folHlink"/>
                </a:solidFill>
              </a:rPr>
              <a:t>pollution will initially rise,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folHlink"/>
                </a:solidFill>
              </a:rPr>
              <a:t>	</a:t>
            </a:r>
            <a:r>
              <a:rPr lang="en-US" sz="3200" dirty="0" smtClean="0">
                <a:solidFill>
                  <a:schemeClr val="folHlink"/>
                </a:solidFill>
              </a:rPr>
              <a:t>reach a turning point and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solidFill>
                  <a:schemeClr val="folHlink"/>
                </a:solidFill>
              </a:rPr>
              <a:t>	</a:t>
            </a:r>
            <a:r>
              <a:rPr lang="en-US" sz="3200" dirty="0" smtClean="0">
                <a:solidFill>
                  <a:schemeClr val="folHlink"/>
                </a:solidFill>
              </a:rPr>
              <a:t>then fall”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‘n’ shaped (‘Kuznets’) relationship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000" dirty="0" smtClean="0"/>
              <a:t>So-called after the Nobel Prize winning economist who found same ‘n’ shaped relationship between income and income inequality</a:t>
            </a:r>
            <a:endParaRPr lang="en-GB" sz="2000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073" y="1155411"/>
            <a:ext cx="2419927" cy="340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Empirical Evidence of EKC?</a:t>
            </a:r>
            <a:endParaRPr lang="en-GB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74" y="1277649"/>
            <a:ext cx="8625320" cy="46609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None/>
            </a:pPr>
            <a:endParaRPr lang="en-US" sz="3200" dirty="0" smtClean="0"/>
          </a:p>
          <a:p>
            <a:pPr eaLnBrk="1" hangingPunct="1"/>
            <a:r>
              <a:rPr lang="en-GB" sz="3600" dirty="0" smtClean="0"/>
              <a:t>Turning point varies by pollutant</a:t>
            </a:r>
          </a:p>
          <a:p>
            <a:pPr lvl="1" eaLnBrk="1" hangingPunct="1"/>
            <a:r>
              <a:rPr lang="en-GB" sz="3200" dirty="0" smtClean="0"/>
              <a:t>Air quality ~$11,000/capita</a:t>
            </a:r>
          </a:p>
          <a:p>
            <a:pPr lvl="1" eaLnBrk="1" hangingPunct="1"/>
            <a:r>
              <a:rPr lang="en-GB" sz="3200" dirty="0" smtClean="0"/>
              <a:t>Water quality ~$15,000/capita</a:t>
            </a:r>
          </a:p>
          <a:p>
            <a:pPr lvl="1" eaLnBrk="1" hangingPunct="1"/>
            <a:endParaRPr lang="en-GB" sz="3200" dirty="0"/>
          </a:p>
          <a:p>
            <a:pPr eaLnBrk="1" hangingPunct="1"/>
            <a:r>
              <a:rPr lang="en-GB" dirty="0" smtClean="0"/>
              <a:t>Government intervention required  </a:t>
            </a:r>
          </a:p>
          <a:p>
            <a:pPr lvl="1" eaLnBrk="1" hangingPunct="1"/>
            <a:r>
              <a:rPr lang="en-GB" sz="3200" dirty="0" smtClean="0"/>
              <a:t>to </a:t>
            </a:r>
            <a:r>
              <a:rPr lang="en-GB" sz="3200" dirty="0"/>
              <a:t>assign </a:t>
            </a:r>
            <a:r>
              <a:rPr lang="en-GB" sz="3200" dirty="0" smtClean="0"/>
              <a:t>ownership </a:t>
            </a:r>
            <a:r>
              <a:rPr lang="en-GB" sz="3200" dirty="0"/>
              <a:t>(property </a:t>
            </a:r>
            <a:r>
              <a:rPr lang="en-GB" sz="3200" dirty="0" smtClean="0"/>
              <a:t>rights) via laws and regulations</a:t>
            </a:r>
          </a:p>
          <a:p>
            <a:pPr lvl="1" eaLnBrk="1" hangingPunct="1"/>
            <a:r>
              <a:rPr lang="en-GB" sz="3200" dirty="0" smtClean="0"/>
              <a:t>To create markets</a:t>
            </a:r>
            <a:endParaRPr lang="en-GB" sz="32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EKC for US Air Quality</a:t>
            </a:r>
            <a:endParaRPr lang="en-GB" smtClean="0"/>
          </a:p>
        </p:txBody>
      </p:sp>
      <p:pic>
        <p:nvPicPr>
          <p:cNvPr id="21509" name="Picture 8" descr="scan2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1157288"/>
            <a:ext cx="748347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5002213" y="4176713"/>
            <a:ext cx="273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Turning point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$9,000 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5111750" y="2406650"/>
            <a:ext cx="0" cy="26685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what of Climate Change?</a:t>
            </a:r>
            <a:endParaRPr lang="en-GB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8" y="1268413"/>
            <a:ext cx="5072062" cy="5089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Stern Review (2006) stark warning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GB" sz="2400" dirty="0" smtClean="0"/>
              <a:t>Carbon dioxide (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</a:t>
            </a:r>
            <a:r>
              <a:rPr lang="en-GB" sz="2400" dirty="0" smtClean="0"/>
              <a:t>created by economic activity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principal cause of climate change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ts val="500"/>
              </a:spcAft>
            </a:pPr>
            <a:r>
              <a:rPr lang="en-US" sz="2400" dirty="0" smtClean="0"/>
              <a:t>EKC identified here too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</a:pPr>
            <a:endParaRPr lang="en-US" sz="2400" dirty="0"/>
          </a:p>
          <a:p>
            <a:pPr eaLnBrk="1" hangingPunct="1">
              <a:spcBef>
                <a:spcPts val="0"/>
              </a:spcBef>
              <a:spcAft>
                <a:spcPts val="500"/>
              </a:spcAft>
            </a:pPr>
            <a:r>
              <a:rPr lang="en-US" sz="2400" dirty="0" smtClean="0"/>
              <a:t>But the trouble is . . . .  </a:t>
            </a:r>
          </a:p>
        </p:txBody>
      </p:sp>
      <p:pic>
        <p:nvPicPr>
          <p:cNvPr id="22534" name="Picture 4" descr="Tim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1165225"/>
            <a:ext cx="31750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what of Climate Change?</a:t>
            </a:r>
            <a:endParaRPr lang="en-GB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8" y="1268413"/>
            <a:ext cx="5072062" cy="5089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Stern Review (2006) stark warning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ts val="500"/>
              </a:spcAft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turning point ~$50,000/capita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</a:pPr>
            <a:endParaRPr lang="en-US" sz="2400" dirty="0"/>
          </a:p>
          <a:p>
            <a:pPr eaLnBrk="1" hangingPunct="1">
              <a:spcBef>
                <a:spcPts val="0"/>
              </a:spcBef>
              <a:spcAft>
                <a:spcPts val="500"/>
              </a:spcAft>
            </a:pPr>
            <a:r>
              <a:rPr lang="en-US" sz="2400" dirty="0" smtClean="0"/>
              <a:t>Turning point will not be reached until the average nation has income level of the richest today 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Turning point will not be reached until 2050 </a:t>
            </a:r>
          </a:p>
        </p:txBody>
      </p:sp>
      <p:pic>
        <p:nvPicPr>
          <p:cNvPr id="22534" name="Picture 4" descr="Tim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1165225"/>
            <a:ext cx="31750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4847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Invisible Threat</a:t>
            </a:r>
            <a:endParaRPr lang="en-GB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25" y="1033671"/>
            <a:ext cx="5222875" cy="512037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trends: 2-3</a:t>
            </a:r>
            <a:r>
              <a:rPr lang="en-US" sz="2400" baseline="70000" dirty="0" smtClean="0"/>
              <a:t>o</a:t>
            </a:r>
            <a:r>
              <a:rPr lang="en-US" sz="2400" dirty="0" smtClean="0"/>
              <a:t>c rise by 2050</a:t>
            </a:r>
          </a:p>
          <a:p>
            <a:pPr lvl="1" eaLnBrk="1" hangingPunct="1"/>
            <a:r>
              <a:rPr lang="en-US" sz="2000" dirty="0" smtClean="0"/>
              <a:t>200m people displaced</a:t>
            </a:r>
          </a:p>
          <a:p>
            <a:pPr lvl="2" eaLnBrk="1" hangingPunct="1"/>
            <a:r>
              <a:rPr lang="en-US" sz="1800" dirty="0" smtClean="0"/>
              <a:t>Rising sea levels</a:t>
            </a:r>
          </a:p>
          <a:p>
            <a:pPr lvl="2" eaLnBrk="1" hangingPunct="1"/>
            <a:r>
              <a:rPr lang="en-US" sz="1800" dirty="0" smtClean="0"/>
              <a:t>Aridity</a:t>
            </a:r>
          </a:p>
          <a:p>
            <a:pPr lvl="1" eaLnBrk="1" hangingPunct="1"/>
            <a:r>
              <a:rPr lang="en-US" sz="2000" dirty="0" smtClean="0"/>
              <a:t>Threat of ‘resource wars’ primarily over water</a:t>
            </a:r>
          </a:p>
          <a:p>
            <a:pPr lvl="1" eaLnBrk="1" hangingPunct="1"/>
            <a:r>
              <a:rPr lang="en-US" sz="2000" dirty="0" smtClean="0"/>
              <a:t>Malnutrition, disease</a:t>
            </a:r>
          </a:p>
          <a:p>
            <a:pPr lvl="1" eaLnBrk="1" hangingPunct="1"/>
            <a:r>
              <a:rPr lang="en-US" sz="2000" dirty="0" smtClean="0"/>
              <a:t>&lt;40% species extinction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GB" sz="2400" dirty="0" smtClean="0"/>
              <a:t>Catastrophe</a:t>
            </a:r>
          </a:p>
          <a:p>
            <a:pPr lvl="1" eaLnBrk="1" hangingPunct="1"/>
            <a:r>
              <a:rPr lang="en-GB" sz="2000" dirty="0" smtClean="0"/>
              <a:t>If not climate change itself then its consequences (war)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23558" name="Picture 5" descr="Timscan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1165225"/>
            <a:ext cx="31750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Sleep walking in to Catastrophe</a:t>
            </a:r>
            <a:endParaRPr lang="en-GB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Given the consequences why aren’t we abating carbon dioxide (CO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more?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reasons . . .</a:t>
            </a:r>
            <a:r>
              <a:rPr lang="en-US" sz="2800" baseline="-25000" dirty="0" smtClean="0"/>
              <a:t>. . . .</a:t>
            </a:r>
          </a:p>
          <a:p>
            <a:pPr lvl="1" eaLnBrk="1" hangingPunct="1"/>
            <a:r>
              <a:rPr lang="en-US" sz="2400" dirty="0" smtClean="0"/>
              <a:t>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only </a:t>
            </a:r>
            <a:r>
              <a:rPr lang="en-US" sz="2400" dirty="0" err="1" smtClean="0"/>
              <a:t>recognised</a:t>
            </a:r>
            <a:r>
              <a:rPr lang="en-US" sz="2400" dirty="0" smtClean="0"/>
              <a:t> as a ‘pollutant’ in 1980s</a:t>
            </a:r>
          </a:p>
          <a:p>
            <a:pPr lvl="1" eaLnBrk="1" hangingPunct="1"/>
            <a:r>
              <a:rPr lang="en-US" sz="2400" dirty="0" smtClean="0"/>
              <a:t>Long lag between cause &amp; effect </a:t>
            </a:r>
          </a:p>
          <a:p>
            <a:pPr lvl="1" eaLnBrk="1" hangingPunct="1"/>
            <a:r>
              <a:rPr lang="en-US" sz="2400" dirty="0" smtClean="0"/>
              <a:t>‘Non-point pollutant’</a:t>
            </a:r>
          </a:p>
          <a:p>
            <a:pPr lvl="1" eaLnBrk="1" hangingPunct="1"/>
            <a:r>
              <a:rPr lang="en-GB" sz="2400" dirty="0" smtClean="0"/>
              <a:t>Initial uncertainty about human cause</a:t>
            </a:r>
          </a:p>
          <a:p>
            <a:pPr lvl="1" eaLnBrk="1" hangingPunct="1"/>
            <a:endParaRPr lang="en-GB" sz="2400" dirty="0" smtClean="0"/>
          </a:p>
          <a:p>
            <a:pPr eaLnBrk="1" hangingPunct="1"/>
            <a:r>
              <a:rPr lang="en-GB" sz="2800" dirty="0" smtClean="0"/>
              <a:t>Nobody ‘owns’ the environment</a:t>
            </a:r>
          </a:p>
          <a:p>
            <a:pPr lvl="1" eaLnBrk="1" hangingPunct="1"/>
            <a:r>
              <a:rPr lang="en-GB" sz="2400" dirty="0" smtClean="0"/>
              <a:t>It’s the old problem of lack of ‘property rights’ </a:t>
            </a:r>
          </a:p>
          <a:p>
            <a:pPr lvl="1" eaLnBrk="1" hangingPunct="1"/>
            <a:r>
              <a:rPr lang="en-GB" sz="2400" dirty="0" smtClean="0"/>
              <a:t>Market for ‘the environment’ fails to emerge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is about choices . . 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Economic Prosperity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782" y="2443162"/>
            <a:ext cx="2292638" cy="16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8276" y="2443162"/>
            <a:ext cx="1859251" cy="16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658" y="4051735"/>
            <a:ext cx="2117869" cy="192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59" y="4582023"/>
            <a:ext cx="1714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946" y="4426382"/>
            <a:ext cx="2302021" cy="152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504" y="2443162"/>
            <a:ext cx="2114463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59" y="2443162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783" y="4051733"/>
            <a:ext cx="2038494" cy="190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817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can we stop it?</a:t>
            </a:r>
            <a:endParaRPr lang="en-GB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35893"/>
            <a:ext cx="8497887" cy="46609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Not easy to assign ‘ownership’ of environment (to who?)</a:t>
            </a:r>
          </a:p>
          <a:p>
            <a:pPr eaLnBrk="1" hangingPunct="1">
              <a:spcBef>
                <a:spcPts val="0"/>
              </a:spcBef>
            </a:pPr>
            <a:endParaRPr lang="en-GB" sz="2800" dirty="0" smtClean="0"/>
          </a:p>
          <a:p>
            <a:pPr eaLnBrk="1" hangingPunct="1">
              <a:spcBef>
                <a:spcPts val="0"/>
              </a:spcBef>
            </a:pPr>
            <a:endParaRPr lang="en-GB" sz="2800" dirty="0" smtClean="0"/>
          </a:p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But we can create markets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400" dirty="0" smtClean="0"/>
              <a:t>Pollution permits are traded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400" dirty="0" smtClean="0"/>
              <a:t>Carbon taxes are levied</a:t>
            </a:r>
          </a:p>
          <a:p>
            <a:pPr lvl="1" eaLnBrk="1" hangingPunct="1">
              <a:spcBef>
                <a:spcPts val="0"/>
              </a:spcBef>
            </a:pPr>
            <a:endParaRPr lang="en-GB" sz="2400" dirty="0" smtClean="0"/>
          </a:p>
          <a:p>
            <a:pPr lvl="1" eaLnBrk="1" hangingPunct="1">
              <a:spcBef>
                <a:spcPts val="0"/>
              </a:spcBef>
            </a:pPr>
            <a:endParaRPr lang="en-GB" sz="2400" dirty="0" smtClean="0"/>
          </a:p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Raises the price of ‘using’ environment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400" dirty="0" smtClean="0"/>
              <a:t>To reflect its value to us and future generations</a:t>
            </a:r>
          </a:p>
          <a:p>
            <a:pPr marL="457200" lvl="1" indent="0" eaLnBrk="1" hangingPunct="1">
              <a:spcBef>
                <a:spcPts val="0"/>
              </a:spcBef>
              <a:buNone/>
            </a:pPr>
            <a:endParaRPr lang="en-GB" sz="24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can we stop it?</a:t>
            </a:r>
            <a:endParaRPr lang="en-GB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35893"/>
            <a:ext cx="8497887" cy="46609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Who could do perform this role?</a:t>
            </a:r>
          </a:p>
          <a:p>
            <a:pPr eaLnBrk="1" hangingPunct="1">
              <a:spcBef>
                <a:spcPts val="0"/>
              </a:spcBef>
            </a:pPr>
            <a:endParaRPr lang="en-GB" sz="2400" dirty="0" smtClean="0"/>
          </a:p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Who better to do this than . . 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GB" sz="2800" dirty="0" smtClean="0"/>
              <a:t>	 </a:t>
            </a:r>
            <a:r>
              <a:rPr lang="en-GB" sz="2800" u="sng" dirty="0" smtClean="0"/>
              <a:t>World Trade Organisation</a:t>
            </a:r>
            <a:r>
              <a:rPr lang="en-GB" sz="2800" dirty="0" smtClean="0"/>
              <a:t> (WTO)</a:t>
            </a:r>
          </a:p>
          <a:p>
            <a:pPr eaLnBrk="1" hangingPunct="1">
              <a:spcBef>
                <a:spcPts val="0"/>
              </a:spcBef>
              <a:buNone/>
            </a:pPr>
            <a:endParaRPr lang="en-GB" sz="2800" dirty="0"/>
          </a:p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WTO already monitors and polices international trade in agricultural commodities and manufactured goods</a:t>
            </a:r>
          </a:p>
          <a:p>
            <a:pPr eaLnBrk="1" hangingPunct="1">
              <a:spcBef>
                <a:spcPts val="0"/>
              </a:spcBef>
            </a:pPr>
            <a:endParaRPr lang="en-GB" sz="2800" dirty="0"/>
          </a:p>
          <a:p>
            <a:pPr eaLnBrk="1" hangingPunct="1">
              <a:spcBef>
                <a:spcPts val="0"/>
              </a:spcBef>
            </a:pPr>
            <a:r>
              <a:rPr lang="en-GB" sz="2800" dirty="0" smtClean="0"/>
              <a:t>The environment would a natural albeit significant step</a:t>
            </a: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1422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Four Important Messages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331913"/>
            <a:ext cx="8748712" cy="4660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E</a:t>
            </a:r>
            <a:r>
              <a:rPr lang="en-GB" sz="2800" dirty="0" smtClean="0"/>
              <a:t>conomic prosperity has come at a </a:t>
            </a:r>
            <a:r>
              <a:rPr lang="en-GB" sz="2800" dirty="0"/>
              <a:t>high </a:t>
            </a:r>
            <a:r>
              <a:rPr lang="en-GB" sz="2800" dirty="0" smtClean="0"/>
              <a:t>cost and climate change is no different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However, this need not be case in future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Trade &amp; its governance offer mechanism for sustainable growth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Co-ordinated action required (carbon taxes, pollution permits)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/>
              <a:t>World Trade Organisation (WTO)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Economists have a role to play  . . . and can make a difference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let’s play .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59" y="1053260"/>
            <a:ext cx="8497887" cy="4660900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 </a:t>
            </a:r>
            <a:r>
              <a:rPr lang="en-GB" sz="4800" dirty="0" smtClean="0">
                <a:solidFill>
                  <a:schemeClr val="tx1"/>
                </a:solidFill>
              </a:rPr>
              <a:t>The GEP Schools Challenge</a:t>
            </a:r>
            <a:endParaRPr lang="en-GB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sz="4800" dirty="0" smtClean="0"/>
          </a:p>
          <a:p>
            <a:pPr algn="ctr">
              <a:buNone/>
            </a:pPr>
            <a:r>
              <a:rPr lang="en-GB" sz="4400" dirty="0" smtClean="0"/>
              <a:t>Battle of the Schools </a:t>
            </a:r>
          </a:p>
          <a:p>
            <a:pPr algn="ctr">
              <a:buNone/>
            </a:pPr>
            <a:r>
              <a:rPr lang="en-GB" sz="4400" dirty="0" smtClean="0"/>
              <a:t>2012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73417"/>
            <a:ext cx="8507412" cy="1079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shape is the Environmental Kuznets Curve?</a:t>
            </a:r>
            <a:endParaRPr lang="en-US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9943143"/>
              </p:ext>
            </p:extLst>
          </p:nvPr>
        </p:nvGraphicFramePr>
        <p:xfrm>
          <a:off x="3461588" y="1131412"/>
          <a:ext cx="4572000" cy="5143500"/>
        </p:xfrm>
        <a:graphic>
          <a:graphicData uri="http://schemas.openxmlformats.org/presentationml/2006/ole">
            <p:oleObj spid="_x0000_s10283" name="Chart" r:id="rId7" imgW="4572039" imgH="5143616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660900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‘s’ shaped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‘L’ Shaped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‘n’ shaped</a:t>
            </a:r>
          </a:p>
        </p:txBody>
      </p:sp>
      <p:sp>
        <p:nvSpPr>
          <p:cNvPr id="12" name="CorShape1"/>
          <p:cNvSpPr/>
          <p:nvPr>
            <p:custDataLst>
              <p:tags r:id="rId4"/>
            </p:custDataLst>
          </p:nvPr>
        </p:nvSpPr>
        <p:spPr bwMode="auto">
          <a:xfrm rot="10800000">
            <a:off x="-60960" y="3910076"/>
            <a:ext cx="647700" cy="647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8255000" y="0"/>
            <a:ext cx="889000" cy="1143000"/>
            <a:chOff x="8318500" y="6032500"/>
            <a:chExt cx="889000" cy="1143000"/>
          </a:xfrm>
        </p:grpSpPr>
        <p:pic>
          <p:nvPicPr>
            <p:cNvPr id="8" name="CDShape" descr="countdown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5</a:t>
              </a:r>
              <a:endParaRPr lang="en-US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36588" y="503583"/>
            <a:ext cx="8507412" cy="1079500"/>
          </a:xfrm>
        </p:spPr>
        <p:txBody>
          <a:bodyPr/>
          <a:lstStyle/>
          <a:p>
            <a:r>
              <a:rPr lang="en-GB" dirty="0" smtClean="0"/>
              <a:t>Which does not make the EKC turn down?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0666823"/>
              </p:ext>
            </p:extLst>
          </p:nvPr>
        </p:nvGraphicFramePr>
        <p:xfrm>
          <a:off x="4572000" y="1306443"/>
          <a:ext cx="4572000" cy="5143500"/>
        </p:xfrm>
        <a:graphic>
          <a:graphicData uri="http://schemas.openxmlformats.org/presentationml/2006/ole">
            <p:oleObj spid="_x0000_s48171" name="Chart" r:id="rId7" imgW="4572039" imgH="5143616" progId="MSGraph.Chart.8">
              <p:embed followColorScheme="full"/>
            </p:oleObj>
          </a:graphicData>
        </a:graphic>
      </p:graphicFrame>
      <p:sp>
        <p:nvSpPr>
          <p:cNvPr id="9" name="CorShape1"/>
          <p:cNvSpPr/>
          <p:nvPr>
            <p:custDataLst>
              <p:tags r:id="rId3"/>
            </p:custDataLst>
          </p:nvPr>
        </p:nvSpPr>
        <p:spPr bwMode="auto">
          <a:xfrm rot="10800000">
            <a:off x="172720" y="17644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6955" y="1017104"/>
            <a:ext cx="7745896" cy="4660900"/>
          </a:xfrm>
        </p:spPr>
        <p:txBody>
          <a:bodyPr>
            <a:noAutofit/>
          </a:bodyPr>
          <a:lstStyle/>
          <a:p>
            <a:pPr marL="742950" indent="-742950">
              <a:lnSpc>
                <a:spcPct val="3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AutoNum type="arabicPeriod"/>
            </a:pPr>
            <a:r>
              <a:rPr lang="en-US" sz="3200" dirty="0" err="1" smtClean="0"/>
              <a:t>Industrialisation</a:t>
            </a:r>
            <a:endParaRPr lang="en-US" sz="3200" dirty="0" smtClean="0"/>
          </a:p>
          <a:p>
            <a:pPr marL="742950" indent="-742950">
              <a:lnSpc>
                <a:spcPct val="3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Green technologies</a:t>
            </a:r>
          </a:p>
          <a:p>
            <a:pPr marL="742950" indent="-742950">
              <a:lnSpc>
                <a:spcPct val="3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AutoNum type="arabicPeriod"/>
            </a:pPr>
            <a:r>
              <a:rPr lang="en-GB" sz="3200" dirty="0" smtClean="0"/>
              <a:t>Tougher standards</a:t>
            </a:r>
            <a:endParaRPr lang="en-US" sz="3200" dirty="0" smtClean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5</a:t>
              </a:r>
              <a:endParaRPr lang="en-US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507412" cy="1079500"/>
          </a:xfrm>
        </p:spPr>
        <p:txBody>
          <a:bodyPr/>
          <a:lstStyle/>
          <a:p>
            <a:r>
              <a:rPr lang="en-US" dirty="0" smtClean="0"/>
              <a:t>When Was David Ricardo born?</a:t>
            </a:r>
            <a:endParaRPr lang="en-US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6073066"/>
              </p:ext>
            </p:extLst>
          </p:nvPr>
        </p:nvGraphicFramePr>
        <p:xfrm>
          <a:off x="3130274" y="1173921"/>
          <a:ext cx="4572000" cy="5143500"/>
        </p:xfrm>
        <a:graphic>
          <a:graphicData uri="http://schemas.openxmlformats.org/presentationml/2006/ole">
            <p:oleObj spid="_x0000_s11307" name="Chart" r:id="rId7" imgW="4572039" imgH="5143616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660900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1772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1790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1823</a:t>
            </a:r>
            <a:endParaRPr lang="en-US" sz="3200" dirty="0"/>
          </a:p>
        </p:txBody>
      </p:sp>
      <p:sp>
        <p:nvSpPr>
          <p:cNvPr id="11" name="CorShape1"/>
          <p:cNvSpPr/>
          <p:nvPr>
            <p:custDataLst>
              <p:tags r:id="rId4"/>
            </p:custDataLst>
          </p:nvPr>
        </p:nvSpPr>
        <p:spPr bwMode="auto">
          <a:xfrm rot="10800000">
            <a:off x="-60960" y="1861820"/>
            <a:ext cx="647700" cy="647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8255000" y="0"/>
            <a:ext cx="889000" cy="1143000"/>
            <a:chOff x="8318500" y="6032500"/>
            <a:chExt cx="889000" cy="1143000"/>
          </a:xfrm>
        </p:grpSpPr>
        <p:pic>
          <p:nvPicPr>
            <p:cNvPr id="8" name="CDShape" descr="countdown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5</a:t>
              </a:r>
              <a:endParaRPr lang="en-US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26425"/>
            <a:ext cx="8507412" cy="1079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did Neanderthals become extinct?</a:t>
            </a:r>
            <a:endParaRPr lang="en-US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4489391"/>
              </p:ext>
            </p:extLst>
          </p:nvPr>
        </p:nvGraphicFramePr>
        <p:xfrm>
          <a:off x="3289307" y="1184418"/>
          <a:ext cx="4572000" cy="5143500"/>
        </p:xfrm>
        <a:graphic>
          <a:graphicData uri="http://schemas.openxmlformats.org/presentationml/2006/ole">
            <p:oleObj spid="_x0000_s8235" name="Chart" r:id="rId7" imgW="4572039" imgH="5143616" progId="MSGraph.Chart.8">
              <p:embed followColorScheme="full"/>
            </p:oleObj>
          </a:graphicData>
        </a:graphic>
      </p:graphicFrame>
      <p:sp>
        <p:nvSpPr>
          <p:cNvPr id="11" name="CorShape1"/>
          <p:cNvSpPr/>
          <p:nvPr>
            <p:custDataLst>
              <p:tags r:id="rId3"/>
            </p:custDataLst>
          </p:nvPr>
        </p:nvSpPr>
        <p:spPr bwMode="auto">
          <a:xfrm rot="10800000">
            <a:off x="172720" y="416254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660900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250,000 BC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50,000 BC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35,000 BC</a:t>
            </a:r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8255000" y="0"/>
            <a:ext cx="889000" cy="1143000"/>
            <a:chOff x="8318500" y="6032500"/>
            <a:chExt cx="889000" cy="1143000"/>
          </a:xfrm>
        </p:grpSpPr>
        <p:pic>
          <p:nvPicPr>
            <p:cNvPr id="8" name="CDShape" descr="countdown.png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5</a:t>
              </a:r>
              <a:endParaRPr lang="en-US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 . . 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2514101"/>
            <a:ext cx="8497887" cy="1209744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Thanks for taking part!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Further reading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dirty="0" smtClean="0"/>
              <a:t>Horan, R., E. </a:t>
            </a:r>
            <a:r>
              <a:rPr lang="en-GB" sz="2000" dirty="0" err="1" smtClean="0"/>
              <a:t>Bulte</a:t>
            </a:r>
            <a:r>
              <a:rPr lang="en-GB" sz="2000" dirty="0" smtClean="0"/>
              <a:t> and J. </a:t>
            </a:r>
            <a:r>
              <a:rPr lang="en-GB" sz="2000" dirty="0" err="1" smtClean="0"/>
              <a:t>Shrogen</a:t>
            </a:r>
            <a:r>
              <a:rPr lang="en-GB" sz="2000" dirty="0" smtClean="0"/>
              <a:t> (2005) ‘How Trade Saved Humanity from Biological Exclusion: An Economic Theory of Neanderthal Extinction’ </a:t>
            </a:r>
            <a:r>
              <a:rPr lang="en-GB" sz="2000" i="1" dirty="0" smtClean="0"/>
              <a:t>Journal of Economic Behaviour and Organisation, </a:t>
            </a:r>
            <a:r>
              <a:rPr lang="en-GB" sz="2000" b="1" dirty="0" smtClean="0"/>
              <a:t>58</a:t>
            </a:r>
            <a:r>
              <a:rPr lang="en-GB" sz="2000" dirty="0" smtClean="0"/>
              <a:t>:1-29.</a:t>
            </a:r>
          </a:p>
          <a:p>
            <a:pPr eaLnBrk="1" hangingPunct="1"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2000" dirty="0" smtClean="0"/>
              <a:t>Copeland, B.R. and S.M. Taylor (2003) </a:t>
            </a:r>
            <a:r>
              <a:rPr lang="en-GB" sz="2000" i="1" dirty="0" smtClean="0"/>
              <a:t>Trade, Growth and the Environment: Theory and Evidence</a:t>
            </a:r>
            <a:r>
              <a:rPr lang="en-GB" sz="2000" dirty="0" smtClean="0"/>
              <a:t>. Princeton, NJ, Princeton University Press.</a:t>
            </a:r>
          </a:p>
          <a:p>
            <a:pPr eaLnBrk="1" hangingPunct="1">
              <a:buFont typeface="Wingdings" pitchFamily="2" charset="2"/>
              <a:buNone/>
            </a:pPr>
            <a:endParaRPr lang="en-GB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2000" dirty="0" smtClean="0"/>
              <a:t>Grossman, G. and A. Krueger (1995) ‘Economic Growth and the Environment’, </a:t>
            </a:r>
            <a:r>
              <a:rPr lang="en-GB" sz="2000" i="1" dirty="0" smtClean="0"/>
              <a:t>Quarterly Journal of Economics</a:t>
            </a:r>
            <a:r>
              <a:rPr lang="en-GB" sz="2000" dirty="0" smtClean="0"/>
              <a:t>, </a:t>
            </a:r>
            <a:r>
              <a:rPr lang="en-GB" sz="2000" b="1" dirty="0" smtClean="0"/>
              <a:t>110</a:t>
            </a:r>
            <a:r>
              <a:rPr lang="en-GB" sz="2000" dirty="0" smtClean="0"/>
              <a:t>: 353-377.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versus the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674821" cy="46609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Rio+20 Earth Summit 2012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Growth versus Environment?</a:t>
            </a:r>
          </a:p>
          <a:p>
            <a:pPr lvl="1"/>
            <a:r>
              <a:rPr lang="en-GB" dirty="0" smtClean="0"/>
              <a:t>No! we must (and can) have both</a:t>
            </a:r>
          </a:p>
          <a:p>
            <a:pPr lvl="1"/>
            <a:endParaRPr lang="en-GB" dirty="0"/>
          </a:p>
          <a:p>
            <a:r>
              <a:rPr lang="en-GB" dirty="0"/>
              <a:t>Far from being ‘agent of </a:t>
            </a:r>
            <a:r>
              <a:rPr lang="en-GB" dirty="0" smtClean="0"/>
              <a:t>disaster’, international </a:t>
            </a:r>
            <a:r>
              <a:rPr lang="en-GB" dirty="0"/>
              <a:t>trade holds the key </a:t>
            </a:r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8" t="22708" r="49808" b="60862"/>
          <a:stretch/>
        </p:blipFill>
        <p:spPr bwMode="auto">
          <a:xfrm>
            <a:off x="1807505" y="1958081"/>
            <a:ext cx="4740812" cy="12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129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 today’s lecture . . .		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5765800" algn="l"/>
              </a:tabLst>
            </a:pPr>
            <a:endParaRPr lang="en-GB" sz="3200" dirty="0" smtClean="0"/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/>
              <a:t>The Growth </a:t>
            </a:r>
            <a:r>
              <a:rPr lang="en-GB" sz="3200" dirty="0" err="1" smtClean="0"/>
              <a:t>vs</a:t>
            </a:r>
            <a:r>
              <a:rPr lang="en-GB" sz="3200" dirty="0" smtClean="0"/>
              <a:t> Environment debate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/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/>
              <a:t>Economics &amp; trade is a powerful force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/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/>
              <a:t>The scenarios : Growth &amp; Environment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/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/>
              <a:t>Global Warming 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/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/>
              <a:t>The problem is an economic one so economics can play a role  . . . in rescuing the planet from catastrophe. 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 today’s lecture . . .		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5765800" algn="l"/>
              </a:tabLst>
            </a:pPr>
            <a:endParaRPr lang="en-GB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>
                <a:solidFill>
                  <a:schemeClr val="tx1"/>
                </a:solidFill>
              </a:rPr>
              <a:t>Audience Response technology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>
                <a:solidFill>
                  <a:schemeClr val="tx1"/>
                </a:solidFill>
              </a:rPr>
              <a:t>You press buttons on </a:t>
            </a:r>
            <a:r>
              <a:rPr lang="en-GB" sz="3200" dirty="0" err="1" smtClean="0">
                <a:solidFill>
                  <a:schemeClr val="tx1"/>
                </a:solidFill>
              </a:rPr>
              <a:t>keepad</a:t>
            </a:r>
            <a:endParaRPr lang="en-GB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>
                <a:solidFill>
                  <a:schemeClr val="tx1"/>
                </a:solidFill>
              </a:rPr>
              <a:t>It graphs results in real time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r>
              <a:rPr lang="en-GB" sz="3200" dirty="0" smtClean="0">
                <a:solidFill>
                  <a:schemeClr val="tx1"/>
                </a:solidFill>
              </a:rPr>
              <a:t>It’s your last response that counts</a:t>
            </a:r>
          </a:p>
          <a:p>
            <a:pPr eaLnBrk="1" hangingPunct="1">
              <a:lnSpc>
                <a:spcPct val="90000"/>
              </a:lnSpc>
              <a:tabLst>
                <a:tab pos="5765800" algn="l"/>
              </a:tabLst>
            </a:pPr>
            <a:endParaRPr lang="en-GB" sz="3200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507412" cy="1079500"/>
          </a:xfrm>
        </p:spPr>
        <p:txBody>
          <a:bodyPr/>
          <a:lstStyle/>
          <a:p>
            <a:r>
              <a:rPr lang="en-US" dirty="0" smtClean="0"/>
              <a:t>Are you . . . .</a:t>
            </a:r>
            <a:endParaRPr lang="en-US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6789540"/>
              </p:ext>
            </p:extLst>
          </p:nvPr>
        </p:nvGraphicFramePr>
        <p:xfrm>
          <a:off x="3024276" y="1226936"/>
          <a:ext cx="4572000" cy="5143500"/>
        </p:xfrm>
        <a:graphic>
          <a:graphicData uri="http://schemas.openxmlformats.org/presentationml/2006/ole">
            <p:oleObj spid="_x0000_s2091" name="Chart" r:id="rId6" imgW="4572039" imgH="5143616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660900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Male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Female</a:t>
            </a:r>
            <a:endParaRPr lang="en-US" sz="3200" dirty="0"/>
          </a:p>
        </p:txBody>
      </p:sp>
      <p:grpSp>
        <p:nvGrpSpPr>
          <p:cNvPr id="8" name="CountdownNew"/>
          <p:cNvGrpSpPr/>
          <p:nvPr>
            <p:custDataLst>
              <p:tags r:id="rId4"/>
            </p:custDataLst>
          </p:nvPr>
        </p:nvGrpSpPr>
        <p:grpSpPr>
          <a:xfrm>
            <a:off x="8255000" y="0"/>
            <a:ext cx="889000" cy="1143000"/>
            <a:chOff x="8318500" y="6032500"/>
            <a:chExt cx="889000" cy="1143000"/>
          </a:xfrm>
        </p:grpSpPr>
        <p:pic>
          <p:nvPicPr>
            <p:cNvPr id="7" name="CDShape" descr="countdown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5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P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6070334"/>
              </p:ext>
            </p:extLst>
          </p:nvPr>
        </p:nvGraphicFramePr>
        <p:xfrm>
          <a:off x="-39813" y="1514573"/>
          <a:ext cx="7826343" cy="4226350"/>
        </p:xfrm>
        <a:graphic>
          <a:graphicData uri="http://schemas.openxmlformats.org/presentationml/2006/ole">
            <p:oleObj spid="_x0000_s51234" name="Chart" r:id="rId6" imgW="9144077" imgH="4114839" progId="MSGraph.Chart.8">
              <p:embed followColorScheme="full"/>
            </p:oleObj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2" cy="10795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School are you representing?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199" y="1600200"/>
            <a:ext cx="8548255" cy="46609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 smtClean="0"/>
              <a:t>QE Derbyshire</a:t>
            </a:r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 err="1" smtClean="0"/>
              <a:t>Oakham</a:t>
            </a:r>
            <a:r>
              <a:rPr lang="en-GB" sz="2400" dirty="0" smtClean="0"/>
              <a:t> School Rutland</a:t>
            </a:r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/>
              <a:t>Our Ladies Convent School Loughborough </a:t>
            </a:r>
            <a:endParaRPr lang="en-GB" sz="2400" dirty="0" smtClean="0"/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/>
              <a:t>Rushcliffe School </a:t>
            </a:r>
            <a:endParaRPr lang="en-GB" sz="2400" dirty="0" smtClean="0"/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/>
              <a:t>Nottingham High School for </a:t>
            </a:r>
            <a:r>
              <a:rPr lang="en-GB" sz="2400" dirty="0" smtClean="0"/>
              <a:t>Boys</a:t>
            </a:r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 err="1"/>
              <a:t>Ockbrook</a:t>
            </a:r>
            <a:r>
              <a:rPr lang="en-GB" sz="2400" dirty="0"/>
              <a:t> </a:t>
            </a:r>
            <a:r>
              <a:rPr lang="en-GB" sz="2400" dirty="0" smtClean="0"/>
              <a:t>School</a:t>
            </a:r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 err="1"/>
              <a:t>Bilborough</a:t>
            </a:r>
            <a:r>
              <a:rPr lang="en-GB" sz="2400" dirty="0"/>
              <a:t> </a:t>
            </a:r>
            <a:r>
              <a:rPr lang="en-GB" sz="2400" dirty="0" smtClean="0"/>
              <a:t>College</a:t>
            </a:r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/>
              <a:t>Bedford </a:t>
            </a:r>
            <a:r>
              <a:rPr lang="en-GB" sz="2400" dirty="0" smtClean="0"/>
              <a:t>Modern</a:t>
            </a:r>
          </a:p>
          <a:p>
            <a:pPr>
              <a:spcAft>
                <a:spcPts val="0"/>
              </a:spcAft>
              <a:buClrTx/>
              <a:buSzPct val="100000"/>
            </a:pPr>
            <a:r>
              <a:rPr lang="en-GB" sz="2400" dirty="0" err="1"/>
              <a:t>Framwellgate</a:t>
            </a:r>
            <a:r>
              <a:rPr lang="en-GB" sz="2400" dirty="0"/>
              <a:t> &amp; Johnston School </a:t>
            </a:r>
            <a:r>
              <a:rPr lang="en-GB" sz="2400" dirty="0" smtClean="0"/>
              <a:t>Durham</a:t>
            </a:r>
            <a:endParaRPr lang="en-GB" sz="2400" dirty="0"/>
          </a:p>
        </p:txBody>
      </p:sp>
      <p:grpSp>
        <p:nvGrpSpPr>
          <p:cNvPr id="9" name="CountdownNew"/>
          <p:cNvGrpSpPr/>
          <p:nvPr>
            <p:custDataLst>
              <p:tags r:id="rId4"/>
            </p:custDataLst>
          </p:nvPr>
        </p:nvGrpSpPr>
        <p:grpSpPr>
          <a:xfrm>
            <a:off x="7912100" y="0"/>
            <a:ext cx="1270000" cy="1016000"/>
            <a:chOff x="8318500" y="6032500"/>
            <a:chExt cx="1270000" cy="1016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1270000" cy="1016000"/>
            </a:xfrm>
            <a:prstGeom prst="rect">
              <a:avLst/>
            </a:prstGeom>
          </p:spPr>
        </p:pic>
        <p:sp>
          <p:nvSpPr>
            <p:cNvPr id="7" name="CDTransText"/>
            <p:cNvSpPr txBox="1"/>
            <p:nvPr/>
          </p:nvSpPr>
          <p:spPr>
            <a:xfrm>
              <a:off x="8318500" y="6604000"/>
              <a:ext cx="1270000" cy="4445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algn="ctr"/>
              <a:r>
                <a:rPr lang="en-GB" sz="900" b="1" smtClean="0">
                  <a:solidFill>
                    <a:srgbClr val="FFFFFF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Tahoma"/>
                </a:rPr>
                <a:t>Countdown</a:t>
              </a:r>
              <a:endParaRPr lang="en-GB" sz="900" b="1">
                <a:solidFill>
                  <a:srgbClr val="FFFFFF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Tahoma"/>
              </a:endParaRPr>
            </a:p>
          </p:txBody>
        </p:sp>
        <p:sp>
          <p:nvSpPr>
            <p:cNvPr id="6" name="CDText"/>
            <p:cNvSpPr txBox="1"/>
            <p:nvPr/>
          </p:nvSpPr>
          <p:spPr>
            <a:xfrm>
              <a:off x="8356600" y="6032500"/>
              <a:ext cx="1206500" cy="508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GB" sz="2400" b="1" smtClean="0">
                  <a:solidFill>
                    <a:srgbClr val="000000"/>
                  </a:solidFill>
                  <a:latin typeface="Tahoma"/>
                </a:rPr>
                <a:t>5</a:t>
              </a:r>
              <a:endParaRPr lang="en-GB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93030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507412" cy="1079500"/>
          </a:xfrm>
        </p:spPr>
        <p:txBody>
          <a:bodyPr/>
          <a:lstStyle/>
          <a:p>
            <a:r>
              <a:rPr lang="en-GB" dirty="0" smtClean="0"/>
              <a:t>Is this your first visit to a university?</a:t>
            </a:r>
            <a:endParaRPr lang="en-US" dirty="0"/>
          </a:p>
        </p:txBody>
      </p:sp>
      <p:graphicFrame>
        <p:nvGraphicFramePr>
          <p:cNvPr id="6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4241793"/>
              </p:ext>
            </p:extLst>
          </p:nvPr>
        </p:nvGraphicFramePr>
        <p:xfrm>
          <a:off x="3117040" y="1372708"/>
          <a:ext cx="4572000" cy="5143500"/>
        </p:xfrm>
        <a:graphic>
          <a:graphicData uri="http://schemas.openxmlformats.org/presentationml/2006/ole">
            <p:oleObj spid="_x0000_s3115" name="Chart" r:id="rId6" imgW="4572039" imgH="5143616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04191" y="2355574"/>
            <a:ext cx="4114800" cy="2667000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Yes</a:t>
            </a:r>
          </a:p>
          <a:p>
            <a:pPr marL="742950" indent="-742950">
              <a:lnSpc>
                <a:spcPct val="200000"/>
              </a:lnSpc>
              <a:spcAft>
                <a:spcPts val="0"/>
              </a:spcAft>
              <a:buClrTx/>
              <a:buSzPct val="100000"/>
              <a:buFont typeface="Wingdings" pitchFamily="2" charset="2"/>
              <a:buAutoNum type="arabicPeriod"/>
            </a:pPr>
            <a:r>
              <a:rPr lang="en-US" sz="3200" dirty="0" smtClean="0"/>
              <a:t>No</a:t>
            </a:r>
            <a:endParaRPr lang="en-US" sz="3200" dirty="0"/>
          </a:p>
        </p:txBody>
      </p:sp>
      <p:grpSp>
        <p:nvGrpSpPr>
          <p:cNvPr id="22" name="CountdownNew"/>
          <p:cNvGrpSpPr/>
          <p:nvPr>
            <p:custDataLst>
              <p:tags r:id="rId4"/>
            </p:custDataLst>
          </p:nvPr>
        </p:nvGrpSpPr>
        <p:grpSpPr>
          <a:xfrm>
            <a:off x="8255000" y="0"/>
            <a:ext cx="889000" cy="1143000"/>
            <a:chOff x="8318500" y="6032500"/>
            <a:chExt cx="889000" cy="1143000"/>
          </a:xfrm>
        </p:grpSpPr>
        <p:pic>
          <p:nvPicPr>
            <p:cNvPr id="21" name="CDShape" descr="countdown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20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5</a:t>
              </a:r>
              <a:endParaRPr lang="en-US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5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DELIMITERS" val="3.1"/>
  <p:tag name="TPFULLVERSION" val="4.2.4.1012"/>
  <p:tag name="CHARTCOLORS" val="1"/>
  <p:tag name="COUNTDOWN" val="True"/>
  <p:tag name="POWERPOINTVERSION" val="14.0"/>
  <p:tag name="TPSTANDARDS" val=""/>
  <p:tag name="TASKPANEKEY" val="b3067226-8bda-4bd9-92d8-2cbf6f6c500e"/>
  <p:tag name="EXPANDSHOWBAR" val="True"/>
  <p:tag name="ADVANCEDSETTINGSVIEW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9"/>
  <p:tag name="ANSWERBULLETS" val="3"/>
  <p:tag name="TEXTLENGTH" val="214"/>
  <p:tag name="FONTSIZE" val="24"/>
  <p:tag name="BULLETTYPE" val="ppBulletArabicPeriod"/>
  <p:tag name="ANSWERTEXT" val="QE Derbyshire&#10;Oakham School Rutland&#10;Our Ladies Convent School Loughborough &#10;Rushcliffe School &#10;Nottingham High School for Boys&#10;Ockbrook School&#10;Bilborough College&#10;Bedford Modern&#10;Framwellgate &amp; Johnston School Durh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EC0D34A98F247358C92E995ED82B269"/>
  <p:tag name="SLIDEID" val="4EC0D34A98F247358C92E995ED82B269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Is this your first visit to a university?"/>
  <p:tag name="ANSWERSALIAS" val="Yes|smicln|No"/>
  <p:tag name="COUNTDOWNSECONDS" val="5"/>
  <p:tag name="CHARTCOLORS" val="1"/>
  <p:tag name="VALUES" val="No Value|smicln|No Value"/>
  <p:tag name="COUNTDOWNHEIGHT" val="90"/>
  <p:tag name="COUNTDOWNWIDTH" val="70"/>
  <p:tag name="TOTALRESPONSES" val="30"/>
  <p:tag name="RESPONSECOUNT" val="30"/>
  <p:tag name="SLICED" val="False"/>
  <p:tag name="RESPONSES" val="2;1;1;2;1;2;1;2;1;1;2;1;2;2;1;2;2;2;2;2;2;2;1;1;2;1;1;2;2;2;"/>
  <p:tag name="CHARTSTRINGSTD" val="12 18"/>
  <p:tag name="CHARTSTRINGREV" val="18 12"/>
  <p:tag name="CHARTSTRINGSTDPER" val="0.4 0.6"/>
  <p:tag name="CHARTSTRINGREVPER" val="0.6 0.4"/>
  <p:tag name="RESTORECOUNTDOWNTIMER" val="False"/>
  <p:tag name="RESPONSESGATHERED" val="False"/>
  <p:tag name="ANONYMOUSTEMP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Yes&#10;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002DC2F40AD43BBA9A534BAFB48ECCB"/>
  <p:tag name="SLIDEID" val="9002DC2F40AD43BBA9A534BAFB48ECC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re you considering studying economics at University?"/>
  <p:tag name="ANSWERSALIAS" val="Yes|smicln|No (way!)"/>
  <p:tag name="VALUES" val="No Value|smicln|No Value"/>
  <p:tag name="CHARTCOLORINDICES" val="10,3,11,14,13,23,46,9,5,16,10,3"/>
  <p:tag name="TOTALRESPONSES" val="30"/>
  <p:tag name="RESPONSECOUNT" val="30"/>
  <p:tag name="SLICED" val="False"/>
  <p:tag name="RESPONSES" val="2;1;1;1;2;2;1;1;1;1;2;1;2;1;2;1;2;2;1;2;2;1;1;1;1;2;1;1;1;1;"/>
  <p:tag name="CHARTSTRINGSTD" val="19 11"/>
  <p:tag name="CHARTSTRINGREV" val="11 19"/>
  <p:tag name="CHARTSTRINGSTDPER" val="0.633333333333333 0.366666666666667"/>
  <p:tag name="CHARTSTRINGREVPER" val="0.366666666666667 0.633333333333333"/>
  <p:tag name="RESPONSESGATHERED" val="False"/>
  <p:tag name="ANONYMOUSTEMP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3"/>
  <p:tag name="FONTSIZE" val="36"/>
  <p:tag name="BULLETTYPE" val="ppBulletArabicPeriod"/>
  <p:tag name="ANSWERTEXT" val="Yes&#10;No (way!)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089E10DD17C4D8696A119BD5F1A5627"/>
  <p:tag name="SLIDEID" val="0089E10DD17C4D8696A119BD5F1A562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at shape is the Environmental Kuznets Curve?"/>
  <p:tag name="COUNTDOWNSECONDS" val="5"/>
  <p:tag name="ANSWERSALIAS" val="‘s’ shaped|smicln|‘L’ Shaped|smicln|‘n’ shaped"/>
  <p:tag name="CHARTCOLORS" val="1"/>
  <p:tag name="CORRECTPOINTVALUE" val="10"/>
  <p:tag name="COUNTDOWNHEIGHT" val="90"/>
  <p:tag name="COUNTDOWNWIDTH" val="70"/>
  <p:tag name="TOTALRESPONSES" val="30"/>
  <p:tag name="RESPONSECOUNT" val="30"/>
  <p:tag name="SLICED" val="False"/>
  <p:tag name="RESPONSES" val="3;2;3;3;1;3;2;3;1;3;3;3;1;3;2;1;1;1;1;3;1;3;1;3;1;1;1;3;1;1;"/>
  <p:tag name="CHARTSTRINGSTD" val="14 3 13"/>
  <p:tag name="CHARTSTRINGREV" val="13 3 14"/>
  <p:tag name="CHARTSTRINGSTDPER" val="0.466666666666667 0.1 0.433333333333333"/>
  <p:tag name="CHARTSTRINGREVPER" val="0.433333333333333 0.1 0.466666666666667"/>
  <p:tag name="RESTORECOUNTDOWNTIMER" val="False"/>
  <p:tag name="RESPONSESGATHERED" val="False"/>
  <p:tag name="ANONYMOUSTEMP" val="False"/>
  <p:tag name="VALUES" val="Incorrect|smicln|Incorrect|smicln|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2"/>
  <p:tag name="FONTSIZE" val="32"/>
  <p:tag name="BULLETTYPE" val="ppBulletArabicPeriod"/>
  <p:tag name="ANSWERTEXT" val="‘s’ shaped&#10;‘L’ Shaped&#10;‘n’ shape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DCB09ECBF984072803F1733D982CB75"/>
  <p:tag name="SLIDEID" val="FDCB09ECBF984072803F1733D982CB7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UNTDOWNSECONDS" val="5"/>
  <p:tag name="QUESTIONALIAS" val="Which does not make the EKC turn down?"/>
  <p:tag name="CORRECTPOINTVALUE" val="10"/>
  <p:tag name="ANSWERSALIAS" val="Industrialisation|smicln|Green technologies|smicln|Tougher standards"/>
  <p:tag name="CHARTCOLORINDICES" val="10,3,11,14,13,23,46,9,5,16,10,3"/>
  <p:tag name="COUNTDOWNHEIGHT" val="90"/>
  <p:tag name="COUNTDOWNWIDTH" val="70"/>
  <p:tag name="TOTALRESPONSES" val="30"/>
  <p:tag name="RESPONSECOUNT" val="30"/>
  <p:tag name="SLICED" val="False"/>
  <p:tag name="RESPONSES" val="2;1;2;1;2;1;1;1;1;1;1;1;3;2;3;1;3;3;1;2;2;3;2;3;1;2;3;2;2;3;"/>
  <p:tag name="CHARTSTRINGSTD" val="12 10 8"/>
  <p:tag name="CHARTSTRINGREV" val="8 10 12"/>
  <p:tag name="CHARTSTRINGSTDPER" val="0.4 0.333333333333333 0.266666666666667"/>
  <p:tag name="CHARTSTRINGREVPER" val="0.266666666666667 0.333333333333333 0.4"/>
  <p:tag name="RESTORECOUNTDOWNTIMER" val="False"/>
  <p:tag name="RESPONSESGATHERED" val="False"/>
  <p:tag name="ANONYMOUSTEMP" val="False"/>
  <p:tag name="VALUES" val="Correct|smicln|Incorrect|smicln|Incorrec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4"/>
  <p:tag name="FONTSIZE" val="32"/>
  <p:tag name="BULLETTYPE" val="ppBulletArabicPeriod"/>
  <p:tag name="ANSWERTEXT" val="Industrialisation&#10;Green technologies&#10;Tougher standard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D3BF5E7CA9A4DCD9BAB1A922B0355BC"/>
  <p:tag name="SLIDEID" val="FD3BF5E7CA9A4DCD9BAB1A922B0355B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UNTDOWNSECONDS" val="5"/>
  <p:tag name="QUESTIONALIAS" val="When Was David Ricardo born?"/>
  <p:tag name="ANSWERSALIAS" val="1772|smicln|1790|smicln|1823"/>
  <p:tag name="CHARTCOLORS" val="1"/>
  <p:tag name="CORRECTPOINTVALUE" val="10"/>
  <p:tag name="COUNTDOWNHEIGHT" val="90"/>
  <p:tag name="COUNTDOWNWIDTH" val="70"/>
  <p:tag name="TOTALRESPONSES" val="30"/>
  <p:tag name="RESPONSECOUNT" val="30"/>
  <p:tag name="SLICED" val="False"/>
  <p:tag name="RESPONSES" val="3;3;2;2;1;3;3;1;3;3;3;2;2;1;1;2;2;1;1;3;2;3;2;2;2;2;3;3;2;2;"/>
  <p:tag name="CHARTSTRINGSTD" val="6 13 11"/>
  <p:tag name="CHARTSTRINGREV" val="11 13 6"/>
  <p:tag name="CHARTSTRINGSTDPER" val="0.2 0.433333333333333 0.366666666666667"/>
  <p:tag name="CHARTSTRINGREVPER" val="0.366666666666667 0.433333333333333 0.2"/>
  <p:tag name="RESTORECOUNTDOWNTIMER" val="False"/>
  <p:tag name="RESPONSESGATHERED" val="False"/>
  <p:tag name="ANONYMOUSTEMP" val="False"/>
  <p:tag name="VALUES" val="Correct|smicln|In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14"/>
  <p:tag name="FONTSIZE" val="32"/>
  <p:tag name="BULLETTYPE" val="ppBulletArabicPeriod"/>
  <p:tag name="ANSWERTEXT" val="1772&#10;1790&#10;18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0FD10AA21AA4907A5E7E1AFBF8BE8F8"/>
  <p:tag name="SLIDEID" val="10FD10AA21AA4907A5E7E1AFBF8BE8F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UNTDOWNSECONDS" val="5"/>
  <p:tag name="QUESTIONALIAS" val="When did Neanderthals become extinct?"/>
  <p:tag name="ANSWERSALIAS" val="250,000 BC|smicln|50,000 BC|smicln|35,000 BC"/>
  <p:tag name="CHARTCOLORS" val="1"/>
  <p:tag name="CORRECTPOINTVALUE" val="10"/>
  <p:tag name="COUNTDOWNHEIGHT" val="90"/>
  <p:tag name="COUNTDOWNWIDTH" val="70"/>
  <p:tag name="TOTALRESPONSES" val="30"/>
  <p:tag name="RESPONSECOUNT" val="30"/>
  <p:tag name="SLICED" val="False"/>
  <p:tag name="RESPONSES" val="2;2;1;3;3;2;3;2;3;3;3;2;3;2;2;2;2;3;2;3;3;3;3;2;2;2;1;1;1;1;"/>
  <p:tag name="CHARTSTRINGSTD" val="5 13 12"/>
  <p:tag name="CHARTSTRINGREV" val="12 13 5"/>
  <p:tag name="CHARTSTRINGSTDPER" val="0.166666666666667 0.433333333333333 0.4"/>
  <p:tag name="CHARTSTRINGREVPER" val="0.4 0.433333333333333 0.166666666666667"/>
  <p:tag name="RESTORECOUNTDOWNTIMER" val="False"/>
  <p:tag name="RESPONSESGATHERED" val="False"/>
  <p:tag name="ANONYMOUSTEMP" val="False"/>
  <p:tag name="VALUES" val="Incorrect|smicln|Incorrect|smicln|Correc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0"/>
  <p:tag name="FONTSIZE" val="32"/>
  <p:tag name="BULLETTYPE" val="ppBulletArabicPeriod"/>
  <p:tag name="ANSWERTEXT" val="250,000 BC&#10;50,000 BC&#10;35,000 B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F95E7AB40D74E419BB3C6B3E78D73C4"/>
  <p:tag name="SLIDEID" val="1F95E7AB40D74E419BB3C6B3E78D73C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Are you . . . ."/>
  <p:tag name="ANSWERSALIAS" val="Male|smicln|Female"/>
  <p:tag name="COUNTDOWNSECONDS" val="5"/>
  <p:tag name="CHARTCOLORS" val="1"/>
  <p:tag name="VALUES" val="No Value|smicln|No Value"/>
  <p:tag name="COUNTDOWNHEIGHT" val="90"/>
  <p:tag name="COUNTDOWNWIDTH" val="70"/>
  <p:tag name="TOTALRESPONSES" val="30"/>
  <p:tag name="RESPONSECOUNT" val="30"/>
  <p:tag name="SLICED" val="False"/>
  <p:tag name="RESPONSES" val="2;2;1;2;1;2;1;2;2;2;1;2;1;2;1;2;1;1;2;1;2;2;2;1;1;1;1;2;1;1;"/>
  <p:tag name="CHARTSTRINGSTD" val="15 15"/>
  <p:tag name="CHARTSTRINGREV" val="15 15"/>
  <p:tag name="CHARTSTRINGSTDPER" val="0.5 0.5"/>
  <p:tag name="CHARTSTRINGREVPER" val="0.5 0.5"/>
  <p:tag name="RESTORECOUNTDOWNTIMER" val="False"/>
  <p:tag name="RESPONSESGATHERED" val="False"/>
  <p:tag name="ANONYMOUSTEMP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1"/>
  <p:tag name="FONTSIZE" val="32"/>
  <p:tag name="BULLETTYPE" val="ppBulletArabicPeriod"/>
  <p:tag name="ANSWERTEXT" val="Male&#10;Fema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  <p:tag name="CDTIMELEFT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04EEAA5C43C4282AD602BA2CDB2CACE"/>
  <p:tag name="SLIDEID" val="104EEAA5C43C4282AD602BA2CDB2CACE"/>
  <p:tag name="SLIDEORDER" val="1"/>
  <p:tag name="SLIDETYPE" val="Q"/>
  <p:tag name="SPEEDSCORING" val="False"/>
  <p:tag name="CORRECTPOINTVALUE" val="100"/>
  <p:tag name="INCORRECTPOINTVALUE" val="0"/>
  <p:tag name="ZEROBASED" val="False"/>
  <p:tag name="NUMRESPONSES" val="1"/>
  <p:tag name="AUTOADVANCE" val="False"/>
  <p:tag name="TEAMASSIGN" val="True"/>
  <p:tag name="DELIMITERS" val="3.1"/>
  <p:tag name="VALUEFORMAT" val="0%"/>
  <p:tag name="ANSWERSALIAS" val="QE Derbyshire|smicln|Oakham School Rutland|smicln|Our Ladies Convent School Loughborough |smicln|Rushcliffe School |smicln|Nottingham High School for Boys|smicln|Ockbrook School|smicln|Bilborough College|smicln|Bedford Modern|smicln|Framwellgate &amp; Johnston School Durham"/>
  <p:tag name="COUNTDOWNSECONDS" val="5"/>
  <p:tag name="QUESTIONALIAS" val="What School are you representing?"/>
  <p:tag name="CHARTCOLORINDICES" val="10,3,11,14,13,23,46,9,5,16,10,3"/>
  <p:tag name="DEMOGRAPHIC" val="True"/>
  <p:tag name="COUNTDOWNHEIGHT" val="80"/>
  <p:tag name="COUNTDOWNWIDTH" val="100"/>
  <p:tag name="TOTALRESPONSES" val="30"/>
  <p:tag name="RESPONSECOUNT" val="30"/>
  <p:tag name="SLICED" val="False"/>
  <p:tag name="RESPONSES" val="7;4;8;7;5;7;1;2;4;5;3;9;7;3;6;5;8;9;7;1;1;4;3;4;7;6;4;2;2;2;"/>
  <p:tag name="CHARTSTRINGSTD" val="3 4 3 5 3 2 6 2 2"/>
  <p:tag name="CHARTSTRINGREV" val="2 2 6 2 3 5 3 4 3"/>
  <p:tag name="CHARTSTRINGSTDPER" val="0.1 0.133333333333333 0.1 0.166666666666667 0.1 0.0666666666666667 0.2 0.0666666666666667 0.0666666666666667"/>
  <p:tag name="CHARTSTRINGREVPER" val="0.0666666666666667 0.0666666666666667 0.2 0.0666666666666667 0.1 0.166666666666667 0.1 0.133333333333333 0.1"/>
  <p:tag name="RESTORECOUNTDOWNTIMER" val="False"/>
  <p:tag name="RESPONSESGATHERED" val="False"/>
  <p:tag name="ANONYMOUSTEMP" val="False"/>
  <p:tag name="VALUES" val="No Value|smicln|No Value|smicln|No Value|smicln|No Value|smicln|No Value|smicln|No Value|smicln|No Value|smicln|No Value|smicln|No Value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3307</TotalTime>
  <Words>1190</Words>
  <Application>Microsoft Office PowerPoint</Application>
  <PresentationFormat>On-screen Show (4:3)</PresentationFormat>
  <Paragraphs>302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Textured</vt:lpstr>
      <vt:lpstr>Chart</vt:lpstr>
      <vt:lpstr>Leverhulme Centre Schools Conference 2011</vt:lpstr>
      <vt:lpstr>Introduction      </vt:lpstr>
      <vt:lpstr>Life is about choices . . .</vt:lpstr>
      <vt:lpstr>Growth versus the environment</vt:lpstr>
      <vt:lpstr>In today’s lecture . . .  </vt:lpstr>
      <vt:lpstr>In today’s lecture . . .  </vt:lpstr>
      <vt:lpstr>Are you . . . .</vt:lpstr>
      <vt:lpstr>What School are you representing?</vt:lpstr>
      <vt:lpstr>Is this your first visit to a university?</vt:lpstr>
      <vt:lpstr>Are you considering studying economics at University?</vt:lpstr>
      <vt:lpstr>Trade &amp; Economic Growth</vt:lpstr>
      <vt:lpstr>Trade &amp; Economic Growth</vt:lpstr>
      <vt:lpstr>Trade &amp; Economic Growth</vt:lpstr>
      <vt:lpstr>Economists can play a role</vt:lpstr>
      <vt:lpstr>Why does trade make us richer?</vt:lpstr>
      <vt:lpstr>Where did all the Neanderthals go?</vt:lpstr>
      <vt:lpstr>Where did all the Neanderthals go?</vt:lpstr>
      <vt:lpstr>Where did all the Neanderthals go?</vt:lpstr>
      <vt:lpstr>What of Homo Sapiens (us) today?</vt:lpstr>
      <vt:lpstr>The Doomsday Scenario</vt:lpstr>
      <vt:lpstr>Why do we go on polluting ?</vt:lpstr>
      <vt:lpstr>An Alternative Scenario . . .</vt:lpstr>
      <vt:lpstr>Environmental Kuznets Curve</vt:lpstr>
      <vt:lpstr>Empirical Evidence of EKC?</vt:lpstr>
      <vt:lpstr>The EKC for US Air Quality</vt:lpstr>
      <vt:lpstr>And what of Climate Change?</vt:lpstr>
      <vt:lpstr>And what of Climate Change?</vt:lpstr>
      <vt:lpstr>An Invisible Threat</vt:lpstr>
      <vt:lpstr>Sleep walking in to Catastrophe</vt:lpstr>
      <vt:lpstr>How can we stop it?</vt:lpstr>
      <vt:lpstr>How can we stop it?</vt:lpstr>
      <vt:lpstr>Four Important Messages</vt:lpstr>
      <vt:lpstr>So let’s play . . . .</vt:lpstr>
      <vt:lpstr>What shape is the Environmental Kuznets Curve?</vt:lpstr>
      <vt:lpstr>Which does not make the EKC turn down?</vt:lpstr>
      <vt:lpstr>When Was David Ricardo born?</vt:lpstr>
      <vt:lpstr>When did Neanderthals become extinct?</vt:lpstr>
      <vt:lpstr>And finally . . .</vt:lpstr>
      <vt:lpstr>Further reading</vt:lpstr>
    </vt:vector>
  </TitlesOfParts>
  <Company>The University of Nottingham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GEP Conference</dc:title>
  <dc:creator>Tim Lloyd</dc:creator>
  <cp:lastModifiedBy>Information Services</cp:lastModifiedBy>
  <cp:revision>235</cp:revision>
  <dcterms:created xsi:type="dcterms:W3CDTF">2007-06-22T07:50:29Z</dcterms:created>
  <dcterms:modified xsi:type="dcterms:W3CDTF">2012-07-03T11:07:59Z</dcterms:modified>
</cp:coreProperties>
</file>