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4" r:id="rId5"/>
  </p:sldMasterIdLst>
  <p:notesMasterIdLst>
    <p:notesMasterId r:id="rId39"/>
  </p:notesMasterIdLst>
  <p:handoutMasterIdLst>
    <p:handoutMasterId r:id="rId40"/>
  </p:handoutMasterIdLst>
  <p:sldIdLst>
    <p:sldId id="312" r:id="rId6"/>
    <p:sldId id="269" r:id="rId7"/>
    <p:sldId id="326" r:id="rId8"/>
    <p:sldId id="327" r:id="rId9"/>
    <p:sldId id="328" r:id="rId10"/>
    <p:sldId id="329" r:id="rId11"/>
    <p:sldId id="330" r:id="rId12"/>
    <p:sldId id="334" r:id="rId13"/>
    <p:sldId id="331" r:id="rId14"/>
    <p:sldId id="332" r:id="rId15"/>
    <p:sldId id="333" r:id="rId16"/>
    <p:sldId id="335" r:id="rId17"/>
    <p:sldId id="336" r:id="rId18"/>
    <p:sldId id="337" r:id="rId19"/>
    <p:sldId id="338" r:id="rId20"/>
    <p:sldId id="339" r:id="rId21"/>
    <p:sldId id="340" r:id="rId22"/>
    <p:sldId id="342" r:id="rId23"/>
    <p:sldId id="343" r:id="rId24"/>
    <p:sldId id="345" r:id="rId25"/>
    <p:sldId id="344" r:id="rId26"/>
    <p:sldId id="341" r:id="rId27"/>
    <p:sldId id="35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Use" id="{59DC7A46-0650-F346-85BA-CBD8695D50F3}">
          <p14:sldIdLst/>
        </p14:section>
        <p14:section name="Title slides" id="{40E0B22D-E7B1-427C-A099-0F753BE7F146}">
          <p14:sldIdLst>
            <p14:sldId id="312"/>
          </p14:sldIdLst>
        </p14:section>
        <p14:section name="Divider slides" id="{78E251D3-DC5E-4B4A-A6B4-4A4589DFF5DC}">
          <p14:sldIdLst/>
        </p14:section>
        <p14:section name="Content slides" id="{E4CE66D5-51B2-4221-BDE9-EB6FBEC7E7C7}">
          <p14:sldIdLst>
            <p14:sldId id="269"/>
            <p14:sldId id="326"/>
            <p14:sldId id="327"/>
            <p14:sldId id="328"/>
            <p14:sldId id="329"/>
            <p14:sldId id="330"/>
            <p14:sldId id="334"/>
            <p14:sldId id="331"/>
            <p14:sldId id="332"/>
            <p14:sldId id="333"/>
            <p14:sldId id="335"/>
            <p14:sldId id="336"/>
            <p14:sldId id="337"/>
            <p14:sldId id="338"/>
            <p14:sldId id="339"/>
            <p14:sldId id="340"/>
            <p14:sldId id="342"/>
            <p14:sldId id="343"/>
            <p14:sldId id="345"/>
            <p14:sldId id="344"/>
            <p14:sldId id="341"/>
            <p14:sldId id="35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</p14:sldIdLst>
        </p14:section>
        <p14:section name="End slide" id="{25243ED0-1CFE-497A-9F6C-FBC3ECF0C538}">
          <p14:sldIdLst>
            <p14:sldId id="288"/>
          </p14:sldIdLst>
        </p14:section>
        <p14:section name="Useful Objects" id="{5370DAAF-79BA-DE48-9C93-E68413160B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6" autoAdjust="0"/>
    <p:restoredTop sz="86531" autoAdjust="0"/>
  </p:normalViewPr>
  <p:slideViewPr>
    <p:cSldViewPr snapToGrid="0">
      <p:cViewPr varScale="1">
        <p:scale>
          <a:sx n="94" d="100"/>
          <a:sy n="94" d="100"/>
        </p:scale>
        <p:origin x="224" y="536"/>
      </p:cViewPr>
      <p:guideLst>
        <p:guide orient="horz" pos="2205"/>
        <p:guide pos="3840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51" d="100"/>
          <a:sy n="151" d="100"/>
        </p:scale>
        <p:origin x="4640" y="200"/>
      </p:cViewPr>
      <p:guideLst/>
    </p:cSldViewPr>
  </p:notesViewPr>
  <p:gridSpacing cx="182880" cy="18288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>
                <a:latin typeface="Arial" panose="020B0604020202020204" pitchFamily="34" charset="0"/>
              </a:rPr>
              <a:t>The University of Nottingham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4BF2-D7DF-479C-9EF9-FF247B43B6E6}" type="datetime1">
              <a:rPr lang="en-GB" smtClean="0">
                <a:latin typeface="Arial" panose="020B0604020202020204" pitchFamily="34" charset="0"/>
              </a:rPr>
              <a:t>24/07/2020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>
                <a:latin typeface="Arial" panose="020B0604020202020204" pitchFamily="34" charset="0"/>
              </a:rPr>
              <a:t>Your Department Name etc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EDAF-6BFF-4ECB-9F4E-2D4AAE5E014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3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The University of Nottingham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AF5A3-63BC-4A87-859D-8ED86BB4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182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52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00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28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07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9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44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22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7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67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21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1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24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34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66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44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84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54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16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585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11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07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2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22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702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56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1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4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5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3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7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2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1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2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nottingham.ac.uk/imagebank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nottingham.ac.uk/imagebank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7659-1700-314E-B00F-79040D744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158B21E-1070-014B-B9DF-CC6AE4E330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7FB5A-28C0-E64E-9FEF-7D9F37C42C4A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cover slide options.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2309C-2C73-D748-AA1B-AB05B98A64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CE00DA-F948-9449-B3A1-D7A1FAA0F09F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Add a partner logo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CE4322B-60FD-4247-98CC-5B3D3101F0D7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7851B81-1328-7543-96B8-61F01F01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7AF8C98-EFFB-8444-A615-B4920C89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05096E2-BE7E-2745-BEDA-2FE7CA4B2C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82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497BF54-DDDF-9C43-996F-4B56CDE6B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5E9271B-0820-354A-93EC-EB864320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729FF4B-AE88-DA4F-A14E-D6CE4E63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1CD28ED-14F1-B44C-B470-1D224D8D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7F950BD-F6BF-E946-BF59-9996741B7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75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3D5D473-8F2B-CC49-956D-E22C182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55CF14C-1036-8240-A4D6-88C76B53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B57574F-AFAA-7C43-8707-E5A503FC4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92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6150624" cy="1944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Quote text goes here – Georgia 40pt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0E20FF6-087C-254D-B377-87B46F30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6250FB6-DFDE-CC4E-BD54-E44B31D1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E546460-2F3C-B743-ACBE-47CE198D3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19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o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768A-E936-2047-B272-A71830C2F46A}"/>
              </a:ext>
            </a:extLst>
          </p:cNvPr>
          <p:cNvSpPr/>
          <p:nvPr userDrawn="1"/>
        </p:nvSpPr>
        <p:spPr>
          <a:xfrm>
            <a:off x="6096000" y="1029589"/>
            <a:ext cx="6096000" cy="5828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17E21C-B85B-934A-BF9C-B51FD202E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A486383-7D66-0D46-B7B2-852429AE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05C388A-4F4A-D046-A14C-1966CD50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1B3FD81-10DD-0342-9AA1-E2491DE801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95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E8FE9F4-4522-2A4A-9C2C-E14E46615C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02114" y="3806825"/>
            <a:ext cx="3041886" cy="30511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B8BEFA4-C2B9-BD42-A0A5-04F3692367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53231" y="3806825"/>
            <a:ext cx="3041886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8429D8B-070F-B34C-94B7-DEF1C90FAA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9117" y="1030288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less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5F9D20A-60A4-B749-9837-8CF6B9AF35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246" y="3997876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75%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69F27E-1C0A-A446-B7C7-C4A5F8936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663" y="5308600"/>
            <a:ext cx="2616200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2665" y="4521347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3082" y="3999041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168AAF-B20D-5A42-B75B-7723535923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3082" y="5799705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4" name="Date Placeholder 2">
            <a:extLst>
              <a:ext uri="{FF2B5EF4-FFF2-40B4-BE49-F238E27FC236}">
                <a16:creationId xmlns:a16="http://schemas.microsoft.com/office/drawing/2014/main" id="{2987AD34-27BC-A940-9D49-9B42BCBE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BEACFBAF-3C16-9442-B6F6-4613A5BB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E8A77961-1C22-C74B-9FA8-22E6A417D9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651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944C8EB-D3E3-3B4F-9FC5-E6B185D2F5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9117" y="3806825"/>
            <a:ext cx="6096000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563FF-1797-7C47-B195-3DD52F253B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9117" y="1030288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more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246" y="4337926"/>
            <a:ext cx="3210526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771" y="4633351"/>
            <a:ext cx="2242659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F5E29404-E355-8C40-B064-5EED9D50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DDCE267-4A5F-E145-8792-06BF1259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880FF51-74C3-C140-A39F-F630B14480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66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0963E11F-32F1-6544-8FF4-C1EF6F642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3600" y="1018730"/>
            <a:ext cx="2438400" cy="2438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FF92A6B8-47C8-B244-9D3E-90F39EE69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5200" y="3450545"/>
            <a:ext cx="2438400" cy="2438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8C0DB2D-35D1-F142-B809-1833736CA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018730"/>
            <a:ext cx="2438400" cy="2438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5BBCD3E3-1554-B049-8AAF-DF0C933C46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450545"/>
            <a:ext cx="2438400" cy="2438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0FFA53-4B53-0345-BD1D-3380331FA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8730"/>
            <a:ext cx="2438400" cy="24384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1D5925E4-B891-944B-91DC-A261A1D5F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3600" y="3450545"/>
            <a:ext cx="2438400" cy="24384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BB06489-33E6-1442-BC2F-397F1EC4E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0545"/>
            <a:ext cx="2438400" cy="2438400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7C62DAF7-D2F9-5D47-AB79-7712B92267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400" y="1018730"/>
            <a:ext cx="2438400" cy="2438400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87255BA-4BF0-E844-8BE7-3D125B568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3450545"/>
            <a:ext cx="2438400" cy="2438400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FAC8937D-B337-F944-8F1C-14A4768CD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00" y="1018730"/>
            <a:ext cx="2438400" cy="2438400"/>
          </a:xfrm>
          <a:prstGeom prst="rect">
            <a:avLst/>
          </a:prstGeo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8C5D4842-7C0F-EC46-A474-5DF0CEC9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4666CE4-75BF-B34F-8276-FC5F1A57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AD10673-0692-CB4F-8CF7-113E8374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521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478D9FEA-DB2B-6A45-97A4-F6B0D4E2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8816193-F97B-4A43-B903-C799F573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E47A69B-7B76-B441-995B-5AF4213423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768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829581F-89A7-2F45-AEDF-13BBA609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90419B6-7C51-714B-B9AF-5A833111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403D8CA-B469-274B-A619-DD30F98BF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265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3AA1-5E84-1542-85FA-0AD28CCBD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B6D91D-08CC-8B40-9A20-FA4118102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D62B56-9FE8-D94E-A6EA-EC6A8F16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668866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CD7C8D-4EBF-E54E-8157-B82F50C78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3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030288"/>
            <a:ext cx="12192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7CCA2-0399-254E-ACFE-E5730EC8E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95850"/>
            <a:ext cx="12192000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1412D12-3864-394B-985D-3364B164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9377BC7-EA60-2841-8608-D79A7C3B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ECF5E4-B74A-FB48-B872-16F3292CF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504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1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stl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FCAE9-B754-8C4D-B7F9-C051D5466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7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DC40-08B7-C54D-9A16-7B5D3FDD4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83873-86BD-454E-AF6E-E4D2764B6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71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07C01-E6FE-374C-80D0-F5676A0E0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7C3C0-F69E-E643-A32B-61F2F310A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82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F670C-95B5-454E-9804-5609FD32D6F9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All items on these slides are editable. You can change the </a:t>
            </a:r>
            <a:r>
              <a:rPr lang="en-US" sz="1600" dirty="0" err="1">
                <a:solidFill>
                  <a:schemeClr val="tx2"/>
                </a:solidFill>
              </a:rPr>
              <a:t>colour</a:t>
            </a:r>
            <a:r>
              <a:rPr lang="en-US" sz="1600" dirty="0">
                <a:solidFill>
                  <a:schemeClr val="tx2"/>
                </a:solidFill>
              </a:rPr>
              <a:t>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85223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76EA1E-DDD4-3C48-962B-715F6034D482}"/>
              </a:ext>
            </a:extLst>
          </p:cNvPr>
          <p:cNvSpPr/>
          <p:nvPr userDrawn="1"/>
        </p:nvSpPr>
        <p:spPr>
          <a:xfrm>
            <a:off x="47937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AD833-6EA6-CF4E-A26E-B6FDE789CD8B}"/>
              </a:ext>
            </a:extLst>
          </p:cNvPr>
          <p:cNvSpPr/>
          <p:nvPr userDrawn="1"/>
        </p:nvSpPr>
        <p:spPr>
          <a:xfrm>
            <a:off x="1495424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D51130-6DBC-B947-B5BA-B65F7AAB5E83}"/>
              </a:ext>
            </a:extLst>
          </p:cNvPr>
          <p:cNvSpPr/>
          <p:nvPr userDrawn="1"/>
        </p:nvSpPr>
        <p:spPr>
          <a:xfrm>
            <a:off x="2511472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9BC211-0BDE-F247-BCA6-AFE6CBE484EE}"/>
              </a:ext>
            </a:extLst>
          </p:cNvPr>
          <p:cNvSpPr/>
          <p:nvPr userDrawn="1"/>
        </p:nvSpPr>
        <p:spPr>
          <a:xfrm>
            <a:off x="3527520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608658-76A6-4649-8FAC-7587274B2DF9}"/>
              </a:ext>
            </a:extLst>
          </p:cNvPr>
          <p:cNvSpPr/>
          <p:nvPr userDrawn="1"/>
        </p:nvSpPr>
        <p:spPr>
          <a:xfrm>
            <a:off x="4543568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CD998D-A504-2046-9915-EC22DA08B192}"/>
              </a:ext>
            </a:extLst>
          </p:cNvPr>
          <p:cNvSpPr/>
          <p:nvPr userDrawn="1"/>
        </p:nvSpPr>
        <p:spPr>
          <a:xfrm>
            <a:off x="555961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BA829B4-C56F-B347-BFDB-414400402ADF}"/>
              </a:ext>
            </a:extLst>
          </p:cNvPr>
          <p:cNvSpPr/>
          <p:nvPr userDrawn="1"/>
        </p:nvSpPr>
        <p:spPr>
          <a:xfrm>
            <a:off x="6575664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C6FE5D-AA56-FE47-B996-1170E8CED2BE}"/>
              </a:ext>
            </a:extLst>
          </p:cNvPr>
          <p:cNvSpPr/>
          <p:nvPr userDrawn="1"/>
        </p:nvSpPr>
        <p:spPr>
          <a:xfrm>
            <a:off x="7591712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6118C8-C196-874E-AD11-AFD75EFC5DB1}"/>
              </a:ext>
            </a:extLst>
          </p:cNvPr>
          <p:cNvSpPr/>
          <p:nvPr userDrawn="1"/>
        </p:nvSpPr>
        <p:spPr>
          <a:xfrm>
            <a:off x="8607760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18FB46-1242-314A-AA24-56DEFFE7F884}"/>
              </a:ext>
            </a:extLst>
          </p:cNvPr>
          <p:cNvSpPr/>
          <p:nvPr userDrawn="1"/>
        </p:nvSpPr>
        <p:spPr>
          <a:xfrm>
            <a:off x="9623808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B9B69D-3C0B-2647-95F9-0A10DF633026}"/>
              </a:ext>
            </a:extLst>
          </p:cNvPr>
          <p:cNvSpPr/>
          <p:nvPr userDrawn="1"/>
        </p:nvSpPr>
        <p:spPr>
          <a:xfrm>
            <a:off x="1063985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F523F24-CB29-4C41-AA9D-97A31EB1E255}"/>
              </a:ext>
            </a:extLst>
          </p:cNvPr>
          <p:cNvSpPr/>
          <p:nvPr userDrawn="1"/>
        </p:nvSpPr>
        <p:spPr>
          <a:xfrm>
            <a:off x="47937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C448243-5866-954D-BA91-678DECE88B0A}"/>
              </a:ext>
            </a:extLst>
          </p:cNvPr>
          <p:cNvSpPr/>
          <p:nvPr userDrawn="1"/>
        </p:nvSpPr>
        <p:spPr>
          <a:xfrm>
            <a:off x="1495424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86F0C8-D62F-8249-80D5-912801A3F4B3}"/>
              </a:ext>
            </a:extLst>
          </p:cNvPr>
          <p:cNvSpPr/>
          <p:nvPr userDrawn="1"/>
        </p:nvSpPr>
        <p:spPr>
          <a:xfrm>
            <a:off x="2511472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B52E35A-D5C2-3A4E-978C-E493D92D6A24}"/>
              </a:ext>
            </a:extLst>
          </p:cNvPr>
          <p:cNvSpPr/>
          <p:nvPr userDrawn="1"/>
        </p:nvSpPr>
        <p:spPr>
          <a:xfrm>
            <a:off x="3527520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96DCCD-13ED-F640-8F62-02E7AA83E40D}"/>
              </a:ext>
            </a:extLst>
          </p:cNvPr>
          <p:cNvSpPr/>
          <p:nvPr userDrawn="1"/>
        </p:nvSpPr>
        <p:spPr>
          <a:xfrm>
            <a:off x="4543568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88D2C8-948B-C34F-8DB9-C63AF94FCC35}"/>
              </a:ext>
            </a:extLst>
          </p:cNvPr>
          <p:cNvSpPr/>
          <p:nvPr userDrawn="1"/>
        </p:nvSpPr>
        <p:spPr>
          <a:xfrm>
            <a:off x="555961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9BBB31-E9CF-B349-B152-D698680DF4DF}"/>
              </a:ext>
            </a:extLst>
          </p:cNvPr>
          <p:cNvSpPr/>
          <p:nvPr userDrawn="1"/>
        </p:nvSpPr>
        <p:spPr>
          <a:xfrm>
            <a:off x="6575664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D54F1B-2D5C-484A-8D1E-09241BBD8BF3}"/>
              </a:ext>
            </a:extLst>
          </p:cNvPr>
          <p:cNvSpPr/>
          <p:nvPr userDrawn="1"/>
        </p:nvSpPr>
        <p:spPr>
          <a:xfrm>
            <a:off x="7591712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C7455F-8851-2E43-8B67-4A3649CEC8D7}"/>
              </a:ext>
            </a:extLst>
          </p:cNvPr>
          <p:cNvSpPr/>
          <p:nvPr userDrawn="1"/>
        </p:nvSpPr>
        <p:spPr>
          <a:xfrm>
            <a:off x="8607760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BABBA1C-E822-E940-9148-A5487BDD8AEA}"/>
              </a:ext>
            </a:extLst>
          </p:cNvPr>
          <p:cNvSpPr/>
          <p:nvPr userDrawn="1"/>
        </p:nvSpPr>
        <p:spPr>
          <a:xfrm>
            <a:off x="9623808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08A034-F2FC-E641-9D92-8CFE594C1639}"/>
              </a:ext>
            </a:extLst>
          </p:cNvPr>
          <p:cNvSpPr/>
          <p:nvPr userDrawn="1"/>
        </p:nvSpPr>
        <p:spPr>
          <a:xfrm>
            <a:off x="1063985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56D07C-2B40-1346-8517-D086B1FFF5F0}"/>
              </a:ext>
            </a:extLst>
          </p:cNvPr>
          <p:cNvSpPr/>
          <p:nvPr userDrawn="1"/>
        </p:nvSpPr>
        <p:spPr>
          <a:xfrm>
            <a:off x="47937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ABD5C5-0264-2F49-8C19-F2C627B54D83}"/>
              </a:ext>
            </a:extLst>
          </p:cNvPr>
          <p:cNvSpPr/>
          <p:nvPr userDrawn="1"/>
        </p:nvSpPr>
        <p:spPr>
          <a:xfrm>
            <a:off x="1495424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E2DCE88-820C-0347-87F1-2F20466148AA}"/>
              </a:ext>
            </a:extLst>
          </p:cNvPr>
          <p:cNvSpPr/>
          <p:nvPr userDrawn="1"/>
        </p:nvSpPr>
        <p:spPr>
          <a:xfrm>
            <a:off x="2511472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0D35FA6-7BEF-234E-9F42-2311FD2F4AA2}"/>
              </a:ext>
            </a:extLst>
          </p:cNvPr>
          <p:cNvSpPr/>
          <p:nvPr userDrawn="1"/>
        </p:nvSpPr>
        <p:spPr>
          <a:xfrm>
            <a:off x="3527520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ABFF75B-7609-8448-B68E-E5C15C923097}"/>
              </a:ext>
            </a:extLst>
          </p:cNvPr>
          <p:cNvSpPr/>
          <p:nvPr userDrawn="1"/>
        </p:nvSpPr>
        <p:spPr>
          <a:xfrm>
            <a:off x="4543568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96E601-59F3-0F46-A3D6-6C77B2A5D315}"/>
              </a:ext>
            </a:extLst>
          </p:cNvPr>
          <p:cNvSpPr/>
          <p:nvPr userDrawn="1"/>
        </p:nvSpPr>
        <p:spPr>
          <a:xfrm>
            <a:off x="555961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D65771C-6846-2743-997B-88678013BC34}"/>
              </a:ext>
            </a:extLst>
          </p:cNvPr>
          <p:cNvSpPr/>
          <p:nvPr userDrawn="1"/>
        </p:nvSpPr>
        <p:spPr>
          <a:xfrm>
            <a:off x="6575664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C5F643-98D6-B84E-872E-A198ADAC580A}"/>
              </a:ext>
            </a:extLst>
          </p:cNvPr>
          <p:cNvSpPr/>
          <p:nvPr userDrawn="1"/>
        </p:nvSpPr>
        <p:spPr>
          <a:xfrm>
            <a:off x="7591712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B93A778-C3EE-A84B-B356-B8459C22E9AD}"/>
              </a:ext>
            </a:extLst>
          </p:cNvPr>
          <p:cNvSpPr/>
          <p:nvPr userDrawn="1"/>
        </p:nvSpPr>
        <p:spPr>
          <a:xfrm>
            <a:off x="8607760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0788B4-C3F0-9047-80BA-AB87DC1E320B}"/>
              </a:ext>
            </a:extLst>
          </p:cNvPr>
          <p:cNvSpPr/>
          <p:nvPr userDrawn="1"/>
        </p:nvSpPr>
        <p:spPr>
          <a:xfrm>
            <a:off x="9623808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4ADC236-12A6-F643-8463-1FD369222EBD}"/>
              </a:ext>
            </a:extLst>
          </p:cNvPr>
          <p:cNvSpPr/>
          <p:nvPr userDrawn="1"/>
        </p:nvSpPr>
        <p:spPr>
          <a:xfrm>
            <a:off x="1063985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A95CDD-4ACA-6E45-9E03-DED57B7A17B1}"/>
              </a:ext>
            </a:extLst>
          </p:cNvPr>
          <p:cNvSpPr/>
          <p:nvPr userDrawn="1"/>
        </p:nvSpPr>
        <p:spPr>
          <a:xfrm>
            <a:off x="47937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76A291-1120-D841-A17C-4744BD31119E}"/>
              </a:ext>
            </a:extLst>
          </p:cNvPr>
          <p:cNvSpPr/>
          <p:nvPr userDrawn="1"/>
        </p:nvSpPr>
        <p:spPr>
          <a:xfrm>
            <a:off x="1495424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D9F7EB-EB5B-5849-8960-87554EFE96A2}"/>
              </a:ext>
            </a:extLst>
          </p:cNvPr>
          <p:cNvSpPr/>
          <p:nvPr userDrawn="1"/>
        </p:nvSpPr>
        <p:spPr>
          <a:xfrm>
            <a:off x="2511472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CE8B47E-F0B9-2F48-81E2-0CFF01F4019C}"/>
              </a:ext>
            </a:extLst>
          </p:cNvPr>
          <p:cNvSpPr/>
          <p:nvPr userDrawn="1"/>
        </p:nvSpPr>
        <p:spPr>
          <a:xfrm>
            <a:off x="3527520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A52769C-586D-0547-8B43-FDA5D125AC4A}"/>
              </a:ext>
            </a:extLst>
          </p:cNvPr>
          <p:cNvSpPr/>
          <p:nvPr userDrawn="1"/>
        </p:nvSpPr>
        <p:spPr>
          <a:xfrm>
            <a:off x="4543568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4832484-9AF3-3040-B362-12AFCE82E568}"/>
              </a:ext>
            </a:extLst>
          </p:cNvPr>
          <p:cNvSpPr/>
          <p:nvPr userDrawn="1"/>
        </p:nvSpPr>
        <p:spPr>
          <a:xfrm>
            <a:off x="555961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9B343D7-5277-2544-8430-448DEC700E1E}"/>
              </a:ext>
            </a:extLst>
          </p:cNvPr>
          <p:cNvSpPr/>
          <p:nvPr userDrawn="1"/>
        </p:nvSpPr>
        <p:spPr>
          <a:xfrm>
            <a:off x="6575664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2C02EB-B68E-9044-994A-65588C5F126D}"/>
              </a:ext>
            </a:extLst>
          </p:cNvPr>
          <p:cNvSpPr/>
          <p:nvPr userDrawn="1"/>
        </p:nvSpPr>
        <p:spPr>
          <a:xfrm>
            <a:off x="7591712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2BE44DB-D273-AB46-89D2-7C2B30912659}"/>
              </a:ext>
            </a:extLst>
          </p:cNvPr>
          <p:cNvSpPr/>
          <p:nvPr userDrawn="1"/>
        </p:nvSpPr>
        <p:spPr>
          <a:xfrm>
            <a:off x="8607760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3E20485-2E4B-9B4C-AE6B-3C1B1509B043}"/>
              </a:ext>
            </a:extLst>
          </p:cNvPr>
          <p:cNvSpPr/>
          <p:nvPr userDrawn="1"/>
        </p:nvSpPr>
        <p:spPr>
          <a:xfrm>
            <a:off x="9623808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84C2AF-F9F6-6943-AF27-AD08B011A677}"/>
              </a:ext>
            </a:extLst>
          </p:cNvPr>
          <p:cNvSpPr/>
          <p:nvPr userDrawn="1"/>
        </p:nvSpPr>
        <p:spPr>
          <a:xfrm>
            <a:off x="1063985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665E85D-8861-794D-A0B5-7227A4A9BDE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All items on these slides are editable. You can change the </a:t>
            </a:r>
            <a:r>
              <a:rPr lang="en-US" sz="1600" dirty="0" err="1">
                <a:solidFill>
                  <a:schemeClr val="tx2"/>
                </a:solidFill>
              </a:rPr>
              <a:t>colour</a:t>
            </a:r>
            <a:r>
              <a:rPr lang="en-US" sz="1600" dirty="0">
                <a:solidFill>
                  <a:schemeClr val="tx2"/>
                </a:solidFill>
              </a:rPr>
              <a:t>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1408039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570720" y="5465236"/>
            <a:ext cx="2209800" cy="1028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partner logo here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7659-1700-314E-B00F-79040D744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158B21E-1070-014B-B9DF-CC6AE4E330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7FB5A-28C0-E64E-9FEF-7D9F37C42C4A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cover slide options.</a:t>
            </a:r>
          </a:p>
        </p:txBody>
      </p:sp>
    </p:spTree>
    <p:extLst>
      <p:ext uri="{BB962C8B-B14F-4D97-AF65-F5344CB8AC3E}">
        <p14:creationId xmlns:p14="http://schemas.microsoft.com/office/powerpoint/2010/main" val="3292662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3AA1-5E84-1542-85FA-0AD28CCBD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B6D91D-08CC-8B40-9A20-FA4118102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D62B56-9FE8-D94E-A6EA-EC6A8F16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020800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eo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5F48C-130A-074B-BAE4-5071492D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4767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0A4753-72CA-6241-85A5-FA5F9E40D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C60C8-55FD-084A-BE95-B2E766446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28951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eo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5F48C-130A-074B-BAE4-5071492D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4767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0A4753-72CA-6241-85A5-FA5F9E40D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C60C8-55FD-084A-BE95-B2E766446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4149837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EB89620-E302-6C4B-B385-8DB40106EB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70720" y="5465236"/>
            <a:ext cx="2209800" cy="1028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partner logo here if required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73482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EDD9DE1-34C9-564D-A890-335533D45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040"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FB682B-CBE5-0E46-8A20-FBDCFD217D46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divider slide options.</a:t>
            </a:r>
          </a:p>
        </p:txBody>
      </p:sp>
    </p:spTree>
    <p:extLst>
      <p:ext uri="{BB962C8B-B14F-4D97-AF65-F5344CB8AC3E}">
        <p14:creationId xmlns:p14="http://schemas.microsoft.com/office/powerpoint/2010/main" val="1626193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B2171D4-B040-9448-88ED-CD59EBB79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040"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4EB9E-FE0B-FF48-B57B-3DBA656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DE1B96-986D-4446-800F-54A0D95D2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</p:spTree>
    <p:extLst>
      <p:ext uri="{BB962C8B-B14F-4D97-AF65-F5344CB8AC3E}">
        <p14:creationId xmlns:p14="http://schemas.microsoft.com/office/powerpoint/2010/main" val="1780460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480AEE2-F97B-4D4C-BCDA-5DB28C116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040"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A61C9F9-E7A2-6342-870C-D685719F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8BB5A8-2728-CF4C-9063-6BE6445BAA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</p:spTree>
    <p:extLst>
      <p:ext uri="{BB962C8B-B14F-4D97-AF65-F5344CB8AC3E}">
        <p14:creationId xmlns:p14="http://schemas.microsoft.com/office/powerpoint/2010/main" val="1200681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035A1-1804-EC4A-9FF8-AEE00A4BFC6F}"/>
              </a:ext>
            </a:extLst>
          </p:cNvPr>
          <p:cNvSpPr/>
          <p:nvPr userDrawn="1"/>
        </p:nvSpPr>
        <p:spPr>
          <a:xfrm>
            <a:off x="12635555" y="-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slide content options.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2702257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9A7CD-F138-0F44-8EE9-3A0D44746374}"/>
              </a:ext>
            </a:extLst>
          </p:cNvPr>
          <p:cNvSpPr/>
          <p:nvPr userDrawn="1"/>
        </p:nvSpPr>
        <p:spPr>
          <a:xfrm>
            <a:off x="-2691741" y="4585363"/>
            <a:ext cx="2272637" cy="2272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To change the information in the footer throughout the presentation go to ‘Insert’ &gt; ‘Header and Footers’ and add in your Name an Department. </a:t>
            </a:r>
          </a:p>
        </p:txBody>
      </p:sp>
    </p:spTree>
    <p:extLst>
      <p:ext uri="{BB962C8B-B14F-4D97-AF65-F5344CB8AC3E}">
        <p14:creationId xmlns:p14="http://schemas.microsoft.com/office/powerpoint/2010/main" val="539934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1484533"/>
            <a:ext cx="11257699" cy="43955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B6158-EF9E-D844-A85A-727AA2F53AC0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330B-22A3-344E-A01F-AEEF71CCB5D3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examples as well as different elements. Copy and paste these items onto this page.</a:t>
            </a:r>
          </a:p>
        </p:txBody>
      </p:sp>
    </p:spTree>
    <p:extLst>
      <p:ext uri="{BB962C8B-B14F-4D97-AF65-F5344CB8AC3E}">
        <p14:creationId xmlns:p14="http://schemas.microsoft.com/office/powerpoint/2010/main" val="3052939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66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497BF54-DDDF-9C43-996F-4B56CDE6B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5E9271B-0820-354A-93EC-EB864320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27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6150624" cy="1944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Quote text goes here – Georgia 40pt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</p:spTree>
    <p:extLst>
      <p:ext uri="{BB962C8B-B14F-4D97-AF65-F5344CB8AC3E}">
        <p14:creationId xmlns:p14="http://schemas.microsoft.com/office/powerpoint/2010/main" val="106577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– Arial 32pt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9BE0EF-B1BD-4F49-A571-A9C3B39F7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F5119-3C31-2042-9116-20C98F254CA9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Add a partner logo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7715FAF-431F-0947-BA32-CCCAE21D6FF6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o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768A-E936-2047-B272-A71830C2F46A}"/>
              </a:ext>
            </a:extLst>
          </p:cNvPr>
          <p:cNvSpPr/>
          <p:nvPr userDrawn="1"/>
        </p:nvSpPr>
        <p:spPr>
          <a:xfrm>
            <a:off x="6096000" y="1029589"/>
            <a:ext cx="6096000" cy="5828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17E21C-B85B-934A-BF9C-B51FD202E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59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266F2-92D5-BD46-99F7-2C4330F10CB7}"/>
              </a:ext>
            </a:extLst>
          </p:cNvPr>
          <p:cNvGrpSpPr/>
          <p:nvPr userDrawn="1"/>
        </p:nvGrpSpPr>
        <p:grpSpPr>
          <a:xfrm>
            <a:off x="6096000" y="895258"/>
            <a:ext cx="6096000" cy="5962743"/>
            <a:chOff x="6096000" y="1275227"/>
            <a:chExt cx="5841282" cy="57135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AD1E05-40A9-E348-A537-A34DBEA2EC17}"/>
                </a:ext>
              </a:extLst>
            </p:cNvPr>
            <p:cNvSpPr/>
            <p:nvPr userDrawn="1"/>
          </p:nvSpPr>
          <p:spPr>
            <a:xfrm>
              <a:off x="6096000" y="4065563"/>
              <a:ext cx="2920641" cy="2923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190A4D-50C2-714E-97D9-288ECFEA5A51}"/>
                </a:ext>
              </a:extLst>
            </p:cNvPr>
            <p:cNvSpPr/>
            <p:nvPr userDrawn="1"/>
          </p:nvSpPr>
          <p:spPr>
            <a:xfrm>
              <a:off x="9016641" y="4065563"/>
              <a:ext cx="2920641" cy="292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39C972-3F90-C34C-AD05-339F0D5C424A}"/>
                </a:ext>
              </a:extLst>
            </p:cNvPr>
            <p:cNvSpPr/>
            <p:nvPr userDrawn="1"/>
          </p:nvSpPr>
          <p:spPr>
            <a:xfrm>
              <a:off x="6096000" y="1275227"/>
              <a:ext cx="5841282" cy="2792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less boxes are also available in under the ’Layouts’ button.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accent5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5F9D20A-60A4-B749-9837-8CF6B9AF35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246" y="3997876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75%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69F27E-1C0A-A446-B7C7-C4A5F8936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663" y="5308600"/>
            <a:ext cx="2616200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2665" y="4521347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3082" y="3999041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168AAF-B20D-5A42-B75B-7723535923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3082" y="5799705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45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266F2-92D5-BD46-99F7-2C4330F10CB7}"/>
              </a:ext>
            </a:extLst>
          </p:cNvPr>
          <p:cNvGrpSpPr/>
          <p:nvPr userDrawn="1"/>
        </p:nvGrpSpPr>
        <p:grpSpPr>
          <a:xfrm>
            <a:off x="6096000" y="895258"/>
            <a:ext cx="6096000" cy="5962742"/>
            <a:chOff x="6096000" y="1275227"/>
            <a:chExt cx="5841282" cy="57135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190A4D-50C2-714E-97D9-288ECFEA5A51}"/>
                </a:ext>
              </a:extLst>
            </p:cNvPr>
            <p:cNvSpPr/>
            <p:nvPr userDrawn="1"/>
          </p:nvSpPr>
          <p:spPr>
            <a:xfrm>
              <a:off x="6096000" y="4065563"/>
              <a:ext cx="5841282" cy="292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39C972-3F90-C34C-AD05-339F0D5C424A}"/>
                </a:ext>
              </a:extLst>
            </p:cNvPr>
            <p:cNvSpPr/>
            <p:nvPr userDrawn="1"/>
          </p:nvSpPr>
          <p:spPr>
            <a:xfrm>
              <a:off x="6096000" y="1275227"/>
              <a:ext cx="5841282" cy="2792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this slide to showcase key facts and figures by editing the text in these boxes. Options with more boxes are also available in under the ’Layouts’ button.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accent5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dirty="0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246" y="4337926"/>
            <a:ext cx="3210526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771" y="4633351"/>
            <a:ext cx="2242659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1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0963E11F-32F1-6544-8FF4-C1EF6F642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3600" y="1018730"/>
            <a:ext cx="2438400" cy="2438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FF92A6B8-47C8-B244-9D3E-90F39EE69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5200" y="3450545"/>
            <a:ext cx="2438400" cy="2438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8C0DB2D-35D1-F142-B809-1833736CA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018730"/>
            <a:ext cx="2438400" cy="2438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5BBCD3E3-1554-B049-8AAF-DF0C933C46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450545"/>
            <a:ext cx="2438400" cy="2438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0FFA53-4B53-0345-BD1D-3380331FA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8730"/>
            <a:ext cx="2438400" cy="24384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1D5925E4-B891-944B-91DC-A261A1D5F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3600" y="3450545"/>
            <a:ext cx="2438400" cy="24384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BB06489-33E6-1442-BC2F-397F1EC4E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0545"/>
            <a:ext cx="2438400" cy="2438400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7C62DAF7-D2F9-5D47-AB79-7712B92267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400" y="1018730"/>
            <a:ext cx="2438400" cy="2438400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87255BA-4BF0-E844-8BE7-3D125B568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3450545"/>
            <a:ext cx="2438400" cy="2438400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FAC8937D-B337-F944-8F1C-14A4768CD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00" y="1018730"/>
            <a:ext cx="2438400" cy="2438400"/>
          </a:xfrm>
          <a:prstGeom prst="rect">
            <a:avLst/>
          </a:prstGeo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865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B4AFD6-E50E-EE46-9133-E4B37BC8580F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90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CD7C8D-4EBF-E54E-8157-B82F50C78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3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030288"/>
            <a:ext cx="12192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7CCA2-0399-254E-ACFE-E5730EC8E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95850"/>
            <a:ext cx="12192000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dirty="0" err="1">
                <a:solidFill>
                  <a:schemeClr val="tx2"/>
                </a:solidFill>
              </a:rPr>
              <a:t>imagebank</a:t>
            </a:r>
            <a:r>
              <a:rPr lang="en-US" sz="1600" dirty="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dirty="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B4AFD6-E50E-EE46-9133-E4B37BC8580F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4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98E8B-DD4F-CF42-9D7C-0E4476C1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19-D170-48E7-B25D-293F3BFD294D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734D-A5BD-8049-A16C-4207B6B5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6F6C4-FAD3-4747-BF64-4989A8C5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52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stl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98E8B-DD4F-CF42-9D7C-0E4476C1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19-D170-48E7-B25D-293F3BFD294D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734D-A5BD-8049-A16C-4207B6B5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6F6C4-FAD3-4747-BF64-4989A8C5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FCAE9-B754-8C4D-B7F9-C051D5466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3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DC40-08B7-C54D-9A16-7B5D3FDD4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83873-86BD-454E-AF6E-E4D2764B6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543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07C01-E6FE-374C-80D0-F5676A0E0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7C3C0-F69E-E643-A32B-61F2F310A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End slide</a:t>
            </a: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35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B682B-CBE5-0E46-8A20-FBDCFD217D46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divider slide options.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1B442-D23E-CA47-8B99-3C2A297AC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73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24 July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5328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A4EB9E-FE0B-FF48-B57B-3DBA656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DE1B96-986D-4446-800F-54A0D95D2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8598A-E89A-584D-B315-0C3A8BB5D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2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61C9F9-E7A2-6342-870C-D685719F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title – Arial Bold 36pt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8BB5A8-2728-CF4C-9063-6BE6445BAA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B13D2-2048-3D42-80F2-F73F24035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9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035A1-1804-EC4A-9FF8-AEE00A4BFC6F}"/>
              </a:ext>
            </a:extLst>
          </p:cNvPr>
          <p:cNvSpPr/>
          <p:nvPr userDrawn="1"/>
        </p:nvSpPr>
        <p:spPr>
          <a:xfrm>
            <a:off x="12635555" y="-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Use the ‘New Slide’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or ‘Layout’ buttons for different slide content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2702257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9A7CD-F138-0F44-8EE9-3A0D44746374}"/>
              </a:ext>
            </a:extLst>
          </p:cNvPr>
          <p:cNvSpPr/>
          <p:nvPr userDrawn="1"/>
        </p:nvSpPr>
        <p:spPr>
          <a:xfrm>
            <a:off x="-2691741" y="4585363"/>
            <a:ext cx="2272637" cy="2272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To change the information in the footer throughout the presentation go to ‘Insert’ &gt; ‘Header and Footers’ and add in your Name an Department. 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EC0D016C-1275-924C-98DB-B9930CE6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EDAE64E-B17E-C94F-B25E-49BD42EB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849A843-67F9-4A42-88AB-E569AB1B46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4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1484533"/>
            <a:ext cx="11257699" cy="43955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Body text – Arial 28pt</a:t>
            </a:r>
          </a:p>
          <a:p>
            <a:pPr lvl="1"/>
            <a:r>
              <a:rPr lang="en-US" dirty="0"/>
              <a:t>Second text – Arial 28pt</a:t>
            </a:r>
          </a:p>
          <a:p>
            <a:pPr lvl="2"/>
            <a:r>
              <a:rPr lang="en-US" dirty="0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 dirty="0"/>
              <a:t>Title and visual content – add slide title here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330B-22A3-344E-A01F-AEEF71CCB5D3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Please see slides at the end of this template for chart and table examples as well as different elements. Copy and paste these items onto this page.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B2A1E1DF-F3DC-FF43-B4BE-16D7BEF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AA0A411-DB94-FC40-85F3-F17777FB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F3C1752-919C-2C4A-85B7-2982AD8BE6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10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77" y="6356350"/>
            <a:ext cx="2886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19-D170-48E7-B25D-293F3BFD294D}" type="datetime4">
              <a:rPr lang="en-GB" smtClean="0"/>
              <a:t>24 July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9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8967" y="6356350"/>
            <a:ext cx="2908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8" r:id="rId2"/>
    <p:sldLayoutId id="2147483668" r:id="rId3"/>
    <p:sldLayoutId id="2147483669" r:id="rId4"/>
    <p:sldLayoutId id="2147483652" r:id="rId5"/>
    <p:sldLayoutId id="2147483664" r:id="rId6"/>
    <p:sldLayoutId id="2147483663" r:id="rId7"/>
    <p:sldLayoutId id="2147483661" r:id="rId8"/>
    <p:sldLayoutId id="2147483679" r:id="rId9"/>
    <p:sldLayoutId id="2147483689" r:id="rId10"/>
    <p:sldLayoutId id="2147483683" r:id="rId11"/>
    <p:sldLayoutId id="2147483682" r:id="rId12"/>
    <p:sldLayoutId id="2147483687" r:id="rId13"/>
    <p:sldLayoutId id="2147483680" r:id="rId14"/>
    <p:sldLayoutId id="2147483685" r:id="rId15"/>
    <p:sldLayoutId id="2147483686" r:id="rId16"/>
    <p:sldLayoutId id="2147483688" r:id="rId17"/>
    <p:sldLayoutId id="2147483681" r:id="rId18"/>
    <p:sldLayoutId id="2147483693" r:id="rId19"/>
    <p:sldLayoutId id="2147483684" r:id="rId20"/>
    <p:sldLayoutId id="2147483677" r:id="rId21"/>
    <p:sldLayoutId id="2147483691" r:id="rId22"/>
    <p:sldLayoutId id="2147483675" r:id="rId23"/>
    <p:sldLayoutId id="2147483676" r:id="rId24"/>
    <p:sldLayoutId id="2147483690" r:id="rId25"/>
    <p:sldLayoutId id="214748369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77" y="6356350"/>
            <a:ext cx="2886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19-D170-48E7-B25D-293F3BFD294D}" type="datetime4">
              <a:rPr lang="en-GB" smtClean="0"/>
              <a:t>24 July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9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Name, Department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8967" y="6356350"/>
            <a:ext cx="2908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A20D4-5E1A-AD42-B96E-4B53241D1BC6}"/>
              </a:ext>
            </a:extLst>
          </p:cNvPr>
          <p:cNvSpPr/>
          <p:nvPr userDrawn="1"/>
        </p:nvSpPr>
        <p:spPr>
          <a:xfrm>
            <a:off x="-3667760" y="1"/>
            <a:ext cx="3248655" cy="427736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Top Presentation Tips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Keep it simple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Always think about your audience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Limit transitions and animations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Respect the University of Nottingham brand and identity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visuals and high-quality images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video or audio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colour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Think about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Prepare and practice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tomy.t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training.seer.cancer.gov/anatomy/muscular/structure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atomy.t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B7F0AB-AB54-7540-B7DC-843EC2C6C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Anatomy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NMS Week 2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52921E-BB72-3D43-AACB-0A89BD80F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Catherine Moore</a:t>
            </a:r>
          </a:p>
        </p:txBody>
      </p:sp>
    </p:spTree>
    <p:extLst>
      <p:ext uri="{BB962C8B-B14F-4D97-AF65-F5344CB8AC3E}">
        <p14:creationId xmlns:p14="http://schemas.microsoft.com/office/powerpoint/2010/main" val="417189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and posterior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Anterior – towards the front / in front of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Posterior – towards the back / behind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24E4249-4C48-0042-BF10-BEBC15A56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6" y="1276894"/>
            <a:ext cx="5291138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1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Medial and lateral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Medial – closer to the midline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Lateral – further away from the midline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E3C1918-72FB-774D-986F-04361AF32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53" y="1309687"/>
            <a:ext cx="52292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4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Superior and inferior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Superior – Above / on top of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Inferior – Below / underneath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F216937-1C07-F74F-8608-4FDBE9951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47" y="1309687"/>
            <a:ext cx="52927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46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and distal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Proximal – nearer to the trunk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Distal – further from the trunk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1198506-C02B-2642-816C-99F490ED1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60" y="1333580"/>
            <a:ext cx="5259388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8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Superficial and deep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Superficial – closer to the surface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Deep – further from the surface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>
              <a:spcBef>
                <a:spcPct val="0"/>
              </a:spcBef>
            </a:pPr>
            <a:r>
              <a:rPr lang="en-GB" altLang="en-US" sz="2000" dirty="0"/>
              <a:t>Splenius </a:t>
            </a:r>
            <a:r>
              <a:rPr lang="en-GB" altLang="en-US" sz="2000" dirty="0" err="1"/>
              <a:t>capitus</a:t>
            </a:r>
            <a:r>
              <a:rPr lang="en-GB" altLang="en-US" sz="2000" dirty="0"/>
              <a:t> is superficial to erector spinae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9B27BD1-EFD9-9E47-A9A2-2DEB3C5E6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60" y="1496663"/>
            <a:ext cx="43926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29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>
              <a:spcBef>
                <a:spcPct val="0"/>
              </a:spcBef>
            </a:pPr>
            <a:r>
              <a:rPr lang="en-GB" altLang="en-US" sz="2400" dirty="0"/>
              <a:t>Function of bone</a:t>
            </a:r>
            <a:br>
              <a:rPr lang="en-GB" altLang="en-US" sz="2400" dirty="0"/>
            </a:b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Protection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Mobility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Stability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Leverage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Nutrition</a:t>
            </a:r>
          </a:p>
        </p:txBody>
      </p:sp>
    </p:spTree>
    <p:extLst>
      <p:ext uri="{BB962C8B-B14F-4D97-AF65-F5344CB8AC3E}">
        <p14:creationId xmlns:p14="http://schemas.microsoft.com/office/powerpoint/2010/main" val="411744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>
              <a:spcBef>
                <a:spcPct val="0"/>
              </a:spcBef>
            </a:pPr>
            <a:r>
              <a:rPr lang="en-GB" altLang="en-US" sz="2400" dirty="0"/>
              <a:t>5 main types of bone:</a:t>
            </a:r>
          </a:p>
          <a:p>
            <a:pPr>
              <a:spcBef>
                <a:spcPct val="0"/>
              </a:spcBef>
            </a:pPr>
            <a:endParaRPr lang="en-GB" altLang="en-US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Long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Short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Flat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Sesamoid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Irregular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AE56D60-1EF9-AC49-B6F2-155A4A2B9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6" y="1246146"/>
            <a:ext cx="5300663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08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A57577-A59D-BA48-9AE2-475824835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80" y="1200150"/>
            <a:ext cx="515778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8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3CECD2C-2A43-0040-A31D-734B936B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04" y="1150588"/>
            <a:ext cx="5084763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6C2A3F-0A39-4545-9DCF-96264621B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729" y="1655413"/>
            <a:ext cx="2016125" cy="3743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332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9C8E244-F957-904F-8CFA-4FF38F2C0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67" y="1198562"/>
            <a:ext cx="51562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79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outcomes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10828"/>
            <a:ext cx="10923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By the end of the session students will be able to describe basic anatomical terms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By the end of the session students will be able to use these terms to describe normal movement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B5EAD8E-2B00-6F44-99B8-8F5AC0FC8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424" y="3397455"/>
            <a:ext cx="3122211" cy="312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443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95A324F-8399-8E41-AE28-D81931B55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222025"/>
            <a:ext cx="49403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4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7F5BDF9-7AF8-F649-913C-5118FED32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19" y="1150588"/>
            <a:ext cx="5084762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Areas where bones are linked together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Some joints are linked by fibrous or cartilaginous tissue and allow little movement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Most joints in the body are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SYNOVIAL JOINTS </a:t>
            </a:r>
            <a:r>
              <a:rPr lang="en-GB" altLang="en-US" sz="2400" dirty="0">
                <a:ea typeface="ＭＳ Ｐゴシック" panose="020B0600070205080204" pitchFamily="34" charset="-128"/>
              </a:rPr>
              <a:t>and are freely moveable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B1D29CD9-4720-8E45-BDE7-F508E0DA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42" y="1429988"/>
            <a:ext cx="3600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88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 (3 types)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Synovial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Cartilaginous</a:t>
            </a:r>
            <a:br>
              <a:rPr lang="en-GB" altLang="en-US" sz="2400" dirty="0">
                <a:ea typeface="ＭＳ Ｐゴシック" panose="020B0600070205080204" pitchFamily="34" charset="-128"/>
              </a:rPr>
            </a:br>
            <a:br>
              <a:rPr lang="en-GB" altLang="en-US" sz="2400" dirty="0">
                <a:ea typeface="ＭＳ Ｐゴシック" panose="020B0600070205080204" pitchFamily="34" charset="-128"/>
              </a:rPr>
            </a:br>
            <a:r>
              <a:rPr lang="en-GB" altLang="en-US" sz="2400" dirty="0">
                <a:ea typeface="ＭＳ Ｐゴシック" panose="020B0600070205080204" pitchFamily="34" charset="-128"/>
              </a:rPr>
              <a:t>- Primary</a:t>
            </a:r>
            <a:br>
              <a:rPr lang="en-GB" altLang="en-US" sz="2400" dirty="0">
                <a:ea typeface="ＭＳ Ｐゴシック" panose="020B0600070205080204" pitchFamily="34" charset="-128"/>
              </a:rPr>
            </a:br>
            <a:r>
              <a:rPr lang="en-GB" altLang="en-US" sz="2400" dirty="0">
                <a:ea typeface="ＭＳ Ｐゴシック" panose="020B0600070205080204" pitchFamily="34" charset="-128"/>
              </a:rPr>
              <a:t>- Secondary</a:t>
            </a:r>
            <a:br>
              <a:rPr lang="en-GB" altLang="en-US" sz="2400" dirty="0">
                <a:ea typeface="ＭＳ Ｐゴシック" panose="020B0600070205080204" pitchFamily="34" charset="-128"/>
              </a:rPr>
            </a:b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Fibrous</a:t>
            </a:r>
            <a:br>
              <a:rPr lang="en-GB" altLang="en-US" sz="2400" dirty="0">
                <a:ea typeface="ＭＳ Ｐゴシック" panose="020B0600070205080204" pitchFamily="34" charset="-128"/>
              </a:rPr>
            </a:br>
            <a:r>
              <a:rPr lang="en-GB" altLang="en-US" sz="2400" dirty="0">
                <a:ea typeface="ＭＳ Ｐゴシック" panose="020B0600070205080204" pitchFamily="34" charset="-128"/>
              </a:rPr>
              <a:t>- Gomphosis</a:t>
            </a:r>
            <a:br>
              <a:rPr lang="en-GB" altLang="en-US" sz="2400" dirty="0">
                <a:ea typeface="ＭＳ Ｐゴシック" panose="020B0600070205080204" pitchFamily="34" charset="-128"/>
              </a:rPr>
            </a:br>
            <a:r>
              <a:rPr lang="en-GB" altLang="en-US" sz="2400" dirty="0">
                <a:ea typeface="ＭＳ Ｐゴシック" panose="020B0600070205080204" pitchFamily="34" charset="-128"/>
              </a:rPr>
              <a:t>- Suture</a:t>
            </a:r>
            <a:br>
              <a:rPr lang="en-GB" altLang="en-US" sz="2400" dirty="0">
                <a:ea typeface="ＭＳ Ｐゴシック" panose="020B0600070205080204" pitchFamily="34" charset="-128"/>
              </a:rPr>
            </a:br>
            <a:r>
              <a:rPr lang="en-GB" altLang="en-US" sz="2400" dirty="0">
                <a:ea typeface="ＭＳ Ｐゴシック" panose="020B0600070205080204" pitchFamily="34" charset="-128"/>
              </a:rPr>
              <a:t>- Syndesmosis</a:t>
            </a:r>
          </a:p>
        </p:txBody>
      </p:sp>
    </p:spTree>
    <p:extLst>
      <p:ext uri="{BB962C8B-B14F-4D97-AF65-F5344CB8AC3E}">
        <p14:creationId xmlns:p14="http://schemas.microsoft.com/office/powerpoint/2010/main" val="27519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a synovial joint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Fibrous capsule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Articular cartilage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Synovial cavity and fluid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Synovial membrane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FACFCE-F008-D44E-B487-B5D5D9754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16090" r="13721" b="15363"/>
          <a:stretch>
            <a:fillRect/>
          </a:stretch>
        </p:blipFill>
        <p:spPr bwMode="auto">
          <a:xfrm>
            <a:off x="6639804" y="1414462"/>
            <a:ext cx="43783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308B8A-CD3D-1847-943C-684EC9179F7E}"/>
              </a:ext>
            </a:extLst>
          </p:cNvPr>
          <p:cNvCxnSpPr>
            <a:cxnSpLocks/>
          </p:cNvCxnSpPr>
          <p:nvPr/>
        </p:nvCxnSpPr>
        <p:spPr>
          <a:xfrm>
            <a:off x="3261815" y="1890691"/>
            <a:ext cx="4735773" cy="693737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5C1B18-57C2-0D42-9846-88CA0823B2D6}"/>
              </a:ext>
            </a:extLst>
          </p:cNvPr>
          <p:cNvCxnSpPr>
            <a:cxnSpLocks/>
          </p:cNvCxnSpPr>
          <p:nvPr/>
        </p:nvCxnSpPr>
        <p:spPr>
          <a:xfrm>
            <a:off x="3452884" y="2584428"/>
            <a:ext cx="5609229" cy="30678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E06227-1692-C240-8645-2A75BFBEC65A}"/>
              </a:ext>
            </a:extLst>
          </p:cNvPr>
          <p:cNvCxnSpPr>
            <a:cxnSpLocks/>
          </p:cNvCxnSpPr>
          <p:nvPr/>
        </p:nvCxnSpPr>
        <p:spPr>
          <a:xfrm>
            <a:off x="4394579" y="3330156"/>
            <a:ext cx="5022376" cy="629092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5DF1D7-C8D2-394A-B6F7-CBBAEEBEA5F9}"/>
              </a:ext>
            </a:extLst>
          </p:cNvPr>
          <p:cNvCxnSpPr>
            <a:cxnSpLocks/>
          </p:cNvCxnSpPr>
          <p:nvPr/>
        </p:nvCxnSpPr>
        <p:spPr>
          <a:xfrm>
            <a:off x="3780430" y="4068720"/>
            <a:ext cx="5500048" cy="229829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1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Synovial joint types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Ball and socket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Hinge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Pivot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Saddle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Ellipsoid/condylar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Gliding/plane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F1722E58-7822-E64F-A0B7-FCBD28305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575" y="2598003"/>
            <a:ext cx="3746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Useful revision section and quiz on </a:t>
            </a:r>
            <a:r>
              <a:rPr lang="en-GB" altLang="en-US" sz="2400" dirty="0">
                <a:solidFill>
                  <a:srgbClr val="FFFF00"/>
                </a:solidFill>
                <a:hlinkClick r:id="rId3"/>
              </a:rPr>
              <a:t>Anatomy TV</a:t>
            </a:r>
            <a:endParaRPr lang="en-GB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63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dirty="0">
                <a:latin typeface="Arial" charset="0"/>
              </a:rPr>
              <a:t>Ligaments</a:t>
            </a:r>
          </a:p>
          <a:p>
            <a:pPr>
              <a:defRPr/>
            </a:pPr>
            <a:endParaRPr lang="en-GB" sz="2400" dirty="0"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>
                <a:latin typeface="Arial" charset="0"/>
              </a:rPr>
              <a:t>Connect bones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>
                <a:latin typeface="Arial" charset="0"/>
              </a:rPr>
              <a:t>Collagen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>
                <a:latin typeface="Arial" charset="0"/>
              </a:rPr>
              <a:t>Provide stability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B8FA9C6C-C93E-3145-B869-F43FEC9BA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92" y="1784794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24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1612F8E-EC7D-4147-B07B-F4DDB1EEA632}"/>
              </a:ext>
            </a:extLst>
          </p:cNvPr>
          <p:cNvSpPr txBox="1">
            <a:spLocks noChangeArrowheads="1"/>
          </p:cNvSpPr>
          <p:nvPr/>
        </p:nvSpPr>
        <p:spPr>
          <a:xfrm>
            <a:off x="1914525" y="1029589"/>
            <a:ext cx="8362950" cy="525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GB" sz="2400" dirty="0"/>
          </a:p>
          <a:p>
            <a:pPr>
              <a:lnSpc>
                <a:spcPct val="80000"/>
              </a:lnSpc>
              <a:defRPr/>
            </a:pPr>
            <a:endParaRPr lang="en-GB" sz="2400" dirty="0"/>
          </a:p>
          <a:p>
            <a:pPr>
              <a:lnSpc>
                <a:spcPct val="80000"/>
              </a:lnSpc>
              <a:defRPr/>
            </a:pPr>
            <a:endParaRPr lang="en-GB" sz="2400" dirty="0"/>
          </a:p>
          <a:p>
            <a:pPr>
              <a:lnSpc>
                <a:spcPct val="80000"/>
              </a:lnSpc>
              <a:defRPr/>
            </a:pPr>
            <a:endParaRPr lang="en-GB" sz="2400" dirty="0"/>
          </a:p>
          <a:p>
            <a:pPr>
              <a:lnSpc>
                <a:spcPct val="80000"/>
              </a:lnSpc>
              <a:defRPr/>
            </a:pPr>
            <a:endParaRPr lang="en-GB" sz="2400" dirty="0"/>
          </a:p>
          <a:p>
            <a:pPr>
              <a:lnSpc>
                <a:spcPct val="80000"/>
              </a:lnSpc>
              <a:defRPr/>
            </a:pPr>
            <a:endParaRPr lang="en-GB" sz="2400" dirty="0"/>
          </a:p>
          <a:p>
            <a:pPr>
              <a:lnSpc>
                <a:spcPct val="80000"/>
              </a:lnSpc>
              <a:defRPr/>
            </a:pPr>
            <a:endParaRPr lang="en-GB" sz="24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4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br>
              <a:rPr lang="en-GB" sz="2400" dirty="0"/>
            </a:br>
            <a:endParaRPr lang="en-GB" sz="2400" dirty="0"/>
          </a:p>
          <a:p>
            <a:pPr>
              <a:lnSpc>
                <a:spcPct val="80000"/>
              </a:lnSpc>
              <a:defRPr/>
            </a:pPr>
            <a:r>
              <a:rPr lang="en-GB" sz="2000" dirty="0"/>
              <a:t>Composed of bundles of individual fibres.</a:t>
            </a:r>
          </a:p>
          <a:p>
            <a:pPr>
              <a:lnSpc>
                <a:spcPct val="80000"/>
              </a:lnSpc>
              <a:defRPr/>
            </a:pPr>
            <a:endParaRPr lang="en-GB" sz="600" dirty="0"/>
          </a:p>
          <a:p>
            <a:pPr>
              <a:lnSpc>
                <a:spcPct val="80000"/>
              </a:lnSpc>
              <a:defRPr/>
            </a:pPr>
            <a:r>
              <a:rPr lang="en-GB" sz="2000" dirty="0"/>
              <a:t>Muscles which attach to bones are called </a:t>
            </a:r>
            <a:r>
              <a:rPr lang="en-GB" sz="2000" b="1" dirty="0"/>
              <a:t>skeletal muscles</a:t>
            </a:r>
            <a:r>
              <a:rPr lang="en-GB" sz="2000" dirty="0"/>
              <a:t>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700" dirty="0"/>
          </a:p>
          <a:p>
            <a:pPr>
              <a:lnSpc>
                <a:spcPct val="80000"/>
              </a:lnSpc>
              <a:defRPr/>
            </a:pPr>
            <a:endParaRPr lang="en-GB" sz="2000" dirty="0"/>
          </a:p>
          <a:p>
            <a:pPr>
              <a:lnSpc>
                <a:spcPct val="80000"/>
              </a:lnSpc>
              <a:defRPr/>
            </a:pPr>
            <a:endParaRPr lang="en-GB" sz="2400" dirty="0"/>
          </a:p>
        </p:txBody>
      </p:sp>
      <p:pic>
        <p:nvPicPr>
          <p:cNvPr id="12" name="Picture 4" descr="illu_muscle_structure">
            <a:extLst>
              <a:ext uri="{FF2B5EF4-FFF2-40B4-BE49-F238E27FC236}">
                <a16:creationId xmlns:a16="http://schemas.microsoft.com/office/drawing/2014/main" id="{BCBE290A-F16F-9440-859B-5ED76DA9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5138" y="1129602"/>
            <a:ext cx="6119812" cy="33655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E229B2E2-5ACC-3D4C-8D2F-D37259A54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8" y="4514152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FF00"/>
                </a:solidFill>
                <a:hlinkClick r:id="rId4"/>
              </a:rPr>
              <a:t>http://training.seer.cancer.gov/anatomy/muscular/structure.html</a:t>
            </a:r>
            <a:endParaRPr lang="en-GB" altLang="en-US" sz="1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52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Muscle can attach directly to bone or via a tendon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The shape and arrangement of the muscle will effect its function</a:t>
            </a:r>
          </a:p>
        </p:txBody>
      </p:sp>
    </p:spTree>
    <p:extLst>
      <p:ext uri="{BB962C8B-B14F-4D97-AF65-F5344CB8AC3E}">
        <p14:creationId xmlns:p14="http://schemas.microsoft.com/office/powerpoint/2010/main" val="3592513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1004482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A joint is where 2 or more bones meet and is usually where movement occurs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Synovial joints contain synovial fluid and the joint surfaces are lined by hyaline cartilage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Bones are held together at joints by ligaments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Movement of bones at a joint is produced by the contraction of muscles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22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634206" y="1303491"/>
            <a:ext cx="109235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 dirty="0">
                <a:ea typeface="ＭＳ Ｐゴシック" panose="020B0600070205080204" pitchFamily="34" charset="-128"/>
              </a:rPr>
              <a:t>Module</a:t>
            </a:r>
            <a:r>
              <a:rPr lang="en-GB" altLang="en-US" sz="2400" dirty="0">
                <a:ea typeface="ＭＳ Ｐゴシック" panose="020B0600070205080204" pitchFamily="34" charset="-128"/>
              </a:rPr>
              <a:t>: </a:t>
            </a:r>
            <a:r>
              <a:rPr lang="en-US" altLang="en-US" sz="2400" dirty="0">
                <a:ea typeface="ＭＳ Ｐゴシック" panose="020B0600070205080204" pitchFamily="34" charset="-128"/>
              </a:rPr>
              <a:t>Bi. Discuss basic, core rehabilitation &amp; therapy principles and concepts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 dirty="0">
                <a:ea typeface="ＭＳ Ｐゴシック" panose="020B0600070205080204" pitchFamily="34" charset="-128"/>
              </a:rPr>
              <a:t>CSP</a:t>
            </a:r>
            <a:r>
              <a:rPr lang="en-GB" altLang="en-US" sz="2400" dirty="0">
                <a:ea typeface="ＭＳ Ｐゴシック" panose="020B0600070205080204" pitchFamily="34" charset="-128"/>
              </a:rPr>
              <a:t>: </a:t>
            </a:r>
            <a:r>
              <a:rPr lang="en-US" altLang="en-US" sz="2400" dirty="0">
                <a:ea typeface="ＭＳ Ｐゴシック" panose="020B0600070205080204" pitchFamily="34" charset="-128"/>
              </a:rPr>
              <a:t>3.5 – Demonstrate a capacity for effective communication and interpersonal skills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 dirty="0">
                <a:ea typeface="ＭＳ Ｐゴシック" panose="020B0600070205080204" pitchFamily="34" charset="-128"/>
              </a:rPr>
              <a:t>HCPC</a:t>
            </a:r>
            <a:r>
              <a:rPr lang="en-GB" altLang="en-US" sz="2400" dirty="0">
                <a:ea typeface="ＭＳ Ｐゴシック" panose="020B0600070205080204" pitchFamily="34" charset="-128"/>
              </a:rPr>
              <a:t>: </a:t>
            </a:r>
            <a:r>
              <a:rPr lang="en-US" altLang="en-US" sz="2400" dirty="0">
                <a:ea typeface="ＭＳ Ｐゴシック" panose="020B0600070205080204" pitchFamily="34" charset="-128"/>
              </a:rPr>
              <a:t>8.4 select, move between and use appropriate forms of verbal communication with service users and others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 dirty="0" err="1">
                <a:ea typeface="ＭＳ Ｐゴシック" panose="020B0600070205080204" pitchFamily="34" charset="-128"/>
              </a:rPr>
              <a:t>BASRaT</a:t>
            </a:r>
            <a:r>
              <a:rPr lang="en-GB" altLang="en-US" sz="2400" dirty="0">
                <a:ea typeface="ＭＳ Ｐゴシック" panose="020B0600070205080204" pitchFamily="34" charset="-128"/>
              </a:rPr>
              <a:t>:</a:t>
            </a:r>
            <a:r>
              <a:rPr lang="en-US" altLang="en-US" sz="2400" dirty="0">
                <a:ea typeface="ＭＳ Ｐゴシック" panose="020B0600070205080204" pitchFamily="34" charset="-128"/>
              </a:rPr>
              <a:t>  B2g. Demonstrate skill in analysis of normal movement patterns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C1b. Subjective Evaluation - demonstrate knowledge of standard nomenclature and terminology.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0863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100448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ea typeface="ＭＳ Ｐゴシック" panose="020B0600070205080204" pitchFamily="34" charset="-128"/>
              </a:rPr>
              <a:t>With a partner stand in the anatomical position</a:t>
            </a:r>
            <a:br>
              <a:rPr lang="en-GB" altLang="en-US" sz="2400" dirty="0">
                <a:ea typeface="ＭＳ Ｐゴシック" panose="020B0600070205080204" pitchFamily="34" charset="-128"/>
              </a:rPr>
            </a:br>
            <a:endParaRPr lang="en-GB" altLang="en-US" sz="2400" dirty="0">
              <a:ea typeface="ＭＳ Ｐゴシック" panose="020B0600070205080204" pitchFamily="34" charset="-128"/>
            </a:endParaRPr>
          </a:p>
          <a:p>
            <a:pPr>
              <a:buFontTx/>
              <a:buAutoNum type="arabicPeriod"/>
            </a:pPr>
            <a:r>
              <a:rPr lang="en-GB" altLang="en-US" sz="2400" dirty="0">
                <a:ea typeface="ＭＳ Ｐゴシック" panose="020B0600070205080204" pitchFamily="34" charset="-128"/>
              </a:rPr>
              <a:t>Point to which of these is most proximal – shoulder, elbow, wrist?</a:t>
            </a:r>
          </a:p>
          <a:p>
            <a:pPr>
              <a:buFontTx/>
              <a:buAutoNum type="arabicPeriod"/>
            </a:pPr>
            <a:r>
              <a:rPr lang="en-GB" altLang="en-US" sz="2400" dirty="0">
                <a:ea typeface="ＭＳ Ｐゴシック" panose="020B0600070205080204" pitchFamily="34" charset="-128"/>
              </a:rPr>
              <a:t>Which is most distal – hip, knee, foot?</a:t>
            </a:r>
          </a:p>
          <a:p>
            <a:pPr>
              <a:buFontTx/>
              <a:buAutoNum type="arabicPeriod"/>
            </a:pPr>
            <a:r>
              <a:rPr lang="en-GB" altLang="en-US" sz="2400" dirty="0">
                <a:ea typeface="ＭＳ Ｐゴシック" panose="020B0600070205080204" pitchFamily="34" charset="-128"/>
              </a:rPr>
              <a:t>Point to the medial side of the arm</a:t>
            </a:r>
          </a:p>
          <a:p>
            <a:pPr>
              <a:buFontTx/>
              <a:buAutoNum type="arabicPeriod"/>
            </a:pPr>
            <a:r>
              <a:rPr lang="en-GB" altLang="en-US" sz="2400" dirty="0">
                <a:ea typeface="ＭＳ Ｐゴシック" panose="020B0600070205080204" pitchFamily="34" charset="-128"/>
              </a:rPr>
              <a:t>Point to the lateral aspect of the leg</a:t>
            </a:r>
          </a:p>
          <a:p>
            <a:endParaRPr lang="en-GB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254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10044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 startAt="5"/>
            </a:pPr>
            <a:r>
              <a:rPr lang="en-GB" altLang="en-US" sz="2400" dirty="0">
                <a:ea typeface="ＭＳ Ｐゴシック" panose="020B0600070205080204" pitchFamily="34" charset="-128"/>
              </a:rPr>
              <a:t>Point to the anterior aspect of the trunk</a:t>
            </a:r>
          </a:p>
          <a:p>
            <a:pPr marL="514350" indent="-514350">
              <a:buFontTx/>
              <a:buAutoNum type="arabicPeriod" startAt="5"/>
            </a:pPr>
            <a:r>
              <a:rPr lang="en-GB" altLang="en-US" sz="2400" dirty="0">
                <a:ea typeface="ＭＳ Ｐゴシック" panose="020B0600070205080204" pitchFamily="34" charset="-128"/>
              </a:rPr>
              <a:t>Which of these is most superficial – skin, fat, muscle?</a:t>
            </a:r>
          </a:p>
          <a:p>
            <a:pPr marL="514350" indent="-514350">
              <a:buFontTx/>
              <a:buAutoNum type="arabicPeriod" startAt="5"/>
            </a:pPr>
            <a:r>
              <a:rPr lang="en-GB" altLang="en-US" sz="2400" dirty="0">
                <a:ea typeface="ＭＳ Ｐゴシック" panose="020B0600070205080204" pitchFamily="34" charset="-128"/>
              </a:rPr>
              <a:t>Perform a movement in the sagittal plane</a:t>
            </a:r>
          </a:p>
          <a:p>
            <a:pPr marL="514350" indent="-514350">
              <a:buFontTx/>
              <a:buAutoNum type="arabicPeriod" startAt="5"/>
            </a:pPr>
            <a:r>
              <a:rPr lang="en-GB" altLang="en-US" sz="2400" dirty="0">
                <a:ea typeface="ＭＳ Ｐゴシック" panose="020B0600070205080204" pitchFamily="34" charset="-128"/>
              </a:rPr>
              <a:t>Perform a movement in the frontal plane</a:t>
            </a:r>
          </a:p>
          <a:p>
            <a:pPr marL="514350" indent="-514350">
              <a:buFontTx/>
              <a:buAutoNum type="arabicPeriod" startAt="5"/>
            </a:pPr>
            <a:r>
              <a:rPr lang="en-GB" altLang="en-US" sz="2400" dirty="0">
                <a:ea typeface="ＭＳ Ｐゴシック" panose="020B0600070205080204" pitchFamily="34" charset="-128"/>
              </a:rPr>
              <a:t>Name the 3 main types of joint</a:t>
            </a:r>
          </a:p>
          <a:p>
            <a:pPr marL="514350" indent="-514350">
              <a:buFontTx/>
              <a:buAutoNum type="arabicPeriod" startAt="5"/>
            </a:pP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132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outcomes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100448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By the end of the session students will be able to describe basic anatomical terms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By the end of the session students will be able to use these terms to describe normal movement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96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14D6-A9AE-A248-8E7E-71BB9381D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239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position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Standing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Feet parallel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Facing Forwards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Arms by side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Palms facing forwards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  <a:hlinkClick r:id="rId3"/>
              </a:rPr>
              <a:t>http://anatomy.tv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3232A47-B3C6-E947-8063-F5F665E86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60" y="1309687"/>
            <a:ext cx="52292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0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Coronal plane (frontal)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Transverse plane (horizontal)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Sagittal plane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1E695E8-099B-CD44-BC47-A5B8C3877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9189"/>
            <a:ext cx="52292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5ED5EE-2DAC-9541-A4FA-37461A887751}"/>
              </a:ext>
            </a:extLst>
          </p:cNvPr>
          <p:cNvCxnSpPr>
            <a:cxnSpLocks/>
          </p:cNvCxnSpPr>
          <p:nvPr/>
        </p:nvCxnSpPr>
        <p:spPr>
          <a:xfrm>
            <a:off x="4224338" y="1790134"/>
            <a:ext cx="2872498" cy="6734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C769D1-3880-7440-934A-737C0F965DBA}"/>
              </a:ext>
            </a:extLst>
          </p:cNvPr>
          <p:cNvCxnSpPr>
            <a:cxnSpLocks/>
          </p:cNvCxnSpPr>
          <p:nvPr/>
        </p:nvCxnSpPr>
        <p:spPr>
          <a:xfrm>
            <a:off x="4913194" y="2743200"/>
            <a:ext cx="2183642" cy="718937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D4E9EB-CF14-3349-A35A-FFE1BC1899BF}"/>
              </a:ext>
            </a:extLst>
          </p:cNvPr>
          <p:cNvCxnSpPr>
            <a:cxnSpLocks/>
          </p:cNvCxnSpPr>
          <p:nvPr/>
        </p:nvCxnSpPr>
        <p:spPr>
          <a:xfrm>
            <a:off x="3002507" y="3374459"/>
            <a:ext cx="6277971" cy="2000376"/>
          </a:xfrm>
          <a:prstGeom prst="line">
            <a:avLst/>
          </a:prstGeom>
          <a:ln w="50800">
            <a:solidFill>
              <a:srgbClr val="F4A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Sagittal plane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Divides the body into right and left halves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Movement of a body part FORWARDS is generally called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FLEXION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b="1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Movement of a body part BACKWARDS is generally called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b="1" dirty="0">
              <a:ea typeface="ＭＳ Ｐゴシック" panose="020B0600070205080204" pitchFamily="34" charset="-12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0C69448-00A5-3C4A-923C-69AED779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6" y="1279525"/>
            <a:ext cx="4968876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3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Coronal (frontal) plane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Divides the body into front and back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Movement of a body part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away from the mid-line</a:t>
            </a:r>
            <a:r>
              <a:rPr lang="en-GB" altLang="en-US" sz="2400" dirty="0">
                <a:ea typeface="ＭＳ Ｐゴシック" panose="020B0600070205080204" pitchFamily="34" charset="-128"/>
              </a:rPr>
              <a:t> is generally called </a:t>
            </a:r>
            <a:r>
              <a:rPr lang="en-GB" altLang="en-US" sz="3200" b="1" dirty="0">
                <a:ea typeface="ＭＳ Ｐゴシック" panose="020B0600070205080204" pitchFamily="34" charset="-128"/>
              </a:rPr>
              <a:t>AB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DUCTION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Movement of a body part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towards the mid-line</a:t>
            </a:r>
            <a:r>
              <a:rPr lang="en-GB" altLang="en-US" sz="2400" dirty="0">
                <a:ea typeface="ＭＳ Ｐゴシック" panose="020B0600070205080204" pitchFamily="34" charset="-128"/>
              </a:rPr>
              <a:t> is generally called </a:t>
            </a:r>
            <a:r>
              <a:rPr lang="en-GB" altLang="en-US" sz="3200" b="1" dirty="0">
                <a:ea typeface="ＭＳ Ｐゴシック" panose="020B0600070205080204" pitchFamily="34" charset="-128"/>
              </a:rPr>
              <a:t>AD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DUCTION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22D769-4C29-D840-AEEE-B87F9B4CA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71" y="1301394"/>
            <a:ext cx="4967288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14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(horizontal) plane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Divides the body into upper and lower parts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6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Rotation of a body part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outwards</a:t>
            </a:r>
            <a:r>
              <a:rPr lang="en-GB" altLang="en-US" sz="2400" dirty="0">
                <a:ea typeface="ＭＳ Ｐゴシック" panose="020B0600070205080204" pitchFamily="34" charset="-128"/>
              </a:rPr>
              <a:t> is generally called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LATERAL (external) ROTATION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600" dirty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ＭＳ Ｐゴシック" panose="020B0600070205080204" pitchFamily="34" charset="-128"/>
              </a:rPr>
              <a:t>Rotation of a body part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inwards</a:t>
            </a:r>
            <a:r>
              <a:rPr lang="en-GB" altLang="en-US" sz="2400" dirty="0">
                <a:ea typeface="ＭＳ Ｐゴシック" panose="020B0600070205080204" pitchFamily="34" charset="-128"/>
              </a:rPr>
              <a:t> is generally called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MEDIAL (internal) ROTATION</a:t>
            </a:r>
            <a:endParaRPr lang="en-GB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22D769-4C29-D840-AEEE-B87F9B4CA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71" y="1301394"/>
            <a:ext cx="4967288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35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691F-953F-4EB3-890E-D371E6F38111}" type="datetime4">
              <a:rPr lang="en-GB" smtClean="0"/>
              <a:pPr/>
              <a:t>24 July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Catherine Moore, Physiotherapy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0503-901B-0A47-8DA2-5219900C2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B14A-A2F7-EC42-8FAB-79E7DFF270DA}"/>
              </a:ext>
            </a:extLst>
          </p:cNvPr>
          <p:cNvSpPr txBox="1"/>
          <p:nvPr/>
        </p:nvSpPr>
        <p:spPr>
          <a:xfrm>
            <a:off x="511775" y="1246146"/>
            <a:ext cx="5584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Coronal plane moves around a sagittal 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Transverse plane moves around a vertical 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Sagittal plane moves around a coronal axis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2712693-B417-D14B-9B9B-AE7807DD0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49" y="1174750"/>
            <a:ext cx="52292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758D67-9BF4-A740-B12B-5EEDD66B304E}"/>
              </a:ext>
            </a:extLst>
          </p:cNvPr>
          <p:cNvCxnSpPr>
            <a:cxnSpLocks/>
          </p:cNvCxnSpPr>
          <p:nvPr/>
        </p:nvCxnSpPr>
        <p:spPr>
          <a:xfrm>
            <a:off x="4356100" y="2074460"/>
            <a:ext cx="3122873" cy="3903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EBB825-A7A9-154B-89E1-12AC385F115D}"/>
              </a:ext>
            </a:extLst>
          </p:cNvPr>
          <p:cNvCxnSpPr>
            <a:cxnSpLocks/>
          </p:cNvCxnSpPr>
          <p:nvPr/>
        </p:nvCxnSpPr>
        <p:spPr>
          <a:xfrm>
            <a:off x="5349922" y="3231065"/>
            <a:ext cx="2129051" cy="33705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792835-FA9B-3C4D-A25B-984607EDC410}"/>
              </a:ext>
            </a:extLst>
          </p:cNvPr>
          <p:cNvCxnSpPr>
            <a:cxnSpLocks/>
          </p:cNvCxnSpPr>
          <p:nvPr/>
        </p:nvCxnSpPr>
        <p:spPr>
          <a:xfrm>
            <a:off x="4764087" y="4213802"/>
            <a:ext cx="4871232" cy="797359"/>
          </a:xfrm>
          <a:prstGeom prst="line">
            <a:avLst/>
          </a:prstGeom>
          <a:ln w="50800">
            <a:solidFill>
              <a:srgbClr val="F4A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27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Nottingham">
      <a:dk1>
        <a:srgbClr val="000000"/>
      </a:dk1>
      <a:lt1>
        <a:srgbClr val="FFFFFF"/>
      </a:lt1>
      <a:dk2>
        <a:srgbClr val="4A4A49"/>
      </a:dk2>
      <a:lt2>
        <a:srgbClr val="92928E"/>
      </a:lt2>
      <a:accent1>
        <a:srgbClr val="009BBD"/>
      </a:accent1>
      <a:accent2>
        <a:srgbClr val="007DA8"/>
      </a:accent2>
      <a:accent3>
        <a:srgbClr val="005697"/>
      </a:accent3>
      <a:accent4>
        <a:srgbClr val="1B2A6B"/>
      </a:accent4>
      <a:accent5>
        <a:srgbClr val="191A4F"/>
      </a:accent5>
      <a:accent6>
        <a:srgbClr val="E52F6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niversity of Nottingham">
      <a:dk1>
        <a:sysClr val="windowText" lastClr="000000"/>
      </a:dk1>
      <a:lt1>
        <a:sysClr val="window" lastClr="FFFFFF"/>
      </a:lt1>
      <a:dk2>
        <a:srgbClr val="4A4A49"/>
      </a:dk2>
      <a:lt2>
        <a:srgbClr val="92928E"/>
      </a:lt2>
      <a:accent1>
        <a:srgbClr val="009BBD"/>
      </a:accent1>
      <a:accent2>
        <a:srgbClr val="007DA8"/>
      </a:accent2>
      <a:accent3>
        <a:srgbClr val="005697"/>
      </a:accent3>
      <a:accent4>
        <a:srgbClr val="1B2A6B"/>
      </a:accent4>
      <a:accent5>
        <a:srgbClr val="191A4F"/>
      </a:accent5>
      <a:accent6>
        <a:srgbClr val="B32B7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B566C06657B4EBE680354FB5FB3D3" ma:contentTypeVersion="7" ma:contentTypeDescription="Create a new document." ma:contentTypeScope="" ma:versionID="013ad6fdc9695b94790842eaa28f9ecd">
  <xsd:schema xmlns:xsd="http://www.w3.org/2001/XMLSchema" xmlns:xs="http://www.w3.org/2001/XMLSchema" xmlns:p="http://schemas.microsoft.com/office/2006/metadata/properties" xmlns:ns3="5ac2df07-a00e-4513-90f7-13889456d303" xmlns:ns4="16b4db9a-b991-4df3-b35e-2d8d54fb835d" targetNamespace="http://schemas.microsoft.com/office/2006/metadata/properties" ma:root="true" ma:fieldsID="ae6e80595c01b53af81f475e8a631090" ns3:_="" ns4:_="">
    <xsd:import namespace="5ac2df07-a00e-4513-90f7-13889456d303"/>
    <xsd:import namespace="16b4db9a-b991-4df3-b35e-2d8d54fb83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2df07-a00e-4513-90f7-13889456d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4db9a-b991-4df3-b35e-2d8d54fb83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b4db9a-b991-4df3-b35e-2d8d54fb835d">
      <UserInfo>
        <DisplayName>Jessica Reeves</DisplayName>
        <AccountId>113</AccountId>
        <AccountType/>
      </UserInfo>
      <UserInfo>
        <DisplayName>Alex Miles</DisplayName>
        <AccountId>43</AccountId>
        <AccountType/>
      </UserInfo>
      <UserInfo>
        <DisplayName>Nicola Anderton</DisplayName>
        <AccountId>6</AccountId>
        <AccountType/>
      </UserInfo>
      <UserInfo>
        <DisplayName>Victoria Bell</DisplayName>
        <AccountId>22</AccountId>
        <AccountType/>
      </UserInfo>
      <UserInfo>
        <DisplayName>Nathalie Mortimer</DisplayName>
        <AccountId>17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D04B8F-6B4F-474F-ACF9-5231A0600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2df07-a00e-4513-90f7-13889456d303"/>
    <ds:schemaRef ds:uri="16b4db9a-b991-4df3-b35e-2d8d54fb8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C6309B-1C52-4FD6-94A2-0113722346F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ac2df07-a00e-4513-90f7-13889456d303"/>
    <ds:schemaRef ds:uri="http://purl.org/dc/elements/1.1/"/>
    <ds:schemaRef ds:uri="http://schemas.microsoft.com/office/2006/metadata/properties"/>
    <ds:schemaRef ds:uri="http://schemas.microsoft.com/office/infopath/2007/PartnerControls"/>
    <ds:schemaRef ds:uri="16b4db9a-b991-4df3-b35e-2d8d54fb835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2B19F1-7180-49D0-A3F7-A5B98EF2F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1274</Words>
  <Application>Microsoft Macintosh PowerPoint</Application>
  <PresentationFormat>Widescreen</PresentationFormat>
  <Paragraphs>427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Georgia</vt:lpstr>
      <vt:lpstr>Wingdings</vt:lpstr>
      <vt:lpstr>Office Theme</vt:lpstr>
      <vt:lpstr>1_Office Theme</vt:lpstr>
      <vt:lpstr>Introduction to Anatomy  NMS Week 2</vt:lpstr>
      <vt:lpstr>Session outcomes</vt:lpstr>
      <vt:lpstr>Outcomes</vt:lpstr>
      <vt:lpstr>Anatomical position</vt:lpstr>
      <vt:lpstr>Planes</vt:lpstr>
      <vt:lpstr>Sagittal plane</vt:lpstr>
      <vt:lpstr>Coronal (frontal) plane</vt:lpstr>
      <vt:lpstr>Transverse (horizontal) plane</vt:lpstr>
      <vt:lpstr>Axis</vt:lpstr>
      <vt:lpstr>Anterior and posterior</vt:lpstr>
      <vt:lpstr>Medial and lateral</vt:lpstr>
      <vt:lpstr>Superior and inferior</vt:lpstr>
      <vt:lpstr>Proximal and distal</vt:lpstr>
      <vt:lpstr>Superficial and deep</vt:lpstr>
      <vt:lpstr>Bones</vt:lpstr>
      <vt:lpstr>Bones</vt:lpstr>
      <vt:lpstr>?</vt:lpstr>
      <vt:lpstr>?</vt:lpstr>
      <vt:lpstr>?</vt:lpstr>
      <vt:lpstr>?</vt:lpstr>
      <vt:lpstr>?</vt:lpstr>
      <vt:lpstr>Joints</vt:lpstr>
      <vt:lpstr>Joints (3 types)</vt:lpstr>
      <vt:lpstr>Features of a synovial joint</vt:lpstr>
      <vt:lpstr>Synovial joint types</vt:lpstr>
      <vt:lpstr>What are these?</vt:lpstr>
      <vt:lpstr>Muscle</vt:lpstr>
      <vt:lpstr>Muscle</vt:lpstr>
      <vt:lpstr>Summary</vt:lpstr>
      <vt:lpstr>Quiz</vt:lpstr>
      <vt:lpstr>Quiz</vt:lpstr>
      <vt:lpstr>Session outcomes</vt:lpstr>
      <vt:lpstr>Thank you!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Browett</dc:creator>
  <cp:lastModifiedBy>George Gadd</cp:lastModifiedBy>
  <cp:revision>132</cp:revision>
  <cp:lastPrinted>2019-11-06T14:12:58Z</cp:lastPrinted>
  <dcterms:created xsi:type="dcterms:W3CDTF">2019-02-06T16:40:25Z</dcterms:created>
  <dcterms:modified xsi:type="dcterms:W3CDTF">2020-07-24T10:52:41Z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0x01010082EB566C06657B4EBE680354FB5FB3D3</vt:lpwstr>
  </property>
  <property fmtid="{D5CDD505-2E9C-101B-9397-08002B2CF9AE}" pid="3" name="Order">
    <vt:r8>4688300</vt:r8>
  </property>
  <property fmtid="{D5CDD505-2E9C-101B-9397-08002B2CF9AE}" pid="4" name="ComplianceAssetId">
    <vt:lpwstr/>
  </property>
</Properties>
</file>