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4" r:id="rId5"/>
  </p:sldMasterIdLst>
  <p:notesMasterIdLst>
    <p:notesMasterId r:id="rId23"/>
  </p:notesMasterIdLst>
  <p:handoutMasterIdLst>
    <p:handoutMasterId r:id="rId24"/>
  </p:handoutMasterIdLst>
  <p:sldIdLst>
    <p:sldId id="312" r:id="rId6"/>
    <p:sldId id="269" r:id="rId7"/>
    <p:sldId id="326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" id="{59DC7A46-0650-F346-85BA-CBD8695D50F3}">
          <p14:sldIdLst/>
        </p14:section>
        <p14:section name="Title slides" id="{40E0B22D-E7B1-427C-A099-0F753BE7F146}">
          <p14:sldIdLst>
            <p14:sldId id="312"/>
          </p14:sldIdLst>
        </p14:section>
        <p14:section name="Divider slides" id="{78E251D3-DC5E-4B4A-A6B4-4A4589DFF5DC}">
          <p14:sldIdLst/>
        </p14:section>
        <p14:section name="Content slides" id="{E4CE66D5-51B2-4221-BDE9-EB6FBEC7E7C7}">
          <p14:sldIdLst>
            <p14:sldId id="269"/>
            <p14:sldId id="326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  <p14:section name="End slide" id="{25243ED0-1CFE-497A-9F6C-FBC3ECF0C538}">
          <p14:sldIdLst>
            <p14:sldId id="288"/>
          </p14:sldIdLst>
        </p14:section>
        <p14:section name="Useful Objects" id="{5370DAAF-79BA-DE48-9C93-E68413160B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0" autoAdjust="0"/>
    <p:restoredTop sz="86531" autoAdjust="0"/>
  </p:normalViewPr>
  <p:slideViewPr>
    <p:cSldViewPr snapToGrid="0">
      <p:cViewPr varScale="1">
        <p:scale>
          <a:sx n="110" d="100"/>
          <a:sy n="110" d="100"/>
        </p:scale>
        <p:origin x="464" y="176"/>
      </p:cViewPr>
      <p:guideLst>
        <p:guide orient="horz" pos="2205"/>
        <p:guide pos="3840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51" d="100"/>
          <a:sy n="151" d="100"/>
        </p:scale>
        <p:origin x="4640" y="200"/>
      </p:cViewPr>
      <p:guideLst/>
    </p:cSldViewPr>
  </p:notesViewPr>
  <p:gridSpacing cx="182880" cy="18288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>
                <a:latin typeface="Arial" panose="020B0604020202020204" pitchFamily="34" charset="0"/>
              </a:rPr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4BF2-D7DF-479C-9EF9-FF247B43B6E6}" type="datetime1">
              <a:rPr lang="en-GB" smtClean="0">
                <a:latin typeface="Arial" panose="020B0604020202020204" pitchFamily="34" charset="0"/>
              </a:rPr>
              <a:t>24/07/2020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>
                <a:latin typeface="Arial" panose="020B0604020202020204" pitchFamily="34" charset="0"/>
              </a:rPr>
              <a:t>Your Department Name etc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EDAF-6BFF-4ECB-9F4E-2D4AAE5E014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3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AF5A3-63BC-4A87-859D-8ED86BB4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182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5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 is safest to describe origins and insertions</a:t>
            </a:r>
            <a:r>
              <a:rPr lang="en-GB" baseline="0" dirty="0"/>
              <a:t> as proximal or distal attachment as this never changes, whereas the origin and insertion can change depending on the movement being produced e.g. lev </a:t>
            </a:r>
            <a:r>
              <a:rPr lang="en-GB" baseline="0" dirty="0" err="1"/>
              <a:t>scap</a:t>
            </a:r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7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8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7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71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32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99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4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2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2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2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3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1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4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0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Fibrous</a:t>
            </a:r>
            <a:r>
              <a:rPr lang="en-GB" dirty="0"/>
              <a:t> – very strong – in skull</a:t>
            </a:r>
            <a:r>
              <a:rPr lang="en-GB" baseline="0" dirty="0"/>
              <a:t> and teeth</a:t>
            </a:r>
          </a:p>
          <a:p>
            <a:r>
              <a:rPr lang="en-GB" baseline="0" dirty="0"/>
              <a:t>In long bones – interosseous ligaments between bones to hold together, e.g. tibia/fibula; radius &amp; ulna</a:t>
            </a:r>
          </a:p>
          <a:p>
            <a:endParaRPr lang="en-GB" baseline="0" dirty="0"/>
          </a:p>
          <a:p>
            <a:r>
              <a:rPr lang="en-GB" b="1" dirty="0"/>
              <a:t>Cartilaginous</a:t>
            </a:r>
            <a:r>
              <a:rPr lang="en-GB" dirty="0"/>
              <a:t> – </a:t>
            </a:r>
            <a:r>
              <a:rPr lang="en-GB" u="sng" dirty="0"/>
              <a:t>primary</a:t>
            </a:r>
            <a:r>
              <a:rPr lang="en-GB" dirty="0"/>
              <a:t> - hyaline cartilage unites two bones – continuous</a:t>
            </a:r>
            <a:r>
              <a:rPr lang="en-GB" baseline="0" dirty="0"/>
              <a:t> pad</a:t>
            </a:r>
            <a:r>
              <a:rPr lang="en-GB" dirty="0"/>
              <a:t>, symphyses</a:t>
            </a:r>
            <a:r>
              <a:rPr lang="en-GB" baseline="0" dirty="0"/>
              <a:t> usually have a disc surrounded by ligaments, v little movement often fuse/ossify in adult </a:t>
            </a:r>
            <a:r>
              <a:rPr lang="en-GB" u="sng" baseline="0" dirty="0"/>
              <a:t>secondary</a:t>
            </a:r>
            <a:r>
              <a:rPr lang="en-GB" baseline="0" dirty="0"/>
              <a:t>- tend to be midline</a:t>
            </a:r>
          </a:p>
          <a:p>
            <a:endParaRPr lang="en-GB" baseline="0" dirty="0"/>
          </a:p>
          <a:p>
            <a:r>
              <a:rPr lang="en-GB" b="1" dirty="0"/>
              <a:t>Synovial </a:t>
            </a:r>
            <a:r>
              <a:rPr lang="en-GB" dirty="0"/>
              <a:t>– fibrous capsule, articular (hyaline) cartilage, synovial cavity &amp; fluid. Synovial membrane Often have bursae</a:t>
            </a:r>
          </a:p>
          <a:p>
            <a:r>
              <a:rPr lang="en-GB" dirty="0"/>
              <a:t>Three types – axes</a:t>
            </a:r>
          </a:p>
          <a:p>
            <a:endParaRPr lang="en-GB" dirty="0"/>
          </a:p>
          <a:p>
            <a:r>
              <a:rPr lang="en-GB" dirty="0"/>
              <a:t>Multiaxial = most flexible</a:t>
            </a:r>
          </a:p>
          <a:p>
            <a:r>
              <a:rPr lang="en-GB" dirty="0"/>
              <a:t>Uniaxial</a:t>
            </a:r>
            <a:r>
              <a:rPr lang="en-GB" baseline="0" dirty="0"/>
              <a:t> = pivot e.g. radioulnar joint = bony projection in </a:t>
            </a:r>
            <a:r>
              <a:rPr lang="en-GB" baseline="0" dirty="0" err="1"/>
              <a:t>osteoligamentous</a:t>
            </a:r>
            <a:r>
              <a:rPr lang="en-GB" baseline="0" dirty="0"/>
              <a:t> ring, also </a:t>
            </a:r>
            <a:r>
              <a:rPr lang="en-GB" baseline="0" dirty="0" err="1"/>
              <a:t>atlanto</a:t>
            </a:r>
            <a:r>
              <a:rPr lang="en-GB" baseline="0" dirty="0"/>
              <a:t> axial joint  Plane </a:t>
            </a:r>
            <a:r>
              <a:rPr lang="en-GB" baseline="0" dirty="0" err="1"/>
              <a:t>e.g</a:t>
            </a:r>
            <a:r>
              <a:rPr lang="en-GB" baseline="0" dirty="0"/>
              <a:t> AC joint</a:t>
            </a:r>
          </a:p>
          <a:p>
            <a:r>
              <a:rPr lang="en-GB" baseline="0" dirty="0"/>
              <a:t>Biaxial = two directions of movement saddle </a:t>
            </a:r>
            <a:r>
              <a:rPr lang="en-GB" baseline="0" dirty="0" err="1"/>
              <a:t>concavoconvex</a:t>
            </a:r>
            <a:r>
              <a:rPr lang="en-GB" baseline="0" dirty="0"/>
              <a:t> – like a rider on a saddle, Condyloid is modified ball &amp; socket</a:t>
            </a:r>
          </a:p>
          <a:p>
            <a:endParaRPr lang="en-GB" baseline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2309C-2C73-D748-AA1B-AB05B98A64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E00DA-F948-9449-B3A1-D7A1FAA0F09F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Add a partner logo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CE4322B-60FD-4247-98CC-5B3D3101F0D7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7851B81-1328-7543-96B8-61F01F0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AF8C98-EFFB-8444-A615-B4920C8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05096E2-BE7E-2745-BEDA-2FE7CA4B2C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82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729FF4B-AE88-DA4F-A14E-D6CE4E63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1CD28ED-14F1-B44C-B470-1D224D8D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7F950BD-F6BF-E946-BF59-9996741B7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75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3D5D473-8F2B-CC49-956D-E22C182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55CF14C-1036-8240-A4D6-88C76B53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B57574F-AFAA-7C43-8707-E5A503FC4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92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0E20FF6-087C-254D-B377-87B46F30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6250FB6-DFDE-CC4E-BD54-E44B31D1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546460-2F3C-B743-ACBE-47CE198D3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1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A486383-7D66-0D46-B7B2-852429AE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05C388A-4F4A-D046-A14C-1966CD50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1B3FD81-10DD-0342-9AA1-E2491DE801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E8FE9F4-4522-2A4A-9C2C-E14E46615C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2114" y="3806825"/>
            <a:ext cx="3041886" cy="30511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B8BEFA4-C2B9-BD42-A0A5-04F3692367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3231" y="3806825"/>
            <a:ext cx="3041886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8429D8B-070F-B34C-94B7-DEF1C90FAA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2987AD34-27BC-A940-9D49-9B42BCBE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BEACFBAF-3C16-9442-B6F6-4613A5BB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E8A77961-1C22-C74B-9FA8-22E6A417D9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65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944C8EB-D3E3-3B4F-9FC5-E6B185D2F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117" y="3806825"/>
            <a:ext cx="6096000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563FF-1797-7C47-B195-3DD52F253B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5E29404-E355-8C40-B064-5EED9D50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DDCE267-4A5F-E145-8792-06BF1259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880FF51-74C3-C140-A39F-F630B1448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66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C5D4842-7C0F-EC46-A474-5DF0CEC9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4666CE4-75BF-B34F-8276-FC5F1A57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AD10673-0692-CB4F-8CF7-113E8374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2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478D9FEA-DB2B-6A45-97A4-F6B0D4E2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8816193-F97B-4A43-B903-C799F573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E47A69B-7B76-B441-995B-5AF4213423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68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829581F-89A7-2F45-AEDF-13BBA609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90419B6-7C51-714B-B9AF-5A833111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403D8CA-B469-274B-A619-DD30F98BF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65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66886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1412D12-3864-394B-985D-3364B164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9377BC7-EA60-2841-8608-D79A7C3B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ECF5E4-B74A-FB48-B872-16F3292CF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0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71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82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F670C-95B5-454E-9804-5609FD32D6F9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dirty="0" err="1">
                <a:solidFill>
                  <a:schemeClr val="tx2"/>
                </a:solidFill>
              </a:rPr>
              <a:t>colour</a:t>
            </a:r>
            <a:r>
              <a:rPr lang="en-US" sz="1600" dirty="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8522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6EA1E-DDD4-3C48-962B-715F6034D482}"/>
              </a:ext>
            </a:extLst>
          </p:cNvPr>
          <p:cNvSpPr/>
          <p:nvPr userDrawn="1"/>
        </p:nvSpPr>
        <p:spPr>
          <a:xfrm>
            <a:off x="47937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AD833-6EA6-CF4E-A26E-B6FDE789CD8B}"/>
              </a:ext>
            </a:extLst>
          </p:cNvPr>
          <p:cNvSpPr/>
          <p:nvPr userDrawn="1"/>
        </p:nvSpPr>
        <p:spPr>
          <a:xfrm>
            <a:off x="149542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D51130-6DBC-B947-B5BA-B65F7AAB5E83}"/>
              </a:ext>
            </a:extLst>
          </p:cNvPr>
          <p:cNvSpPr/>
          <p:nvPr userDrawn="1"/>
        </p:nvSpPr>
        <p:spPr>
          <a:xfrm>
            <a:off x="251147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9BC211-0BDE-F247-BCA6-AFE6CBE484EE}"/>
              </a:ext>
            </a:extLst>
          </p:cNvPr>
          <p:cNvSpPr/>
          <p:nvPr userDrawn="1"/>
        </p:nvSpPr>
        <p:spPr>
          <a:xfrm>
            <a:off x="352752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608658-76A6-4649-8FAC-7587274B2DF9}"/>
              </a:ext>
            </a:extLst>
          </p:cNvPr>
          <p:cNvSpPr/>
          <p:nvPr userDrawn="1"/>
        </p:nvSpPr>
        <p:spPr>
          <a:xfrm>
            <a:off x="454356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CD998D-A504-2046-9915-EC22DA08B192}"/>
              </a:ext>
            </a:extLst>
          </p:cNvPr>
          <p:cNvSpPr/>
          <p:nvPr userDrawn="1"/>
        </p:nvSpPr>
        <p:spPr>
          <a:xfrm>
            <a:off x="555961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A829B4-C56F-B347-BFDB-414400402ADF}"/>
              </a:ext>
            </a:extLst>
          </p:cNvPr>
          <p:cNvSpPr/>
          <p:nvPr userDrawn="1"/>
        </p:nvSpPr>
        <p:spPr>
          <a:xfrm>
            <a:off x="657566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C6FE5D-AA56-FE47-B996-1170E8CED2BE}"/>
              </a:ext>
            </a:extLst>
          </p:cNvPr>
          <p:cNvSpPr/>
          <p:nvPr userDrawn="1"/>
        </p:nvSpPr>
        <p:spPr>
          <a:xfrm>
            <a:off x="759171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6118C8-C196-874E-AD11-AFD75EFC5DB1}"/>
              </a:ext>
            </a:extLst>
          </p:cNvPr>
          <p:cNvSpPr/>
          <p:nvPr userDrawn="1"/>
        </p:nvSpPr>
        <p:spPr>
          <a:xfrm>
            <a:off x="860776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18FB46-1242-314A-AA24-56DEFFE7F884}"/>
              </a:ext>
            </a:extLst>
          </p:cNvPr>
          <p:cNvSpPr/>
          <p:nvPr userDrawn="1"/>
        </p:nvSpPr>
        <p:spPr>
          <a:xfrm>
            <a:off x="962380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B9B69D-3C0B-2647-95F9-0A10DF633026}"/>
              </a:ext>
            </a:extLst>
          </p:cNvPr>
          <p:cNvSpPr/>
          <p:nvPr userDrawn="1"/>
        </p:nvSpPr>
        <p:spPr>
          <a:xfrm>
            <a:off x="1063985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523F24-CB29-4C41-AA9D-97A31EB1E255}"/>
              </a:ext>
            </a:extLst>
          </p:cNvPr>
          <p:cNvSpPr/>
          <p:nvPr userDrawn="1"/>
        </p:nvSpPr>
        <p:spPr>
          <a:xfrm>
            <a:off x="47937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448243-5866-954D-BA91-678DECE88B0A}"/>
              </a:ext>
            </a:extLst>
          </p:cNvPr>
          <p:cNvSpPr/>
          <p:nvPr userDrawn="1"/>
        </p:nvSpPr>
        <p:spPr>
          <a:xfrm>
            <a:off x="149542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86F0C8-D62F-8249-80D5-912801A3F4B3}"/>
              </a:ext>
            </a:extLst>
          </p:cNvPr>
          <p:cNvSpPr/>
          <p:nvPr userDrawn="1"/>
        </p:nvSpPr>
        <p:spPr>
          <a:xfrm>
            <a:off x="251147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52E35A-D5C2-3A4E-978C-E493D92D6A24}"/>
              </a:ext>
            </a:extLst>
          </p:cNvPr>
          <p:cNvSpPr/>
          <p:nvPr userDrawn="1"/>
        </p:nvSpPr>
        <p:spPr>
          <a:xfrm>
            <a:off x="352752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96DCCD-13ED-F640-8F62-02E7AA83E40D}"/>
              </a:ext>
            </a:extLst>
          </p:cNvPr>
          <p:cNvSpPr/>
          <p:nvPr userDrawn="1"/>
        </p:nvSpPr>
        <p:spPr>
          <a:xfrm>
            <a:off x="454356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88D2C8-948B-C34F-8DB9-C63AF94FCC35}"/>
              </a:ext>
            </a:extLst>
          </p:cNvPr>
          <p:cNvSpPr/>
          <p:nvPr userDrawn="1"/>
        </p:nvSpPr>
        <p:spPr>
          <a:xfrm>
            <a:off x="555961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9BBB31-E9CF-B349-B152-D698680DF4DF}"/>
              </a:ext>
            </a:extLst>
          </p:cNvPr>
          <p:cNvSpPr/>
          <p:nvPr userDrawn="1"/>
        </p:nvSpPr>
        <p:spPr>
          <a:xfrm>
            <a:off x="657566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D54F1B-2D5C-484A-8D1E-09241BBD8BF3}"/>
              </a:ext>
            </a:extLst>
          </p:cNvPr>
          <p:cNvSpPr/>
          <p:nvPr userDrawn="1"/>
        </p:nvSpPr>
        <p:spPr>
          <a:xfrm>
            <a:off x="759171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C7455F-8851-2E43-8B67-4A3649CEC8D7}"/>
              </a:ext>
            </a:extLst>
          </p:cNvPr>
          <p:cNvSpPr/>
          <p:nvPr userDrawn="1"/>
        </p:nvSpPr>
        <p:spPr>
          <a:xfrm>
            <a:off x="860776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ABBA1C-E822-E940-9148-A5487BDD8AEA}"/>
              </a:ext>
            </a:extLst>
          </p:cNvPr>
          <p:cNvSpPr/>
          <p:nvPr userDrawn="1"/>
        </p:nvSpPr>
        <p:spPr>
          <a:xfrm>
            <a:off x="962380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08A034-F2FC-E641-9D92-8CFE594C1639}"/>
              </a:ext>
            </a:extLst>
          </p:cNvPr>
          <p:cNvSpPr/>
          <p:nvPr userDrawn="1"/>
        </p:nvSpPr>
        <p:spPr>
          <a:xfrm>
            <a:off x="1063985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56D07C-2B40-1346-8517-D086B1FFF5F0}"/>
              </a:ext>
            </a:extLst>
          </p:cNvPr>
          <p:cNvSpPr/>
          <p:nvPr userDrawn="1"/>
        </p:nvSpPr>
        <p:spPr>
          <a:xfrm>
            <a:off x="47937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ABD5C5-0264-2F49-8C19-F2C627B54D83}"/>
              </a:ext>
            </a:extLst>
          </p:cNvPr>
          <p:cNvSpPr/>
          <p:nvPr userDrawn="1"/>
        </p:nvSpPr>
        <p:spPr>
          <a:xfrm>
            <a:off x="149542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E2DCE88-820C-0347-87F1-2F20466148AA}"/>
              </a:ext>
            </a:extLst>
          </p:cNvPr>
          <p:cNvSpPr/>
          <p:nvPr userDrawn="1"/>
        </p:nvSpPr>
        <p:spPr>
          <a:xfrm>
            <a:off x="251147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D35FA6-7BEF-234E-9F42-2311FD2F4AA2}"/>
              </a:ext>
            </a:extLst>
          </p:cNvPr>
          <p:cNvSpPr/>
          <p:nvPr userDrawn="1"/>
        </p:nvSpPr>
        <p:spPr>
          <a:xfrm>
            <a:off x="352752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BFF75B-7609-8448-B68E-E5C15C923097}"/>
              </a:ext>
            </a:extLst>
          </p:cNvPr>
          <p:cNvSpPr/>
          <p:nvPr userDrawn="1"/>
        </p:nvSpPr>
        <p:spPr>
          <a:xfrm>
            <a:off x="454356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96E601-59F3-0F46-A3D6-6C77B2A5D315}"/>
              </a:ext>
            </a:extLst>
          </p:cNvPr>
          <p:cNvSpPr/>
          <p:nvPr userDrawn="1"/>
        </p:nvSpPr>
        <p:spPr>
          <a:xfrm>
            <a:off x="555961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D65771C-6846-2743-997B-88678013BC34}"/>
              </a:ext>
            </a:extLst>
          </p:cNvPr>
          <p:cNvSpPr/>
          <p:nvPr userDrawn="1"/>
        </p:nvSpPr>
        <p:spPr>
          <a:xfrm>
            <a:off x="657566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C5F643-98D6-B84E-872E-A198ADAC580A}"/>
              </a:ext>
            </a:extLst>
          </p:cNvPr>
          <p:cNvSpPr/>
          <p:nvPr userDrawn="1"/>
        </p:nvSpPr>
        <p:spPr>
          <a:xfrm>
            <a:off x="759171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93A778-C3EE-A84B-B356-B8459C22E9AD}"/>
              </a:ext>
            </a:extLst>
          </p:cNvPr>
          <p:cNvSpPr/>
          <p:nvPr userDrawn="1"/>
        </p:nvSpPr>
        <p:spPr>
          <a:xfrm>
            <a:off x="860776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0788B4-C3F0-9047-80BA-AB87DC1E320B}"/>
              </a:ext>
            </a:extLst>
          </p:cNvPr>
          <p:cNvSpPr/>
          <p:nvPr userDrawn="1"/>
        </p:nvSpPr>
        <p:spPr>
          <a:xfrm>
            <a:off x="962380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ADC236-12A6-F643-8463-1FD369222EBD}"/>
              </a:ext>
            </a:extLst>
          </p:cNvPr>
          <p:cNvSpPr/>
          <p:nvPr userDrawn="1"/>
        </p:nvSpPr>
        <p:spPr>
          <a:xfrm>
            <a:off x="1063985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A95CDD-4ACA-6E45-9E03-DED57B7A17B1}"/>
              </a:ext>
            </a:extLst>
          </p:cNvPr>
          <p:cNvSpPr/>
          <p:nvPr userDrawn="1"/>
        </p:nvSpPr>
        <p:spPr>
          <a:xfrm>
            <a:off x="47937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76A291-1120-D841-A17C-4744BD31119E}"/>
              </a:ext>
            </a:extLst>
          </p:cNvPr>
          <p:cNvSpPr/>
          <p:nvPr userDrawn="1"/>
        </p:nvSpPr>
        <p:spPr>
          <a:xfrm>
            <a:off x="149542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D9F7EB-EB5B-5849-8960-87554EFE96A2}"/>
              </a:ext>
            </a:extLst>
          </p:cNvPr>
          <p:cNvSpPr/>
          <p:nvPr userDrawn="1"/>
        </p:nvSpPr>
        <p:spPr>
          <a:xfrm>
            <a:off x="251147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E8B47E-F0B9-2F48-81E2-0CFF01F4019C}"/>
              </a:ext>
            </a:extLst>
          </p:cNvPr>
          <p:cNvSpPr/>
          <p:nvPr userDrawn="1"/>
        </p:nvSpPr>
        <p:spPr>
          <a:xfrm>
            <a:off x="352752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52769C-586D-0547-8B43-FDA5D125AC4A}"/>
              </a:ext>
            </a:extLst>
          </p:cNvPr>
          <p:cNvSpPr/>
          <p:nvPr userDrawn="1"/>
        </p:nvSpPr>
        <p:spPr>
          <a:xfrm>
            <a:off x="454356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4832484-9AF3-3040-B362-12AFCE82E568}"/>
              </a:ext>
            </a:extLst>
          </p:cNvPr>
          <p:cNvSpPr/>
          <p:nvPr userDrawn="1"/>
        </p:nvSpPr>
        <p:spPr>
          <a:xfrm>
            <a:off x="555961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9B343D7-5277-2544-8430-448DEC700E1E}"/>
              </a:ext>
            </a:extLst>
          </p:cNvPr>
          <p:cNvSpPr/>
          <p:nvPr userDrawn="1"/>
        </p:nvSpPr>
        <p:spPr>
          <a:xfrm>
            <a:off x="657566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2C02EB-B68E-9044-994A-65588C5F126D}"/>
              </a:ext>
            </a:extLst>
          </p:cNvPr>
          <p:cNvSpPr/>
          <p:nvPr userDrawn="1"/>
        </p:nvSpPr>
        <p:spPr>
          <a:xfrm>
            <a:off x="759171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BE44DB-D273-AB46-89D2-7C2B30912659}"/>
              </a:ext>
            </a:extLst>
          </p:cNvPr>
          <p:cNvSpPr/>
          <p:nvPr userDrawn="1"/>
        </p:nvSpPr>
        <p:spPr>
          <a:xfrm>
            <a:off x="860776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E20485-2E4B-9B4C-AE6B-3C1B1509B043}"/>
              </a:ext>
            </a:extLst>
          </p:cNvPr>
          <p:cNvSpPr/>
          <p:nvPr userDrawn="1"/>
        </p:nvSpPr>
        <p:spPr>
          <a:xfrm>
            <a:off x="962380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84C2AF-F9F6-6943-AF27-AD08B011A677}"/>
              </a:ext>
            </a:extLst>
          </p:cNvPr>
          <p:cNvSpPr/>
          <p:nvPr userDrawn="1"/>
        </p:nvSpPr>
        <p:spPr>
          <a:xfrm>
            <a:off x="1063985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65E85D-8861-794D-A0B5-7227A4A9BDE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dirty="0" err="1">
                <a:solidFill>
                  <a:schemeClr val="tx2"/>
                </a:solidFill>
              </a:rPr>
              <a:t>colour</a:t>
            </a:r>
            <a:r>
              <a:rPr lang="en-US" sz="1600" dirty="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140803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partner logo here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3292662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020800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28951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414983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EB89620-E302-6C4B-B385-8DB40106E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partner logo here if required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73482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EDD9DE1-34C9-564D-A890-335533D45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1626193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B2171D4-B040-9448-88ED-CD59EBB79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78046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480AEE2-F97B-4D4C-BCDA-5DB28C116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20068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</p:spTree>
    <p:extLst>
      <p:ext uri="{BB962C8B-B14F-4D97-AF65-F5344CB8AC3E}">
        <p14:creationId xmlns:p14="http://schemas.microsoft.com/office/powerpoint/2010/main" val="539934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B6158-EF9E-D844-A85A-727AA2F53AC0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</p:spTree>
    <p:extLst>
      <p:ext uri="{BB962C8B-B14F-4D97-AF65-F5344CB8AC3E}">
        <p14:creationId xmlns:p14="http://schemas.microsoft.com/office/powerpoint/2010/main" val="305293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66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27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06577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9BE0EF-B1BD-4F49-A571-A9C3B39F7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F5119-3C31-2042-9116-20C98F254CA9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Add a partner logo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7715FAF-431F-0947-BA32-CCCAE21D6FF6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59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3"/>
            <a:chOff x="6096000" y="1275227"/>
            <a:chExt cx="5841282" cy="57135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AD1E05-40A9-E348-A537-A34DBEA2EC17}"/>
                </a:ext>
              </a:extLst>
            </p:cNvPr>
            <p:cNvSpPr/>
            <p:nvPr userDrawn="1"/>
          </p:nvSpPr>
          <p:spPr>
            <a:xfrm>
              <a:off x="6096000" y="4065563"/>
              <a:ext cx="2920641" cy="2923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9016641" y="4065563"/>
              <a:ext cx="2920641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45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2"/>
            <a:chOff x="6096000" y="1275227"/>
            <a:chExt cx="5841282" cy="57135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6096000" y="4065563"/>
              <a:ext cx="5841282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1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865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90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4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52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3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543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5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1B442-D23E-CA47-8B99-3C2A297AC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3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32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8598A-E89A-584D-B315-0C3A8BB5D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B13D2-2048-3D42-80F2-F73F24035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C0D016C-1275-924C-98DB-B9930CE6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EDAE64E-B17E-C94F-B25E-49BD42E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849A843-67F9-4A42-88AB-E569AB1B4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B2A1E1DF-F3DC-FF43-B4BE-16D7BEF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AA0A411-DB94-FC40-85F3-F17777FB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F3C1752-919C-2C4A-85B7-2982AD8BE6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1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8" r:id="rId2"/>
    <p:sldLayoutId id="2147483668" r:id="rId3"/>
    <p:sldLayoutId id="2147483669" r:id="rId4"/>
    <p:sldLayoutId id="2147483652" r:id="rId5"/>
    <p:sldLayoutId id="2147483664" r:id="rId6"/>
    <p:sldLayoutId id="2147483663" r:id="rId7"/>
    <p:sldLayoutId id="2147483661" r:id="rId8"/>
    <p:sldLayoutId id="2147483679" r:id="rId9"/>
    <p:sldLayoutId id="2147483689" r:id="rId10"/>
    <p:sldLayoutId id="2147483683" r:id="rId11"/>
    <p:sldLayoutId id="2147483682" r:id="rId12"/>
    <p:sldLayoutId id="2147483687" r:id="rId13"/>
    <p:sldLayoutId id="2147483680" r:id="rId14"/>
    <p:sldLayoutId id="2147483685" r:id="rId15"/>
    <p:sldLayoutId id="2147483686" r:id="rId16"/>
    <p:sldLayoutId id="2147483688" r:id="rId17"/>
    <p:sldLayoutId id="2147483681" r:id="rId18"/>
    <p:sldLayoutId id="2147483693" r:id="rId19"/>
    <p:sldLayoutId id="2147483684" r:id="rId20"/>
    <p:sldLayoutId id="2147483677" r:id="rId21"/>
    <p:sldLayoutId id="2147483691" r:id="rId22"/>
    <p:sldLayoutId id="2147483675" r:id="rId23"/>
    <p:sldLayoutId id="2147483676" r:id="rId24"/>
    <p:sldLayoutId id="2147483690" r:id="rId25"/>
    <p:sldLayoutId id="214748369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A20D4-5E1A-AD42-B96E-4B53241D1BC6}"/>
              </a:ext>
            </a:extLst>
          </p:cNvPr>
          <p:cNvSpPr/>
          <p:nvPr userDrawn="1"/>
        </p:nvSpPr>
        <p:spPr>
          <a:xfrm>
            <a:off x="-3667760" y="1"/>
            <a:ext cx="3248655" cy="427736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 Presentation Tips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it simple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Always think about your audience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Limit transitions and animations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 the University of Nottingham brand and identity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visuals and high-quality images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video or audio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Think about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Prepare and practice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7F0AB-AB54-7540-B7DC-843EC2C6C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joints and muscles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NMS Week 1</a:t>
            </a:r>
            <a:br>
              <a:rPr lang="en-US" dirty="0"/>
            </a:br>
            <a:r>
              <a:rPr lang="en-US" dirty="0"/>
              <a:t>PHRS1002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52921E-BB72-3D43-AACB-0A89BD80F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Catherine Moore</a:t>
            </a:r>
          </a:p>
        </p:txBody>
      </p:sp>
    </p:spTree>
    <p:extLst>
      <p:ext uri="{BB962C8B-B14F-4D97-AF65-F5344CB8AC3E}">
        <p14:creationId xmlns:p14="http://schemas.microsoft.com/office/powerpoint/2010/main" val="417189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Origin</a:t>
            </a:r>
            <a:r>
              <a:rPr lang="en-GB" dirty="0"/>
              <a:t> – attachment with the least movement – usually proximal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Insertion</a:t>
            </a:r>
            <a:r>
              <a:rPr lang="en-GB" dirty="0"/>
              <a:t> – attachment to bone showing freest movement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Usually distal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AB6CD-D6B9-BB4E-8206-5360299BA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84" y="3736346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25F18-09A9-6040-B21F-44A5D57EE227}"/>
              </a:ext>
            </a:extLst>
          </p:cNvPr>
          <p:cNvSpPr txBox="1"/>
          <p:nvPr/>
        </p:nvSpPr>
        <p:spPr>
          <a:xfrm>
            <a:off x="3155760" y="1271042"/>
            <a:ext cx="223224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Isotonic Contraction </a:t>
            </a:r>
          </a:p>
          <a:p>
            <a:pPr marL="285750" indent="-285750">
              <a:buFontTx/>
              <a:buChar char="-"/>
            </a:pPr>
            <a:r>
              <a:rPr lang="en-GB" dirty="0"/>
              <a:t>length change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C047D-D08B-8047-B576-A5BB460F21AE}"/>
              </a:ext>
            </a:extLst>
          </p:cNvPr>
          <p:cNvSpPr txBox="1"/>
          <p:nvPr/>
        </p:nvSpPr>
        <p:spPr>
          <a:xfrm>
            <a:off x="5964072" y="1280743"/>
            <a:ext cx="36724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Isometric Contraction </a:t>
            </a:r>
          </a:p>
          <a:p>
            <a:r>
              <a:rPr lang="en-GB" dirty="0"/>
              <a:t>- length stays same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2704E-CCBC-1640-B12C-66D68EBB595B}"/>
              </a:ext>
            </a:extLst>
          </p:cNvPr>
          <p:cNvSpPr txBox="1"/>
          <p:nvPr/>
        </p:nvSpPr>
        <p:spPr>
          <a:xfrm>
            <a:off x="1661429" y="2855218"/>
            <a:ext cx="256937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Concentric  Contraction </a:t>
            </a:r>
          </a:p>
          <a:p>
            <a:r>
              <a:rPr lang="en-GB" dirty="0"/>
              <a:t>- Muscle shortens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4D815-7250-A047-B7CE-794AB0E23E6B}"/>
              </a:ext>
            </a:extLst>
          </p:cNvPr>
          <p:cNvSpPr txBox="1"/>
          <p:nvPr/>
        </p:nvSpPr>
        <p:spPr>
          <a:xfrm>
            <a:off x="4811944" y="2855218"/>
            <a:ext cx="51125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Eccentric Contraction </a:t>
            </a:r>
            <a:r>
              <a:rPr lang="en-GB" dirty="0"/>
              <a:t>- Muscle lengthens - controls movement against 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78E52-6D64-2A45-A67D-191949CDFDA3}"/>
              </a:ext>
            </a:extLst>
          </p:cNvPr>
          <p:cNvSpPr txBox="1"/>
          <p:nvPr/>
        </p:nvSpPr>
        <p:spPr>
          <a:xfrm>
            <a:off x="1787608" y="4520693"/>
            <a:ext cx="2153055" cy="14773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Agonist/Prime Mover</a:t>
            </a:r>
          </a:p>
          <a:p>
            <a:pPr algn="ctr"/>
            <a:r>
              <a:rPr lang="en-GB" dirty="0"/>
              <a:t>“Producing action” – contracting muscle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2562D-77C0-4841-9BFD-0084D91520AC}"/>
              </a:ext>
            </a:extLst>
          </p:cNvPr>
          <p:cNvSpPr txBox="1"/>
          <p:nvPr/>
        </p:nvSpPr>
        <p:spPr>
          <a:xfrm>
            <a:off x="4553645" y="4520694"/>
            <a:ext cx="1770467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Antagonist</a:t>
            </a:r>
          </a:p>
          <a:p>
            <a:pPr algn="ctr"/>
            <a:r>
              <a:rPr lang="en-GB" dirty="0"/>
              <a:t>Muscles that oppose the action of the agonist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5CB8D-493F-FB4F-AC49-83237C98B2EA}"/>
              </a:ext>
            </a:extLst>
          </p:cNvPr>
          <p:cNvSpPr txBox="1"/>
          <p:nvPr/>
        </p:nvSpPr>
        <p:spPr>
          <a:xfrm>
            <a:off x="6972184" y="4520694"/>
            <a:ext cx="3312368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Synergist</a:t>
            </a:r>
          </a:p>
          <a:p>
            <a:pPr algn="ctr"/>
            <a:r>
              <a:rPr lang="en-GB" dirty="0"/>
              <a:t>Prevent unwanted movements associated with the agonist, aids another by promoting the same movement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0029EA4-0AC3-8243-8AB0-DE002E997077}"/>
              </a:ext>
            </a:extLst>
          </p:cNvPr>
          <p:cNvSpPr/>
          <p:nvPr/>
        </p:nvSpPr>
        <p:spPr>
          <a:xfrm>
            <a:off x="3227768" y="2194372"/>
            <a:ext cx="484632" cy="660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1CF6A3D3-851D-D44E-9E74-FFAFAEE151E6}"/>
              </a:ext>
            </a:extLst>
          </p:cNvPr>
          <p:cNvSpPr/>
          <p:nvPr/>
        </p:nvSpPr>
        <p:spPr>
          <a:xfrm>
            <a:off x="4811944" y="2194372"/>
            <a:ext cx="484632" cy="660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0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as many actions as possible showing muscles working: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- Concentrically</a:t>
            </a:r>
          </a:p>
          <a:p>
            <a:pPr lvl="1"/>
            <a:r>
              <a:rPr lang="en-GB" dirty="0"/>
              <a:t>- Eccentrically</a:t>
            </a:r>
          </a:p>
          <a:p>
            <a:pPr lvl="1"/>
            <a:r>
              <a:rPr lang="en-GB" dirty="0"/>
              <a:t>- Isometrically</a:t>
            </a:r>
          </a:p>
        </p:txBody>
      </p:sp>
    </p:spTree>
    <p:extLst>
      <p:ext uri="{BB962C8B-B14F-4D97-AF65-F5344CB8AC3E}">
        <p14:creationId xmlns:p14="http://schemas.microsoft.com/office/powerpoint/2010/main" val="428060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range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Outer range </a:t>
            </a:r>
            <a:r>
              <a:rPr lang="en-GB" dirty="0"/>
              <a:t>– </a:t>
            </a:r>
          </a:p>
          <a:p>
            <a:r>
              <a:rPr lang="en-GB" dirty="0"/>
              <a:t>muscle working </a:t>
            </a:r>
          </a:p>
          <a:p>
            <a:r>
              <a:rPr lang="en-GB" dirty="0"/>
              <a:t>in its most lengthened </a:t>
            </a:r>
          </a:p>
          <a:p>
            <a:r>
              <a:rPr lang="en-GB" dirty="0"/>
              <a:t>position</a:t>
            </a:r>
          </a:p>
          <a:p>
            <a:endParaRPr lang="en-GB" dirty="0"/>
          </a:p>
          <a:p>
            <a:r>
              <a:rPr lang="en-GB" b="1" dirty="0"/>
              <a:t>Mid range </a:t>
            </a:r>
            <a:r>
              <a:rPr lang="en-GB" dirty="0"/>
              <a:t>– </a:t>
            </a:r>
          </a:p>
          <a:p>
            <a:r>
              <a:rPr lang="en-GB" dirty="0"/>
              <a:t>muscle working </a:t>
            </a:r>
          </a:p>
          <a:p>
            <a:r>
              <a:rPr lang="en-GB" dirty="0"/>
              <a:t>in its mid length</a:t>
            </a:r>
          </a:p>
          <a:p>
            <a:endParaRPr lang="en-GB" dirty="0"/>
          </a:p>
          <a:p>
            <a:r>
              <a:rPr lang="en-GB" b="1" dirty="0"/>
              <a:t>Inner range </a:t>
            </a:r>
            <a:r>
              <a:rPr lang="en-GB" dirty="0"/>
              <a:t>–</a:t>
            </a:r>
            <a:r>
              <a:rPr lang="en-GB" b="1" dirty="0"/>
              <a:t> </a:t>
            </a:r>
          </a:p>
          <a:p>
            <a:r>
              <a:rPr lang="en-GB" dirty="0"/>
              <a:t>muscle working in </a:t>
            </a:r>
          </a:p>
          <a:p>
            <a:r>
              <a:rPr lang="en-GB" dirty="0"/>
              <a:t>its most shortened position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BFB25A-5DB8-A945-BCC7-683DE34F55B5}"/>
              </a:ext>
            </a:extLst>
          </p:cNvPr>
          <p:cNvSpPr/>
          <p:nvPr/>
        </p:nvSpPr>
        <p:spPr>
          <a:xfrm rot="2540048">
            <a:off x="7144611" y="2328978"/>
            <a:ext cx="1350387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4FF31B-9CDB-FA49-87F7-157A6DE66357}"/>
              </a:ext>
            </a:extLst>
          </p:cNvPr>
          <p:cNvSpPr/>
          <p:nvPr/>
        </p:nvSpPr>
        <p:spPr>
          <a:xfrm rot="1173996">
            <a:off x="8309707" y="3044545"/>
            <a:ext cx="1350387" cy="23266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E7E5C6-9A85-2041-A6CE-84EA83772A59}"/>
              </a:ext>
            </a:extLst>
          </p:cNvPr>
          <p:cNvSpPr/>
          <p:nvPr/>
        </p:nvSpPr>
        <p:spPr>
          <a:xfrm rot="1584895">
            <a:off x="9640918" y="3400883"/>
            <a:ext cx="567051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368677A1-6170-9E4F-A627-08C87030E467}"/>
              </a:ext>
            </a:extLst>
          </p:cNvPr>
          <p:cNvSpPr/>
          <p:nvPr/>
        </p:nvSpPr>
        <p:spPr>
          <a:xfrm rot="7546840">
            <a:off x="8189051" y="1683604"/>
            <a:ext cx="334454" cy="1485990"/>
          </a:xfrm>
          <a:prstGeom prst="mo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E6EC03-182E-E247-952B-CC95012B3D3E}"/>
              </a:ext>
            </a:extLst>
          </p:cNvPr>
          <p:cNvSpPr/>
          <p:nvPr/>
        </p:nvSpPr>
        <p:spPr>
          <a:xfrm rot="2540048">
            <a:off x="5952289" y="3985628"/>
            <a:ext cx="1350387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3B1B1B-D8AF-B341-A013-7AD07CBE4E07}"/>
              </a:ext>
            </a:extLst>
          </p:cNvPr>
          <p:cNvSpPr/>
          <p:nvPr/>
        </p:nvSpPr>
        <p:spPr>
          <a:xfrm rot="19539072">
            <a:off x="7037845" y="4097478"/>
            <a:ext cx="1350387" cy="23266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2CD60C-8FFE-5C43-A768-BC3D0881B345}"/>
              </a:ext>
            </a:extLst>
          </p:cNvPr>
          <p:cNvSpPr/>
          <p:nvPr/>
        </p:nvSpPr>
        <p:spPr>
          <a:xfrm rot="19934486">
            <a:off x="8260168" y="3592783"/>
            <a:ext cx="567051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56A8DF4D-0DD9-084C-9A97-02B761C9C174}"/>
              </a:ext>
            </a:extLst>
          </p:cNvPr>
          <p:cNvSpPr/>
          <p:nvPr/>
        </p:nvSpPr>
        <p:spPr>
          <a:xfrm rot="6962728">
            <a:off x="6746989" y="3275630"/>
            <a:ext cx="630653" cy="1129984"/>
          </a:xfrm>
          <a:prstGeom prst="mo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2E6251-0460-474A-ADEB-956AC420AB08}"/>
              </a:ext>
            </a:extLst>
          </p:cNvPr>
          <p:cNvSpPr/>
          <p:nvPr/>
        </p:nvSpPr>
        <p:spPr>
          <a:xfrm rot="2540048">
            <a:off x="8233550" y="6152812"/>
            <a:ext cx="1350387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4E1B8E-B5E8-D748-8F0C-47F97A034103}"/>
              </a:ext>
            </a:extLst>
          </p:cNvPr>
          <p:cNvSpPr/>
          <p:nvPr/>
        </p:nvSpPr>
        <p:spPr>
          <a:xfrm rot="16200000">
            <a:off x="8769531" y="5862470"/>
            <a:ext cx="1350387" cy="23266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DD31A9-6AAB-1A47-A0D4-41856336415E}"/>
              </a:ext>
            </a:extLst>
          </p:cNvPr>
          <p:cNvSpPr/>
          <p:nvPr/>
        </p:nvSpPr>
        <p:spPr>
          <a:xfrm rot="15890082">
            <a:off x="9121292" y="4834284"/>
            <a:ext cx="567051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D4481868-934B-1A42-A253-D47F0F179076}"/>
              </a:ext>
            </a:extLst>
          </p:cNvPr>
          <p:cNvSpPr/>
          <p:nvPr/>
        </p:nvSpPr>
        <p:spPr>
          <a:xfrm rot="6129079">
            <a:off x="8828908" y="5549222"/>
            <a:ext cx="512702" cy="607807"/>
          </a:xfrm>
          <a:prstGeom prst="mo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4F6E9A-9E0F-AF4D-902C-A2210D292B5A}"/>
              </a:ext>
            </a:extLst>
          </p:cNvPr>
          <p:cNvSpPr/>
          <p:nvPr/>
        </p:nvSpPr>
        <p:spPr>
          <a:xfrm>
            <a:off x="5589114" y="26481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4031CB-F67B-0C4B-9158-4DC8D22EFCEF}"/>
              </a:ext>
            </a:extLst>
          </p:cNvPr>
          <p:cNvSpPr/>
          <p:nvPr/>
        </p:nvSpPr>
        <p:spPr>
          <a:xfrm>
            <a:off x="6503613" y="1191742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6389C8-20EE-BC40-8473-94D32984CB15}"/>
              </a:ext>
            </a:extLst>
          </p:cNvPr>
          <p:cNvSpPr/>
          <p:nvPr/>
        </p:nvSpPr>
        <p:spPr>
          <a:xfrm>
            <a:off x="7819804" y="4860826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6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flexors working concentrically from outer to mid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extensors working eccentrically mid to outer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extensors working isometrically in mid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right side flexors working concentrically from outer to mid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left neck rotators working concentrically from mid to inner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3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flexors working concentrically from outer to mid range</a:t>
            </a:r>
          </a:p>
          <a:p>
            <a:pPr lvl="1"/>
            <a:r>
              <a:rPr lang="en-GB" dirty="0"/>
              <a:t>- Returning the head to neutral after looking up at the ceiling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extensors working eccentrically mid to outer range</a:t>
            </a:r>
          </a:p>
          <a:p>
            <a:pPr lvl="1"/>
            <a:r>
              <a:rPr lang="en-GB" dirty="0"/>
              <a:t>- Looking down towards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extensors working isometrically in mid range</a:t>
            </a:r>
          </a:p>
          <a:p>
            <a:pPr lvl="1"/>
            <a:r>
              <a:rPr lang="en-GB" dirty="0"/>
              <a:t>- Sitting still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neck right side flexors working concentrically from outer to mid range</a:t>
            </a:r>
          </a:p>
          <a:p>
            <a:pPr lvl="1"/>
            <a:r>
              <a:rPr lang="en-GB" dirty="0"/>
              <a:t>- Returning the head to neutral from left side flexion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left neck rotators working concentrically from mid to inner range</a:t>
            </a:r>
          </a:p>
          <a:p>
            <a:pPr lvl="1"/>
            <a:r>
              <a:rPr lang="en-GB" dirty="0"/>
              <a:t>- Turning head from neutral to look over the left shoulder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77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the end of the seminar students will be 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Discuss anatomical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Discuss planes and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Discuss joint types and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Discuss muscular attachments and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Please sit with the other members of your learning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78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14D6-A9AE-A248-8E7E-71BB9381D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239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By the end of the session students will be able to: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Discuss anatomical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Discuss planes and 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Discuss joint types and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Discuss muscular attachments and actions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44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terms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03491"/>
            <a:ext cx="4127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Anatomical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Anterior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Posterior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Medial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Lateral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AC9C3-084A-AE45-BAB7-C554E8DD01A4}"/>
              </a:ext>
            </a:extLst>
          </p:cNvPr>
          <p:cNvSpPr txBox="1"/>
          <p:nvPr/>
        </p:nvSpPr>
        <p:spPr>
          <a:xfrm>
            <a:off x="6042018" y="1303491"/>
            <a:ext cx="4127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Superior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Inferior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Proximal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Distal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Superficial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Deep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86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/>
              <a:t>Place yourself in the anatomical position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Answer the following:</a:t>
            </a:r>
            <a:br>
              <a:rPr lang="en-GB" sz="2000" dirty="0"/>
            </a:br>
            <a:endParaRPr lang="en-GB" sz="2000" dirty="0"/>
          </a:p>
          <a:p>
            <a:pPr lvl="1"/>
            <a:r>
              <a:rPr lang="en-GB" sz="2000" dirty="0"/>
              <a:t>The head is …………… to the feet</a:t>
            </a:r>
          </a:p>
          <a:p>
            <a:pPr lvl="1"/>
            <a:r>
              <a:rPr lang="en-GB" sz="2000" dirty="0"/>
              <a:t>The hand is ………….. to the elbow</a:t>
            </a:r>
          </a:p>
          <a:p>
            <a:pPr lvl="1"/>
            <a:r>
              <a:rPr lang="en-GB" sz="2000" dirty="0"/>
              <a:t>The shoulder is …………. to the elbow</a:t>
            </a:r>
          </a:p>
          <a:p>
            <a:pPr lvl="1"/>
            <a:r>
              <a:rPr lang="en-GB" sz="2000" dirty="0"/>
              <a:t>The feet are ……… to the head</a:t>
            </a:r>
          </a:p>
          <a:p>
            <a:pPr lvl="1"/>
            <a:r>
              <a:rPr lang="en-GB" sz="2000" dirty="0"/>
              <a:t>The upper trapezius is…….. to the </a:t>
            </a:r>
            <a:r>
              <a:rPr lang="en-GB" sz="2000" dirty="0" err="1"/>
              <a:t>levator</a:t>
            </a:r>
            <a:r>
              <a:rPr lang="en-GB" sz="2000" dirty="0"/>
              <a:t> scapulae</a:t>
            </a:r>
          </a:p>
          <a:p>
            <a:pPr lvl="1"/>
            <a:r>
              <a:rPr lang="en-GB" sz="2000" dirty="0"/>
              <a:t>The </a:t>
            </a:r>
            <a:r>
              <a:rPr lang="en-GB" sz="2000" dirty="0" err="1"/>
              <a:t>scalenes</a:t>
            </a:r>
            <a:r>
              <a:rPr lang="en-GB" sz="2000" dirty="0"/>
              <a:t> are …… to the sternocleidomastoid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077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Place yourself in the anatomical position</a:t>
            </a:r>
          </a:p>
          <a:p>
            <a:pPr lvl="1"/>
            <a:endParaRPr lang="en-GB" dirty="0"/>
          </a:p>
          <a:p>
            <a:r>
              <a:rPr lang="en-GB" dirty="0"/>
              <a:t>Answer the following:</a:t>
            </a:r>
          </a:p>
          <a:p>
            <a:endParaRPr lang="en-GB" dirty="0"/>
          </a:p>
          <a:p>
            <a:pPr lvl="1"/>
            <a:r>
              <a:rPr lang="en-GB" dirty="0"/>
              <a:t>The head is </a:t>
            </a:r>
            <a:r>
              <a:rPr lang="en-GB" b="1" dirty="0"/>
              <a:t>superior</a:t>
            </a:r>
            <a:r>
              <a:rPr lang="en-GB" dirty="0"/>
              <a:t> to the feet</a:t>
            </a:r>
          </a:p>
          <a:p>
            <a:pPr lvl="1"/>
            <a:r>
              <a:rPr lang="en-GB" dirty="0"/>
              <a:t>The hand is </a:t>
            </a:r>
            <a:r>
              <a:rPr lang="en-GB" b="1" dirty="0"/>
              <a:t>distal</a:t>
            </a:r>
            <a:r>
              <a:rPr lang="en-GB" dirty="0"/>
              <a:t> to the elbow</a:t>
            </a:r>
          </a:p>
          <a:p>
            <a:pPr lvl="1"/>
            <a:r>
              <a:rPr lang="en-GB" dirty="0"/>
              <a:t>The shoulder is </a:t>
            </a:r>
            <a:r>
              <a:rPr lang="en-GB" b="1" dirty="0"/>
              <a:t>proximal</a:t>
            </a:r>
            <a:r>
              <a:rPr lang="en-GB" dirty="0"/>
              <a:t> to the elbow</a:t>
            </a:r>
          </a:p>
          <a:p>
            <a:pPr lvl="1"/>
            <a:r>
              <a:rPr lang="en-GB" dirty="0"/>
              <a:t>The feet are </a:t>
            </a:r>
            <a:r>
              <a:rPr lang="en-GB" b="1" dirty="0"/>
              <a:t>inferior</a:t>
            </a:r>
            <a:r>
              <a:rPr lang="en-GB" dirty="0"/>
              <a:t> to the head</a:t>
            </a:r>
          </a:p>
          <a:p>
            <a:pPr lvl="1"/>
            <a:r>
              <a:rPr lang="en-GB" dirty="0"/>
              <a:t>The upper trapezius is </a:t>
            </a:r>
            <a:r>
              <a:rPr lang="en-GB" b="1" dirty="0"/>
              <a:t>superficial</a:t>
            </a:r>
            <a:r>
              <a:rPr lang="en-GB" dirty="0"/>
              <a:t> to the </a:t>
            </a:r>
            <a:r>
              <a:rPr lang="en-GB" dirty="0" err="1"/>
              <a:t>levator</a:t>
            </a:r>
            <a:r>
              <a:rPr lang="en-GB" dirty="0"/>
              <a:t> scapulae</a:t>
            </a:r>
          </a:p>
          <a:p>
            <a:pPr lvl="1"/>
            <a:r>
              <a:rPr lang="en-GB" dirty="0"/>
              <a:t>The </a:t>
            </a:r>
            <a:r>
              <a:rPr lang="en-GB" dirty="0" err="1"/>
              <a:t>scalenes</a:t>
            </a:r>
            <a:r>
              <a:rPr lang="en-GB" dirty="0"/>
              <a:t> are </a:t>
            </a:r>
            <a:r>
              <a:rPr lang="en-GB" b="1" dirty="0"/>
              <a:t>deep</a:t>
            </a:r>
            <a:r>
              <a:rPr lang="en-GB" dirty="0"/>
              <a:t> to the sternocleidomastoid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58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movement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206DAE-2EC4-7049-8C6D-3CC0F0912AF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b="1" dirty="0"/>
              <a:t>Planes:</a:t>
            </a:r>
          </a:p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Coronal (frontal)</a:t>
            </a:r>
          </a:p>
          <a:p>
            <a:r>
              <a:rPr lang="en-GB" dirty="0">
                <a:solidFill>
                  <a:srgbClr val="CC0099"/>
                </a:solidFill>
              </a:rPr>
              <a:t>Sagittal</a:t>
            </a:r>
          </a:p>
          <a:p>
            <a:r>
              <a:rPr lang="en-GB" dirty="0">
                <a:solidFill>
                  <a:srgbClr val="66FF66"/>
                </a:solidFill>
              </a:rPr>
              <a:t>Transverse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72AB9DC-6019-9142-BD1D-2FDF307444AF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b="1" dirty="0"/>
              <a:t>Axes: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Sagittal</a:t>
            </a:r>
          </a:p>
          <a:p>
            <a:r>
              <a:rPr lang="en-GB" dirty="0">
                <a:solidFill>
                  <a:srgbClr val="CC0099"/>
                </a:solidFill>
              </a:rPr>
              <a:t>Coronal</a:t>
            </a:r>
          </a:p>
          <a:p>
            <a:r>
              <a:rPr lang="en-GB" dirty="0">
                <a:solidFill>
                  <a:srgbClr val="66FF66"/>
                </a:solidFill>
              </a:rPr>
              <a:t>Vertical</a:t>
            </a:r>
          </a:p>
          <a:p>
            <a:endParaRPr lang="en-GB" dirty="0"/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0B6B9-AB4F-2843-A680-42C7832EC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56" y="1934443"/>
            <a:ext cx="3482796" cy="34827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E1F70F-69CA-8F4E-B6E3-27CF626024B3}"/>
              </a:ext>
            </a:extLst>
          </p:cNvPr>
          <p:cNvCxnSpPr>
            <a:cxnSpLocks/>
          </p:cNvCxnSpPr>
          <p:nvPr/>
        </p:nvCxnSpPr>
        <p:spPr>
          <a:xfrm>
            <a:off x="9408600" y="3507803"/>
            <a:ext cx="828751" cy="710756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1F3B54-0BDA-0847-ABC8-6A1374DDD68B}"/>
              </a:ext>
            </a:extLst>
          </p:cNvPr>
          <p:cNvCxnSpPr>
            <a:cxnSpLocks/>
          </p:cNvCxnSpPr>
          <p:nvPr/>
        </p:nvCxnSpPr>
        <p:spPr>
          <a:xfrm flipV="1">
            <a:off x="7983940" y="3562700"/>
            <a:ext cx="1063760" cy="299260"/>
          </a:xfrm>
          <a:prstGeom prst="line">
            <a:avLst/>
          </a:prstGeom>
          <a:ln w="635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FD79EB-F10D-D94A-B144-0AEF3BF9F6B3}"/>
              </a:ext>
            </a:extLst>
          </p:cNvPr>
          <p:cNvCxnSpPr>
            <a:cxnSpLocks/>
          </p:cNvCxnSpPr>
          <p:nvPr/>
        </p:nvCxnSpPr>
        <p:spPr>
          <a:xfrm>
            <a:off x="9217754" y="1080242"/>
            <a:ext cx="0" cy="1087366"/>
          </a:xfrm>
          <a:prstGeom prst="line">
            <a:avLst/>
          </a:prstGeom>
          <a:ln w="63500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6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head moving in the sagittal plane around a coronal axis – These movements are………….. and…………………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head moving in the coronal plane around a sagittal axis.  These movements are …….. and ……....................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head moving in the transverse plane around a vertical axis.  These movements ….. and……….. 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40018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head moving in the sagittal plane around a coronal axis – These movements are </a:t>
            </a:r>
            <a:r>
              <a:rPr lang="en-GB" b="1" dirty="0"/>
              <a:t>flexion</a:t>
            </a:r>
            <a:r>
              <a:rPr lang="en-GB" dirty="0"/>
              <a:t> </a:t>
            </a:r>
            <a:r>
              <a:rPr lang="en-GB" b="1" dirty="0"/>
              <a:t>(looking down to the floor) </a:t>
            </a:r>
            <a:r>
              <a:rPr lang="en-GB" dirty="0"/>
              <a:t>and </a:t>
            </a:r>
            <a:r>
              <a:rPr lang="en-GB" b="1" dirty="0"/>
              <a:t>extending</a:t>
            </a:r>
            <a:r>
              <a:rPr lang="en-GB" dirty="0"/>
              <a:t> </a:t>
            </a:r>
            <a:r>
              <a:rPr lang="en-GB" b="1" dirty="0"/>
              <a:t>(looking up at the ceiling)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head moving in the coronal plane around a sagittal axis. These movements are </a:t>
            </a:r>
            <a:r>
              <a:rPr lang="en-GB" b="1" dirty="0"/>
              <a:t>right</a:t>
            </a:r>
            <a:r>
              <a:rPr lang="en-GB" dirty="0"/>
              <a:t> and </a:t>
            </a:r>
            <a:r>
              <a:rPr lang="en-GB" b="1" dirty="0"/>
              <a:t>left side flexion (tilting from side to side)</a:t>
            </a:r>
            <a:br>
              <a:rPr lang="en-GB" b="1" dirty="0"/>
            </a:b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the head moving in the transverse plane around a vertical axis.  These movements </a:t>
            </a:r>
            <a:r>
              <a:rPr lang="en-GB" b="1" dirty="0"/>
              <a:t>right and left rotation (turning head to look over your shoulder)</a:t>
            </a:r>
          </a:p>
        </p:txBody>
      </p:sp>
    </p:spTree>
    <p:extLst>
      <p:ext uri="{BB962C8B-B14F-4D97-AF65-F5344CB8AC3E}">
        <p14:creationId xmlns:p14="http://schemas.microsoft.com/office/powerpoint/2010/main" val="140758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F7370-462E-4747-9F68-330D36D631A2}"/>
              </a:ext>
            </a:extLst>
          </p:cNvPr>
          <p:cNvSpPr txBox="1"/>
          <p:nvPr/>
        </p:nvSpPr>
        <p:spPr>
          <a:xfrm>
            <a:off x="2161641" y="1205847"/>
            <a:ext cx="2249013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Fibrous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Sutures (skull)</a:t>
            </a:r>
          </a:p>
          <a:p>
            <a:pPr algn="ctr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Gomphoses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(teeth)</a:t>
            </a:r>
          </a:p>
          <a:p>
            <a:pPr algn="ctr"/>
            <a:r>
              <a:rPr lang="en-GB" u="sng" dirty="0" err="1"/>
              <a:t>Syndesmosis</a:t>
            </a:r>
            <a:r>
              <a:rPr lang="en-GB" u="sng" dirty="0"/>
              <a:t> </a:t>
            </a:r>
            <a:endParaRPr lang="en-GB" dirty="0"/>
          </a:p>
          <a:p>
            <a:pPr algn="ctr"/>
            <a:r>
              <a:rPr lang="en-GB" dirty="0"/>
              <a:t>Interosseous ligament</a:t>
            </a:r>
          </a:p>
          <a:p>
            <a:pPr algn="ctr"/>
            <a:r>
              <a:rPr lang="en-GB" dirty="0"/>
              <a:t>e.g. radius/ulna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E8016-663C-7D4A-B71E-755D0CBD63D8}"/>
              </a:ext>
            </a:extLst>
          </p:cNvPr>
          <p:cNvSpPr txBox="1"/>
          <p:nvPr/>
        </p:nvSpPr>
        <p:spPr>
          <a:xfrm>
            <a:off x="7429631" y="1067347"/>
            <a:ext cx="3138446" cy="2031325"/>
          </a:xfrm>
          <a:prstGeom prst="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Cartilaginous</a:t>
            </a:r>
          </a:p>
          <a:p>
            <a:pPr algn="ctr"/>
            <a:r>
              <a:rPr lang="en-GB" b="1" dirty="0"/>
              <a:t>Primary  - </a:t>
            </a:r>
            <a:r>
              <a:rPr lang="en-GB" u="sng" dirty="0" err="1"/>
              <a:t>Synchondroses</a:t>
            </a:r>
            <a:r>
              <a:rPr lang="en-GB" u="sng" dirty="0"/>
              <a:t> </a:t>
            </a:r>
          </a:p>
          <a:p>
            <a:pPr algn="ctr"/>
            <a:r>
              <a:rPr lang="en-GB" dirty="0"/>
              <a:t>e.g. </a:t>
            </a:r>
            <a:r>
              <a:rPr lang="en-GB" dirty="0" err="1"/>
              <a:t>sternocostal</a:t>
            </a:r>
            <a:r>
              <a:rPr lang="en-GB" dirty="0"/>
              <a:t>/costal cartilages </a:t>
            </a:r>
          </a:p>
          <a:p>
            <a:pPr algn="ctr"/>
            <a:r>
              <a:rPr lang="en-GB" b="1" dirty="0"/>
              <a:t>Secondary –</a:t>
            </a:r>
            <a:r>
              <a:rPr lang="en-GB" u="sng" dirty="0" err="1"/>
              <a:t>Symphyses</a:t>
            </a:r>
            <a:r>
              <a:rPr lang="en-GB" u="sng" dirty="0"/>
              <a:t> (with pad of fibrocartilage)</a:t>
            </a:r>
          </a:p>
          <a:p>
            <a:pPr algn="ctr"/>
            <a:r>
              <a:rPr lang="en-GB" dirty="0"/>
              <a:t>e.g. pubic </a:t>
            </a:r>
            <a:r>
              <a:rPr lang="en-GB" dirty="0" err="1"/>
              <a:t>symphysis</a:t>
            </a:r>
            <a:r>
              <a:rPr lang="en-GB" dirty="0"/>
              <a:t>, IV joint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E0F29-8A56-BB45-8530-F302AD9DC2EA}"/>
              </a:ext>
            </a:extLst>
          </p:cNvPr>
          <p:cNvSpPr txBox="1"/>
          <p:nvPr/>
        </p:nvSpPr>
        <p:spPr>
          <a:xfrm>
            <a:off x="5319348" y="2557736"/>
            <a:ext cx="1800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Synovial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09F34-47C0-D04C-B512-C0425EAC6F52}"/>
              </a:ext>
            </a:extLst>
          </p:cNvPr>
          <p:cNvSpPr txBox="1"/>
          <p:nvPr/>
        </p:nvSpPr>
        <p:spPr>
          <a:xfrm>
            <a:off x="8320318" y="3875715"/>
            <a:ext cx="2214645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Uniaxial</a:t>
            </a:r>
          </a:p>
          <a:p>
            <a:pPr algn="ctr"/>
            <a:r>
              <a:rPr lang="en-GB" u="sng" dirty="0"/>
              <a:t>Hinge</a:t>
            </a:r>
          </a:p>
          <a:p>
            <a:pPr algn="ctr"/>
            <a:r>
              <a:rPr lang="en-GB" dirty="0"/>
              <a:t>e.g. elbow</a:t>
            </a:r>
          </a:p>
          <a:p>
            <a:pPr algn="ctr"/>
            <a:r>
              <a:rPr lang="en-GB" u="sng" dirty="0"/>
              <a:t>Pivot</a:t>
            </a:r>
          </a:p>
          <a:p>
            <a:pPr algn="ctr"/>
            <a:r>
              <a:rPr lang="en-GB" dirty="0"/>
              <a:t>e.g. radio-ulna joint</a:t>
            </a:r>
          </a:p>
          <a:p>
            <a:pPr algn="ctr"/>
            <a:r>
              <a:rPr lang="en-GB" u="sng" dirty="0"/>
              <a:t>Gliding (plane)</a:t>
            </a:r>
          </a:p>
          <a:p>
            <a:pPr algn="ctr"/>
            <a:r>
              <a:rPr lang="en-GB" dirty="0"/>
              <a:t>e.g. </a:t>
            </a:r>
            <a:r>
              <a:rPr lang="en-GB" dirty="0" err="1"/>
              <a:t>intercarpal</a:t>
            </a:r>
            <a:r>
              <a:rPr lang="en-GB" dirty="0"/>
              <a:t> bones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1095FF-3571-B644-A0E6-255463A00125}"/>
              </a:ext>
            </a:extLst>
          </p:cNvPr>
          <p:cNvSpPr txBox="1"/>
          <p:nvPr/>
        </p:nvSpPr>
        <p:spPr>
          <a:xfrm>
            <a:off x="4146142" y="3877350"/>
            <a:ext cx="387529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Biaxial</a:t>
            </a:r>
          </a:p>
          <a:p>
            <a:pPr algn="ctr"/>
            <a:r>
              <a:rPr lang="en-GB" u="sng" dirty="0"/>
              <a:t>Saddle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e.g. 1</a:t>
            </a:r>
            <a:r>
              <a:rPr lang="en-GB" baseline="30000" dirty="0"/>
              <a:t>st</a:t>
            </a:r>
            <a:r>
              <a:rPr lang="en-GB" dirty="0"/>
              <a:t> carpometacarpal (CMC) joint</a:t>
            </a:r>
          </a:p>
          <a:p>
            <a:pPr algn="ctr"/>
            <a:r>
              <a:rPr lang="en-GB" u="sng" dirty="0" err="1"/>
              <a:t>Condyloid</a:t>
            </a:r>
            <a:endParaRPr lang="en-GB" u="sng" dirty="0"/>
          </a:p>
          <a:p>
            <a:pPr algn="ctr"/>
            <a:r>
              <a:rPr lang="en-GB" dirty="0"/>
              <a:t>e.g. </a:t>
            </a:r>
            <a:r>
              <a:rPr lang="en-GB" dirty="0" err="1"/>
              <a:t>Metacarpalphalangeal</a:t>
            </a:r>
            <a:r>
              <a:rPr lang="en-GB" dirty="0"/>
              <a:t> (MCP) joints</a:t>
            </a:r>
          </a:p>
          <a:p>
            <a:pPr algn="ctr"/>
            <a:r>
              <a:rPr lang="en-GB" u="sng" dirty="0"/>
              <a:t>Ellipsoid</a:t>
            </a:r>
          </a:p>
          <a:p>
            <a:pPr algn="ctr"/>
            <a:r>
              <a:rPr lang="en-GB" dirty="0"/>
              <a:t>e.g. </a:t>
            </a:r>
            <a:r>
              <a:rPr lang="en-GB" dirty="0" err="1"/>
              <a:t>radiocarpal</a:t>
            </a:r>
            <a:r>
              <a:rPr lang="en-GB" dirty="0"/>
              <a:t> joint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F79B3D-03F4-8E4E-9D77-2C8CFE555669}"/>
              </a:ext>
            </a:extLst>
          </p:cNvPr>
          <p:cNvSpPr txBox="1"/>
          <p:nvPr/>
        </p:nvSpPr>
        <p:spPr>
          <a:xfrm>
            <a:off x="2215760" y="3850989"/>
            <a:ext cx="140230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err="1"/>
              <a:t>Multiaxial</a:t>
            </a:r>
            <a:endParaRPr lang="en-GB" b="1" dirty="0"/>
          </a:p>
          <a:p>
            <a:pPr algn="ctr"/>
            <a:r>
              <a:rPr lang="en-GB" u="sng" dirty="0"/>
              <a:t>Ball &amp; Socket</a:t>
            </a:r>
          </a:p>
          <a:p>
            <a:pPr algn="ctr"/>
            <a:r>
              <a:rPr lang="en-GB" dirty="0"/>
              <a:t>e.g. hip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A57577-2634-2A49-804C-7EE087742543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862795" y="2927068"/>
            <a:ext cx="3356653" cy="92392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71A3F0-22AE-8C44-B82F-128EA0DF66B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6083788" y="2927068"/>
            <a:ext cx="135660" cy="9502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2B704C-5D3C-0D4A-974B-26BAD65EE8E1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6219448" y="2927068"/>
            <a:ext cx="3208193" cy="9486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0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Nottingham">
      <a:dk1>
        <a:srgbClr val="000000"/>
      </a:dk1>
      <a:lt1>
        <a:srgbClr val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E52F6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niversity of Nottingham">
      <a:dk1>
        <a:sysClr val="windowText" lastClr="000000"/>
      </a:dk1>
      <a:lt1>
        <a:sysClr val="window" lastClr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B32B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b4db9a-b991-4df3-b35e-2d8d54fb835d">
      <UserInfo>
        <DisplayName>Jessica Reeves</DisplayName>
        <AccountId>113</AccountId>
        <AccountType/>
      </UserInfo>
      <UserInfo>
        <DisplayName>Alex Miles</DisplayName>
        <AccountId>43</AccountId>
        <AccountType/>
      </UserInfo>
      <UserInfo>
        <DisplayName>Nicola Anderton</DisplayName>
        <AccountId>6</AccountId>
        <AccountType/>
      </UserInfo>
      <UserInfo>
        <DisplayName>Victoria Bell</DisplayName>
        <AccountId>22</AccountId>
        <AccountType/>
      </UserInfo>
      <UserInfo>
        <DisplayName>Nathalie Mortimer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B566C06657B4EBE680354FB5FB3D3" ma:contentTypeVersion="7" ma:contentTypeDescription="Create a new document." ma:contentTypeScope="" ma:versionID="013ad6fdc9695b94790842eaa28f9ecd">
  <xsd:schema xmlns:xsd="http://www.w3.org/2001/XMLSchema" xmlns:xs="http://www.w3.org/2001/XMLSchema" xmlns:p="http://schemas.microsoft.com/office/2006/metadata/properties" xmlns:ns3="5ac2df07-a00e-4513-90f7-13889456d303" xmlns:ns4="16b4db9a-b991-4df3-b35e-2d8d54fb835d" targetNamespace="http://schemas.microsoft.com/office/2006/metadata/properties" ma:root="true" ma:fieldsID="ae6e80595c01b53af81f475e8a631090" ns3:_="" ns4:_="">
    <xsd:import namespace="5ac2df07-a00e-4513-90f7-13889456d303"/>
    <xsd:import namespace="16b4db9a-b991-4df3-b35e-2d8d54fb83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2df07-a00e-4513-90f7-13889456d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4db9a-b991-4df3-b35e-2d8d54fb8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6309B-1C52-4FD6-94A2-0113722346F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ac2df07-a00e-4513-90f7-13889456d303"/>
    <ds:schemaRef ds:uri="http://purl.org/dc/elements/1.1/"/>
    <ds:schemaRef ds:uri="http://schemas.microsoft.com/office/2006/metadata/properties"/>
    <ds:schemaRef ds:uri="http://schemas.microsoft.com/office/infopath/2007/PartnerControls"/>
    <ds:schemaRef ds:uri="16b4db9a-b991-4df3-b35e-2d8d54fb835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2B19F1-7180-49D0-A3F7-A5B98EF2F8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D04B8F-6B4F-474F-ACF9-5231A0600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2df07-a00e-4513-90f7-13889456d303"/>
    <ds:schemaRef ds:uri="16b4db9a-b991-4df3-b35e-2d8d54fb8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1224</Words>
  <Application>Microsoft Macintosh PowerPoint</Application>
  <PresentationFormat>Widescreen</PresentationFormat>
  <Paragraphs>281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Georgia</vt:lpstr>
      <vt:lpstr>Wingdings</vt:lpstr>
      <vt:lpstr>Office Theme</vt:lpstr>
      <vt:lpstr>1_Office Theme</vt:lpstr>
      <vt:lpstr>Introduction to joints and muscles  NMS Week 1 PHRS1002</vt:lpstr>
      <vt:lpstr>Learning outcomes</vt:lpstr>
      <vt:lpstr>Anatomical terms</vt:lpstr>
      <vt:lpstr>Task</vt:lpstr>
      <vt:lpstr>Task</vt:lpstr>
      <vt:lpstr>Joint movement</vt:lpstr>
      <vt:lpstr>Task</vt:lpstr>
      <vt:lpstr>Task</vt:lpstr>
      <vt:lpstr>Joints</vt:lpstr>
      <vt:lpstr>Attachment</vt:lpstr>
      <vt:lpstr>Attachment</vt:lpstr>
      <vt:lpstr>Task</vt:lpstr>
      <vt:lpstr>Muscle range</vt:lpstr>
      <vt:lpstr>Task</vt:lpstr>
      <vt:lpstr>Task</vt:lpstr>
      <vt:lpstr>Learning outcomes</vt:lpstr>
      <vt:lpstr>Thank you!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Browett</dc:creator>
  <cp:lastModifiedBy>George Gadd</cp:lastModifiedBy>
  <cp:revision>139</cp:revision>
  <cp:lastPrinted>2019-11-06T14:12:58Z</cp:lastPrinted>
  <dcterms:created xsi:type="dcterms:W3CDTF">2019-02-06T16:40:25Z</dcterms:created>
  <dcterms:modified xsi:type="dcterms:W3CDTF">2020-07-24T13:30:05Z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0x01010082EB566C06657B4EBE680354FB5FB3D3</vt:lpwstr>
  </property>
  <property fmtid="{D5CDD505-2E9C-101B-9397-08002B2CF9AE}" pid="3" name="Order">
    <vt:r8>4688300</vt:r8>
  </property>
  <property fmtid="{D5CDD505-2E9C-101B-9397-08002B2CF9AE}" pid="4" name="ComplianceAssetId">
    <vt:lpwstr/>
  </property>
</Properties>
</file>