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22" r:id="rId2"/>
    <p:sldId id="312" r:id="rId3"/>
    <p:sldId id="313" r:id="rId4"/>
    <p:sldId id="315" r:id="rId5"/>
    <p:sldId id="292" r:id="rId6"/>
    <p:sldId id="270" r:id="rId7"/>
    <p:sldId id="294" r:id="rId8"/>
    <p:sldId id="295" r:id="rId9"/>
    <p:sldId id="257" r:id="rId10"/>
    <p:sldId id="258" r:id="rId11"/>
    <p:sldId id="282" r:id="rId12"/>
    <p:sldId id="286" r:id="rId13"/>
    <p:sldId id="281" r:id="rId14"/>
    <p:sldId id="259" r:id="rId15"/>
    <p:sldId id="297" r:id="rId16"/>
    <p:sldId id="317" r:id="rId17"/>
    <p:sldId id="325" r:id="rId18"/>
    <p:sldId id="283" r:id="rId19"/>
    <p:sldId id="261" r:id="rId20"/>
    <p:sldId id="296" r:id="rId21"/>
    <p:sldId id="262" r:id="rId22"/>
    <p:sldId id="318" r:id="rId23"/>
    <p:sldId id="265" r:id="rId24"/>
    <p:sldId id="31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ye, Una" initials="FU" lastIdx="20" clrIdx="0">
    <p:extLst>
      <p:ext uri="{19B8F6BF-5375-455C-9EA6-DF929625EA0E}">
        <p15:presenceInfo xmlns:p15="http://schemas.microsoft.com/office/powerpoint/2012/main" userId="S::k1811837@kcl.ac.uk::a7fbf47c-18bc-4b4a-9fb9-cc7852e2eb0a" providerId="AD"/>
      </p:ext>
    </p:extLst>
  </p:cmAuthor>
  <p:cmAuthor id="2" name="heike bartel" initials="hb" lastIdx="14" clrIdx="1"/>
  <p:cmAuthor id="3" name="Vytniorgu, Richard (Dr.)" initials="VR(" lastIdx="1" clrIdx="2">
    <p:extLst>
      <p:ext uri="{19B8F6BF-5375-455C-9EA6-DF929625EA0E}">
        <p15:presenceInfo xmlns:p15="http://schemas.microsoft.com/office/powerpoint/2012/main" userId="S::rv77@leicester.ac.uk::065885c7-fbb8-4006-8c45-5544db56c0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56" autoAdjust="0"/>
    <p:restoredTop sz="94365" autoAdjust="0"/>
  </p:normalViewPr>
  <p:slideViewPr>
    <p:cSldViewPr snapToGrid="0">
      <p:cViewPr varScale="1">
        <p:scale>
          <a:sx n="78" d="100"/>
          <a:sy n="78" d="100"/>
        </p:scale>
        <p:origin x="366"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B0BAA-80AA-4EEF-BF74-A8E1A08C81C7}" type="datetimeFigureOut">
              <a:rPr lang="en-GB" smtClean="0"/>
              <a:pPr/>
              <a:t>12/03/2020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1E1F3-CAA7-493F-B4A8-23EFAE27E0A5}" type="slidenum">
              <a:rPr lang="en-GB" smtClean="0"/>
              <a:pPr/>
              <a:t>‹#›</a:t>
            </a:fld>
            <a:endParaRPr lang="en-GB" dirty="0"/>
          </a:p>
        </p:txBody>
      </p:sp>
    </p:spTree>
    <p:extLst>
      <p:ext uri="{BB962C8B-B14F-4D97-AF65-F5344CB8AC3E}">
        <p14:creationId xmlns:p14="http://schemas.microsoft.com/office/powerpoint/2010/main" val="275210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kcl.ac.uk/ioppn/depts/pm/research/eatingdisorders/resources/GUIDETOMEDICALRISKASSESSMENT.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Hay, P., Girosi, F. &amp; Mond, J. Prevalence and sociodemographic correlates of DSM-5 eating disorders in the Australian population. J Eat Disord 3, 19 (2015) doi:10.1186/s40337-015-0056-0</a:t>
            </a:r>
          </a:p>
          <a:p>
            <a:r>
              <a:rPr lang="en-GB" dirty="0"/>
              <a:t>https://www.beateatingdisorders.org.uk/media-centre/eating-disorder-statistics</a:t>
            </a:r>
          </a:p>
          <a:p>
            <a:r>
              <a:rPr lang="en-GB" dirty="0"/>
              <a:t>Hart, L. M., Granillo, M. T., Jorm, A. F., &amp; Paxton, S. J., 2011: https://www.sciencedirect.com/science/article/pii/S0272735811000523?via%3Dihub</a:t>
            </a:r>
          </a:p>
          <a:p>
            <a:endParaRPr lang="en-GB" dirty="0"/>
          </a:p>
        </p:txBody>
      </p:sp>
      <p:sp>
        <p:nvSpPr>
          <p:cNvPr id="4" name="Slide Number Placeholder 3"/>
          <p:cNvSpPr>
            <a:spLocks noGrp="1"/>
          </p:cNvSpPr>
          <p:nvPr>
            <p:ph type="sldNum" sz="quarter" idx="5"/>
          </p:nvPr>
        </p:nvSpPr>
        <p:spPr/>
        <p:txBody>
          <a:bodyPr/>
          <a:lstStyle/>
          <a:p>
            <a:fld id="{9F7E6D44-7F00-4694-A6D9-BCD909559650}" type="slidenum">
              <a:rPr lang="en-GB" smtClean="0"/>
              <a:pPr/>
              <a:t>8</a:t>
            </a:fld>
            <a:endParaRPr lang="en-GB" dirty="0"/>
          </a:p>
        </p:txBody>
      </p:sp>
    </p:spTree>
    <p:extLst>
      <p:ext uri="{BB962C8B-B14F-4D97-AF65-F5344CB8AC3E}">
        <p14:creationId xmlns:p14="http://schemas.microsoft.com/office/powerpoint/2010/main" val="71442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Hudson, J. I., Hiripi, E., Pope, H. G., Jr, &amp; Kessler, R. C. (2007). The prevalence and correlates of eating disorders in the National Comorbidity Survey Replication. Biological psychiatry, 61(3), 348–358. doi:10.1016/j.biopsych.2006.03.040</a:t>
            </a:r>
          </a:p>
          <a:p>
            <a:r>
              <a:rPr lang="en-GB" dirty="0"/>
              <a:t>Lavender, Brown &amp; Murray, 2017</a:t>
            </a:r>
          </a:p>
          <a:p>
            <a:r>
              <a:rPr lang="en-GB" dirty="0"/>
              <a:t>Mitchison &amp; Mond, 2015.</a:t>
            </a:r>
          </a:p>
          <a:p>
            <a:r>
              <a:rPr lang="en-GB" dirty="0"/>
              <a:t>NHS Digital, 2018: https://www.england.nhs.uk/mental-health/cyp/eating-disorders/</a:t>
            </a:r>
          </a:p>
          <a:p>
            <a:r>
              <a:rPr lang="en-GB" dirty="0"/>
              <a:t>Frederick, D. A., &amp; Essayli, J. H. (2016). Male body image: The roles of sexual orientation and body mass index across five national US Studies. Psychology of Men &amp; Masculinity, 17(4), 336–351. doi:10.1037/men0000031</a:t>
            </a:r>
          </a:p>
          <a:p>
            <a:endParaRPr lang="en-GB" dirty="0"/>
          </a:p>
        </p:txBody>
      </p:sp>
      <p:sp>
        <p:nvSpPr>
          <p:cNvPr id="4" name="Slide Number Placeholder 3"/>
          <p:cNvSpPr>
            <a:spLocks noGrp="1"/>
          </p:cNvSpPr>
          <p:nvPr>
            <p:ph type="sldNum" sz="quarter" idx="5"/>
          </p:nvPr>
        </p:nvSpPr>
        <p:spPr/>
        <p:txBody>
          <a:bodyPr/>
          <a:lstStyle/>
          <a:p>
            <a:fld id="{6EA1E1F3-CAA7-493F-B4A8-23EFAE27E0A5}" type="slidenum">
              <a:rPr lang="en-GB" smtClean="0"/>
              <a:pPr/>
              <a:t>9</a:t>
            </a:fld>
            <a:endParaRPr lang="en-GB" dirty="0"/>
          </a:p>
        </p:txBody>
      </p:sp>
    </p:spTree>
    <p:extLst>
      <p:ext uri="{BB962C8B-B14F-4D97-AF65-F5344CB8AC3E}">
        <p14:creationId xmlns:p14="http://schemas.microsoft.com/office/powerpoint/2010/main" val="46917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7E6D44-7F00-4694-A6D9-BCD909559650}" type="slidenum">
              <a:rPr lang="en-GB" smtClean="0"/>
              <a:pPr/>
              <a:t>11</a:t>
            </a:fld>
            <a:endParaRPr lang="en-GB" dirty="0"/>
          </a:p>
        </p:txBody>
      </p:sp>
    </p:spTree>
    <p:extLst>
      <p:ext uri="{BB962C8B-B14F-4D97-AF65-F5344CB8AC3E}">
        <p14:creationId xmlns:p14="http://schemas.microsoft.com/office/powerpoint/2010/main" val="409487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Morgan J. The invisible man: A self-help guide for men with EDs, compulsive exercise, and bigorexia. New York, NY: Routledge; 2008</a:t>
            </a:r>
          </a:p>
          <a:p>
            <a:endParaRPr lang="en-GB" dirty="0"/>
          </a:p>
        </p:txBody>
      </p:sp>
      <p:sp>
        <p:nvSpPr>
          <p:cNvPr id="4" name="Slide Number Placeholder 3"/>
          <p:cNvSpPr>
            <a:spLocks noGrp="1"/>
          </p:cNvSpPr>
          <p:nvPr>
            <p:ph type="sldNum" sz="quarter" idx="5"/>
          </p:nvPr>
        </p:nvSpPr>
        <p:spPr/>
        <p:txBody>
          <a:bodyPr/>
          <a:lstStyle/>
          <a:p>
            <a:fld id="{6EA1E1F3-CAA7-493F-B4A8-23EFAE27E0A5}" type="slidenum">
              <a:rPr lang="en-GB" smtClean="0"/>
              <a:pPr/>
              <a:t>15</a:t>
            </a:fld>
            <a:endParaRPr lang="en-GB" dirty="0"/>
          </a:p>
        </p:txBody>
      </p:sp>
    </p:spTree>
    <p:extLst>
      <p:ext uri="{BB962C8B-B14F-4D97-AF65-F5344CB8AC3E}">
        <p14:creationId xmlns:p14="http://schemas.microsoft.com/office/powerpoint/2010/main" val="394640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Source: </a:t>
            </a:r>
            <a:r>
              <a:rPr lang="en-GB" dirty="0">
                <a:hlinkClick r:id="rId3"/>
              </a:rPr>
              <a:t>https://www.kcl.ac.uk/ioppn/depts/pm/research/eatingdisorders/resources/GUIDETOMEDICALRISKASSESSMENT.pdf</a:t>
            </a:r>
            <a:endParaRPr lang="en-GB" dirty="0"/>
          </a:p>
        </p:txBody>
      </p:sp>
      <p:sp>
        <p:nvSpPr>
          <p:cNvPr id="4" name="Slide Number Placeholder 3"/>
          <p:cNvSpPr>
            <a:spLocks noGrp="1"/>
          </p:cNvSpPr>
          <p:nvPr>
            <p:ph type="sldNum" sz="quarter" idx="5"/>
          </p:nvPr>
        </p:nvSpPr>
        <p:spPr/>
        <p:txBody>
          <a:bodyPr/>
          <a:lstStyle/>
          <a:p>
            <a:fld id="{6EA1E1F3-CAA7-493F-B4A8-23EFAE27E0A5}" type="slidenum">
              <a:rPr lang="en-GB" smtClean="0"/>
              <a:pPr/>
              <a:t>18</a:t>
            </a:fld>
            <a:endParaRPr lang="en-GB" dirty="0"/>
          </a:p>
        </p:txBody>
      </p:sp>
    </p:spTree>
    <p:extLst>
      <p:ext uri="{BB962C8B-B14F-4D97-AF65-F5344CB8AC3E}">
        <p14:creationId xmlns:p14="http://schemas.microsoft.com/office/powerpoint/2010/main" val="311146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FD5FF-5275-45D7-B41D-5517F9C5DF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5DADBE-5D90-42C1-9C5E-ABABC44022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FE23E7-DA5E-442C-94EB-7CC820EB1AFC}"/>
              </a:ext>
            </a:extLst>
          </p:cNvPr>
          <p:cNvSpPr>
            <a:spLocks noGrp="1"/>
          </p:cNvSpPr>
          <p:nvPr>
            <p:ph type="dt" sz="half" idx="10"/>
          </p:nvPr>
        </p:nvSpPr>
        <p:spPr/>
        <p:txBody>
          <a:bodyPr/>
          <a:lstStyle/>
          <a:p>
            <a:fld id="{34AEF336-E74E-4266-8CEF-E87C124A85D4}" type="datetimeFigureOut">
              <a:rPr lang="en-GB" smtClean="0"/>
              <a:pPr/>
              <a:t>12/03/2020</a:t>
            </a:fld>
            <a:endParaRPr lang="en-GB" dirty="0"/>
          </a:p>
        </p:txBody>
      </p:sp>
      <p:sp>
        <p:nvSpPr>
          <p:cNvPr id="5" name="Footer Placeholder 4">
            <a:extLst>
              <a:ext uri="{FF2B5EF4-FFF2-40B4-BE49-F238E27FC236}">
                <a16:creationId xmlns:a16="http://schemas.microsoft.com/office/drawing/2014/main" id="{6E58747B-00C0-447D-ADDF-599AF2C3DD5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103C18F-6E02-4C32-8E60-659BD6E90D4A}"/>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val="384087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29FA-C237-4C8C-96A5-1F444C89F2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75C176-B08E-47FA-8CCB-58C62DF233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575D3A-BDE3-4D82-9ECA-5A9E58384BFF}"/>
              </a:ext>
            </a:extLst>
          </p:cNvPr>
          <p:cNvSpPr>
            <a:spLocks noGrp="1"/>
          </p:cNvSpPr>
          <p:nvPr>
            <p:ph type="dt" sz="half" idx="10"/>
          </p:nvPr>
        </p:nvSpPr>
        <p:spPr/>
        <p:txBody>
          <a:bodyPr/>
          <a:lstStyle/>
          <a:p>
            <a:fld id="{34AEF336-E74E-4266-8CEF-E87C124A85D4}" type="datetimeFigureOut">
              <a:rPr lang="en-GB" smtClean="0"/>
              <a:pPr/>
              <a:t>12/03/2020</a:t>
            </a:fld>
            <a:endParaRPr lang="en-GB" dirty="0"/>
          </a:p>
        </p:txBody>
      </p:sp>
      <p:sp>
        <p:nvSpPr>
          <p:cNvPr id="5" name="Footer Placeholder 4">
            <a:extLst>
              <a:ext uri="{FF2B5EF4-FFF2-40B4-BE49-F238E27FC236}">
                <a16:creationId xmlns:a16="http://schemas.microsoft.com/office/drawing/2014/main" id="{69483463-DF60-412C-90DD-E3A7C8EB850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AD69234-BE11-4009-9BE3-8FF544048008}"/>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val="3439917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BE867B-4CFC-4E59-8E91-1DFC328EA4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31AF55-C54D-4C72-9BBD-A3853297DD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FFE5FF-6F41-4822-99E2-CB869E9BD231}"/>
              </a:ext>
            </a:extLst>
          </p:cNvPr>
          <p:cNvSpPr>
            <a:spLocks noGrp="1"/>
          </p:cNvSpPr>
          <p:nvPr>
            <p:ph type="dt" sz="half" idx="10"/>
          </p:nvPr>
        </p:nvSpPr>
        <p:spPr/>
        <p:txBody>
          <a:bodyPr/>
          <a:lstStyle/>
          <a:p>
            <a:fld id="{34AEF336-E74E-4266-8CEF-E87C124A85D4}" type="datetimeFigureOut">
              <a:rPr lang="en-GB" smtClean="0"/>
              <a:pPr/>
              <a:t>12/03/2020</a:t>
            </a:fld>
            <a:endParaRPr lang="en-GB" dirty="0"/>
          </a:p>
        </p:txBody>
      </p:sp>
      <p:sp>
        <p:nvSpPr>
          <p:cNvPr id="5" name="Footer Placeholder 4">
            <a:extLst>
              <a:ext uri="{FF2B5EF4-FFF2-40B4-BE49-F238E27FC236}">
                <a16:creationId xmlns:a16="http://schemas.microsoft.com/office/drawing/2014/main" id="{177A4979-B041-4E4A-9DF9-AF06E618C5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1DC1F60-8456-4051-9A11-2486F7C6E72A}"/>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val="416628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67C1-7131-4FB9-A020-EF5081942F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5395C-64E9-4DFE-A282-B763FAA6A2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EA0612-85EE-4B33-AAED-6C259C41FE0C}"/>
              </a:ext>
            </a:extLst>
          </p:cNvPr>
          <p:cNvSpPr>
            <a:spLocks noGrp="1"/>
          </p:cNvSpPr>
          <p:nvPr>
            <p:ph type="dt" sz="half" idx="10"/>
          </p:nvPr>
        </p:nvSpPr>
        <p:spPr/>
        <p:txBody>
          <a:bodyPr/>
          <a:lstStyle/>
          <a:p>
            <a:fld id="{34AEF336-E74E-4266-8CEF-E87C124A85D4}" type="datetimeFigureOut">
              <a:rPr lang="en-GB" smtClean="0"/>
              <a:pPr/>
              <a:t>12/03/2020</a:t>
            </a:fld>
            <a:endParaRPr lang="en-GB" dirty="0"/>
          </a:p>
        </p:txBody>
      </p:sp>
      <p:sp>
        <p:nvSpPr>
          <p:cNvPr id="5" name="Footer Placeholder 4">
            <a:extLst>
              <a:ext uri="{FF2B5EF4-FFF2-40B4-BE49-F238E27FC236}">
                <a16:creationId xmlns:a16="http://schemas.microsoft.com/office/drawing/2014/main" id="{B5046DDC-66E2-428D-B40E-9140C8E9C02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5E466D-45AA-4C83-8644-6A99E0B3AA6D}"/>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val="175021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F0465-931A-4DC9-8E26-1BEB03DC8E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6A30BC-44A8-427A-AB6B-2E38A27254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5D524E-A021-48BE-AE6B-E9BFE5AB9330}"/>
              </a:ext>
            </a:extLst>
          </p:cNvPr>
          <p:cNvSpPr>
            <a:spLocks noGrp="1"/>
          </p:cNvSpPr>
          <p:nvPr>
            <p:ph type="dt" sz="half" idx="10"/>
          </p:nvPr>
        </p:nvSpPr>
        <p:spPr/>
        <p:txBody>
          <a:bodyPr/>
          <a:lstStyle/>
          <a:p>
            <a:fld id="{34AEF336-E74E-4266-8CEF-E87C124A85D4}" type="datetimeFigureOut">
              <a:rPr lang="en-GB" smtClean="0"/>
              <a:pPr/>
              <a:t>12/03/2020</a:t>
            </a:fld>
            <a:endParaRPr lang="en-GB" dirty="0"/>
          </a:p>
        </p:txBody>
      </p:sp>
      <p:sp>
        <p:nvSpPr>
          <p:cNvPr id="5" name="Footer Placeholder 4">
            <a:extLst>
              <a:ext uri="{FF2B5EF4-FFF2-40B4-BE49-F238E27FC236}">
                <a16:creationId xmlns:a16="http://schemas.microsoft.com/office/drawing/2014/main" id="{E78EB383-40B4-4EC7-88E9-63F5F65373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F1025DE-6C0B-485F-9413-0E9E7A3C6133}"/>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val="230379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6C3C-3254-4876-AE05-992388B382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868952-FA3A-45B3-BE0D-B17A1C8720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76C217-3945-466A-99C4-B9AC568959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75EC96-89F2-4587-BC49-21F0F554B8F3}"/>
              </a:ext>
            </a:extLst>
          </p:cNvPr>
          <p:cNvSpPr>
            <a:spLocks noGrp="1"/>
          </p:cNvSpPr>
          <p:nvPr>
            <p:ph type="dt" sz="half" idx="10"/>
          </p:nvPr>
        </p:nvSpPr>
        <p:spPr/>
        <p:txBody>
          <a:bodyPr/>
          <a:lstStyle/>
          <a:p>
            <a:fld id="{34AEF336-E74E-4266-8CEF-E87C124A85D4}" type="datetimeFigureOut">
              <a:rPr lang="en-GB" smtClean="0"/>
              <a:pPr/>
              <a:t>12/03/2020</a:t>
            </a:fld>
            <a:endParaRPr lang="en-GB" dirty="0"/>
          </a:p>
        </p:txBody>
      </p:sp>
      <p:sp>
        <p:nvSpPr>
          <p:cNvPr id="6" name="Footer Placeholder 5">
            <a:extLst>
              <a:ext uri="{FF2B5EF4-FFF2-40B4-BE49-F238E27FC236}">
                <a16:creationId xmlns:a16="http://schemas.microsoft.com/office/drawing/2014/main" id="{C74D1155-BB8E-443F-9324-DE05E6092CE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CBDB73A-A2D1-4FD6-828C-9F19DB453009}"/>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val="2954504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C6E72-4D62-445B-8EDE-EB5AC7B95E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01327E-2879-483B-9690-99E0C6ED4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A4BF9D-4DB9-4F80-ABA4-E899439C2D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945AF4-5119-4824-9D70-6332B3020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E07271-71E3-44FE-8649-355D609FD1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416041-9631-4A75-86D4-920191E08116}"/>
              </a:ext>
            </a:extLst>
          </p:cNvPr>
          <p:cNvSpPr>
            <a:spLocks noGrp="1"/>
          </p:cNvSpPr>
          <p:nvPr>
            <p:ph type="dt" sz="half" idx="10"/>
          </p:nvPr>
        </p:nvSpPr>
        <p:spPr/>
        <p:txBody>
          <a:bodyPr/>
          <a:lstStyle/>
          <a:p>
            <a:fld id="{34AEF336-E74E-4266-8CEF-E87C124A85D4}" type="datetimeFigureOut">
              <a:rPr lang="en-GB" smtClean="0"/>
              <a:pPr/>
              <a:t>12/03/2020</a:t>
            </a:fld>
            <a:endParaRPr lang="en-GB" dirty="0"/>
          </a:p>
        </p:txBody>
      </p:sp>
      <p:sp>
        <p:nvSpPr>
          <p:cNvPr id="8" name="Footer Placeholder 7">
            <a:extLst>
              <a:ext uri="{FF2B5EF4-FFF2-40B4-BE49-F238E27FC236}">
                <a16:creationId xmlns:a16="http://schemas.microsoft.com/office/drawing/2014/main" id="{39814017-BB17-460B-A996-570E466E80C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C1B3B72-9254-4DEE-A307-3937DA8D5394}"/>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val="126898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9B0E-6BEF-4F9D-8F20-457B5C036D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A5C0F4-D442-4C23-9D3A-17B49F5F213D}"/>
              </a:ext>
            </a:extLst>
          </p:cNvPr>
          <p:cNvSpPr>
            <a:spLocks noGrp="1"/>
          </p:cNvSpPr>
          <p:nvPr>
            <p:ph type="dt" sz="half" idx="10"/>
          </p:nvPr>
        </p:nvSpPr>
        <p:spPr/>
        <p:txBody>
          <a:bodyPr/>
          <a:lstStyle/>
          <a:p>
            <a:fld id="{34AEF336-E74E-4266-8CEF-E87C124A85D4}" type="datetimeFigureOut">
              <a:rPr lang="en-GB" smtClean="0"/>
              <a:pPr/>
              <a:t>12/03/2020</a:t>
            </a:fld>
            <a:endParaRPr lang="en-GB" dirty="0"/>
          </a:p>
        </p:txBody>
      </p:sp>
      <p:sp>
        <p:nvSpPr>
          <p:cNvPr id="4" name="Footer Placeholder 3">
            <a:extLst>
              <a:ext uri="{FF2B5EF4-FFF2-40B4-BE49-F238E27FC236}">
                <a16:creationId xmlns:a16="http://schemas.microsoft.com/office/drawing/2014/main" id="{7F5092E5-BE16-46B3-8231-5C68980F766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93F8910-A23A-4D87-8876-424FF3BA6E21}"/>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val="53579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454F42-D8FB-4C0E-836C-0B98F09D34F6}"/>
              </a:ext>
            </a:extLst>
          </p:cNvPr>
          <p:cNvSpPr>
            <a:spLocks noGrp="1"/>
          </p:cNvSpPr>
          <p:nvPr>
            <p:ph type="dt" sz="half" idx="10"/>
          </p:nvPr>
        </p:nvSpPr>
        <p:spPr/>
        <p:txBody>
          <a:bodyPr/>
          <a:lstStyle/>
          <a:p>
            <a:fld id="{34AEF336-E74E-4266-8CEF-E87C124A85D4}" type="datetimeFigureOut">
              <a:rPr lang="en-GB" smtClean="0"/>
              <a:pPr/>
              <a:t>12/03/2020</a:t>
            </a:fld>
            <a:endParaRPr lang="en-GB" dirty="0"/>
          </a:p>
        </p:txBody>
      </p:sp>
      <p:sp>
        <p:nvSpPr>
          <p:cNvPr id="3" name="Footer Placeholder 2">
            <a:extLst>
              <a:ext uri="{FF2B5EF4-FFF2-40B4-BE49-F238E27FC236}">
                <a16:creationId xmlns:a16="http://schemas.microsoft.com/office/drawing/2014/main" id="{8FB719F9-13EC-46BF-BBFF-4F6903E01CB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0CB310D-0D65-401A-BDAB-976CCCCB5DA8}"/>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val="327883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BC196-2BA1-46D8-A7E8-0C49EA806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29AE76-1E89-408D-B1DD-5041F37A25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1FF536-535D-4AE8-9E38-954239684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CD302-4FAC-4536-B20F-7A8F0493D13D}"/>
              </a:ext>
            </a:extLst>
          </p:cNvPr>
          <p:cNvSpPr>
            <a:spLocks noGrp="1"/>
          </p:cNvSpPr>
          <p:nvPr>
            <p:ph type="dt" sz="half" idx="10"/>
          </p:nvPr>
        </p:nvSpPr>
        <p:spPr/>
        <p:txBody>
          <a:bodyPr/>
          <a:lstStyle/>
          <a:p>
            <a:fld id="{34AEF336-E74E-4266-8CEF-E87C124A85D4}" type="datetimeFigureOut">
              <a:rPr lang="en-GB" smtClean="0"/>
              <a:pPr/>
              <a:t>12/03/2020</a:t>
            </a:fld>
            <a:endParaRPr lang="en-GB" dirty="0"/>
          </a:p>
        </p:txBody>
      </p:sp>
      <p:sp>
        <p:nvSpPr>
          <p:cNvPr id="6" name="Footer Placeholder 5">
            <a:extLst>
              <a:ext uri="{FF2B5EF4-FFF2-40B4-BE49-F238E27FC236}">
                <a16:creationId xmlns:a16="http://schemas.microsoft.com/office/drawing/2014/main" id="{5D1376FC-9336-4991-AC3F-4B07A581F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6DCBB0C-81AA-4113-BC40-EC28EAB3204A}"/>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val="1311791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E9BEF-B6F3-4F64-9575-C54291B617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7539F6-458B-49A0-B585-47F6C1D72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910F6F89-1237-476C-A871-69A98A3F3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1C3235-6284-46B9-B283-257427F9146B}"/>
              </a:ext>
            </a:extLst>
          </p:cNvPr>
          <p:cNvSpPr>
            <a:spLocks noGrp="1"/>
          </p:cNvSpPr>
          <p:nvPr>
            <p:ph type="dt" sz="half" idx="10"/>
          </p:nvPr>
        </p:nvSpPr>
        <p:spPr/>
        <p:txBody>
          <a:bodyPr/>
          <a:lstStyle/>
          <a:p>
            <a:fld id="{34AEF336-E74E-4266-8CEF-E87C124A85D4}" type="datetimeFigureOut">
              <a:rPr lang="en-GB" smtClean="0"/>
              <a:pPr/>
              <a:t>12/03/2020</a:t>
            </a:fld>
            <a:endParaRPr lang="en-GB" dirty="0"/>
          </a:p>
        </p:txBody>
      </p:sp>
      <p:sp>
        <p:nvSpPr>
          <p:cNvPr id="6" name="Footer Placeholder 5">
            <a:extLst>
              <a:ext uri="{FF2B5EF4-FFF2-40B4-BE49-F238E27FC236}">
                <a16:creationId xmlns:a16="http://schemas.microsoft.com/office/drawing/2014/main" id="{FCA069FD-1FA9-4077-9EEB-E8AC189C9A0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0990676-4AFF-47C0-A43E-F79FCEC4D915}"/>
              </a:ext>
            </a:extLst>
          </p:cNvPr>
          <p:cNvSpPr>
            <a:spLocks noGrp="1"/>
          </p:cNvSpPr>
          <p:nvPr>
            <p:ph type="sldNum" sz="quarter" idx="12"/>
          </p:nvPr>
        </p:nvSpPr>
        <p:spPr/>
        <p:txBody>
          <a:bodyPr/>
          <a:lstStyle/>
          <a:p>
            <a:fld id="{A0E5FD2E-A548-44F0-8359-6B25877A523A}" type="slidenum">
              <a:rPr lang="en-GB" smtClean="0"/>
              <a:pPr/>
              <a:t>‹#›</a:t>
            </a:fld>
            <a:endParaRPr lang="en-GB" dirty="0"/>
          </a:p>
        </p:txBody>
      </p:sp>
    </p:spTree>
    <p:extLst>
      <p:ext uri="{BB962C8B-B14F-4D97-AF65-F5344CB8AC3E}">
        <p14:creationId xmlns:p14="http://schemas.microsoft.com/office/powerpoint/2010/main" val="221562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E0548B-6E54-47E9-B9F1-2ECB7C450B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884E4B-1B3C-4EA1-A1C2-DC43BDCCC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B6CA1F-C2A9-46C5-AE2C-78A0D02DE6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EF336-E74E-4266-8CEF-E87C124A85D4}" type="datetimeFigureOut">
              <a:rPr lang="en-GB" smtClean="0"/>
              <a:pPr/>
              <a:t>12/03/2020</a:t>
            </a:fld>
            <a:endParaRPr lang="en-GB" dirty="0"/>
          </a:p>
        </p:txBody>
      </p:sp>
      <p:sp>
        <p:nvSpPr>
          <p:cNvPr id="5" name="Footer Placeholder 4">
            <a:extLst>
              <a:ext uri="{FF2B5EF4-FFF2-40B4-BE49-F238E27FC236}">
                <a16:creationId xmlns:a16="http://schemas.microsoft.com/office/drawing/2014/main" id="{ECA70580-1792-4EF0-BE74-A9B84BAE7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4546246-E2C7-4064-B23D-7070629B8D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5FD2E-A548-44F0-8359-6B25877A523A}" type="slidenum">
              <a:rPr lang="en-GB" smtClean="0"/>
              <a:pPr/>
              <a:t>‹#›</a:t>
            </a:fld>
            <a:endParaRPr lang="en-GB" dirty="0"/>
          </a:p>
        </p:txBody>
      </p:sp>
    </p:spTree>
    <p:extLst>
      <p:ext uri="{BB962C8B-B14F-4D97-AF65-F5344CB8AC3E}">
        <p14:creationId xmlns:p14="http://schemas.microsoft.com/office/powerpoint/2010/main" val="4147793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ottingham.ac.uk/research/groups/hungry-for-words/consider-eating-disorders-in-men.aspx"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helpfinder.b-eat.co.uk/join-helpfinder/helpfinder-listing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kcl.ac.uk/ioppn/depts/pm/research/eatingdisorders/resources/GUIDETOMEDICALRISKASSESSMENT.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ngland.nhs.uk/wp-content/uploads/2014/05/who-pays.pdf" TargetMode="External"/><Relationship Id="rId2" Type="http://schemas.openxmlformats.org/officeDocument/2006/relationships/hyperlink" Target="https://www.nice.org.uk/guidance/ng6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atingdisordersni.co.uk/" TargetMode="External"/><Relationship Id="rId2" Type="http://schemas.openxmlformats.org/officeDocument/2006/relationships/hyperlink" Target="http://helpfinder.b-eat.co.uk/join-helpfinder/helpfinder-listings/"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beateatingdisorders.org.uk/someone-else/support-for-carers" TargetMode="External"/><Relationship Id="rId2" Type="http://schemas.openxmlformats.org/officeDocument/2006/relationships/hyperlink" Target="http://helpfinder.b-eat.co.uk/join-helpfinder/helpfinder-listings/" TargetMode="External"/><Relationship Id="rId1" Type="http://schemas.openxmlformats.org/officeDocument/2006/relationships/slideLayout" Target="../slideLayouts/slideLayout7.xml"/><Relationship Id="rId4" Type="http://schemas.openxmlformats.org/officeDocument/2006/relationships/hyperlink" Target="https://firststepsed.co.uk/parents-and-carer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eatingdisordersni.co.uk/" TargetMode="External"/><Relationship Id="rId3" Type="http://schemas.openxmlformats.org/officeDocument/2006/relationships/hyperlink" Target="https://www.beateatingdisorders.org.uk/" TargetMode="External"/><Relationship Id="rId7" Type="http://schemas.openxmlformats.org/officeDocument/2006/relationships/hyperlink" Target="https://firststepsed.co.uk/" TargetMode="External"/><Relationship Id="rId2" Type="http://schemas.openxmlformats.org/officeDocument/2006/relationships/hyperlink" Target="https://www.nice.org.uk/guidance/ng69" TargetMode="External"/><Relationship Id="rId1" Type="http://schemas.openxmlformats.org/officeDocument/2006/relationships/slideLayout" Target="../slideLayouts/slideLayout2.xml"/><Relationship Id="rId6" Type="http://schemas.openxmlformats.org/officeDocument/2006/relationships/hyperlink" Target="http://helpfinder.b-eat.co.uk/join-helpfinder/helpfinder-listings/" TargetMode="External"/><Relationship Id="rId5" Type="http://schemas.openxmlformats.org/officeDocument/2006/relationships/hyperlink" Target="https://www.malevoiced.com/" TargetMode="External"/><Relationship Id="rId4" Type="http://schemas.openxmlformats.org/officeDocument/2006/relationships/hyperlink" Target="http://www.anorexiabulimiacare.org.uk/"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nottingham.onlinesurveys.ac.uk/consider-eating-disorders-in-men-test-copy-v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ennifer.birks@nottingham.ac.uk" TargetMode="External"/><Relationship Id="rId2" Type="http://schemas.openxmlformats.org/officeDocument/2006/relationships/hyperlink" Target="mailto:heike.bartel@nottingham.ac.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nottingham.onlinesurveys.ac.uk/consider-eating-disorders-in-men-test-copy-v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Sbbdee4N4yA"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CA0DAA6-33B8-4A25-810D-2F4D816FB4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35006" y="604568"/>
            <a:ext cx="4654297" cy="55778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ctrTitle"/>
          </p:nvPr>
        </p:nvSpPr>
        <p:spPr>
          <a:xfrm>
            <a:off x="407963" y="-520505"/>
            <a:ext cx="4093699" cy="2926080"/>
          </a:xfrm>
          <a:noFill/>
        </p:spPr>
        <p:txBody>
          <a:bodyPr>
            <a:normAutofit/>
          </a:bodyPr>
          <a:lstStyle/>
          <a:p>
            <a:pPr algn="l"/>
            <a:r>
              <a:rPr lang="en-GB" sz="3200" dirty="0">
                <a:solidFill>
                  <a:srgbClr val="FFFFFF"/>
                </a:solidFill>
                <a:latin typeface="Arial" panose="020B0604020202020204" pitchFamily="34" charset="0"/>
                <a:cs typeface="Arial" panose="020B0604020202020204" pitchFamily="34" charset="0"/>
              </a:rPr>
              <a:t>Consider Eating Disorders in Men</a:t>
            </a:r>
            <a:r>
              <a:rPr lang="en-GB" sz="4400" dirty="0">
                <a:solidFill>
                  <a:srgbClr val="FFFFFF"/>
                </a:solidFill>
              </a:rPr>
              <a:t/>
            </a:r>
            <a:br>
              <a:rPr lang="en-GB" sz="4400" dirty="0">
                <a:solidFill>
                  <a:srgbClr val="FFFFFF"/>
                </a:solidFill>
              </a:rPr>
            </a:br>
            <a:endParaRPr lang="en-GB" sz="4400" dirty="0">
              <a:solidFill>
                <a:srgbClr val="FFFFFF"/>
              </a:solidFill>
            </a:endParaRPr>
          </a:p>
        </p:txBody>
      </p:sp>
      <p:sp>
        <p:nvSpPr>
          <p:cNvPr id="5" name="Subtitle 4"/>
          <p:cNvSpPr>
            <a:spLocks noGrp="1"/>
          </p:cNvSpPr>
          <p:nvPr>
            <p:ph type="subTitle" idx="1"/>
          </p:nvPr>
        </p:nvSpPr>
        <p:spPr>
          <a:xfrm>
            <a:off x="492368" y="1856936"/>
            <a:ext cx="4184193" cy="4248442"/>
          </a:xfrm>
          <a:noFill/>
        </p:spPr>
        <p:txBody>
          <a:bodyPr>
            <a:normAutofit fontScale="85000" lnSpcReduction="20000"/>
          </a:bodyPr>
          <a:lstStyle/>
          <a:p>
            <a:pPr algn="l"/>
            <a:r>
              <a:rPr lang="en-GB" sz="2600" b="1" dirty="0">
                <a:solidFill>
                  <a:srgbClr val="FFFFFF"/>
                </a:solidFill>
                <a:latin typeface="Arial" panose="020B0604020202020204" pitchFamily="34" charset="0"/>
                <a:cs typeface="Arial" panose="020B0604020202020204" pitchFamily="34" charset="0"/>
              </a:rPr>
              <a:t>An animated training tool for GPs providing key information and help for daily practice</a:t>
            </a:r>
          </a:p>
          <a:p>
            <a:pPr algn="l"/>
            <a:endParaRPr lang="en-GB" sz="2200" dirty="0">
              <a:solidFill>
                <a:srgbClr val="FFFFFF"/>
              </a:solidFill>
              <a:latin typeface="Arial" panose="020B0604020202020204" pitchFamily="34" charset="0"/>
              <a:cs typeface="Arial" panose="020B0604020202020204" pitchFamily="34" charset="0"/>
            </a:endParaRPr>
          </a:p>
          <a:p>
            <a:pPr algn="l"/>
            <a:r>
              <a:rPr lang="en-GB" sz="2200" dirty="0">
                <a:solidFill>
                  <a:srgbClr val="FFFFFF"/>
                </a:solidFill>
                <a:latin typeface="Arial" panose="020B0604020202020204" pitchFamily="34" charset="0"/>
                <a:cs typeface="Arial" panose="020B0604020202020204" pitchFamily="34" charset="0"/>
              </a:rPr>
              <a:t>Developed by </a:t>
            </a:r>
            <a:r>
              <a:rPr lang="en-GB" sz="2200" b="1" dirty="0">
                <a:solidFill>
                  <a:srgbClr val="FFFFFF"/>
                </a:solidFill>
                <a:latin typeface="Arial" panose="020B0604020202020204" pitchFamily="34" charset="0"/>
                <a:cs typeface="Arial" panose="020B0604020202020204" pitchFamily="34" charset="0"/>
              </a:rPr>
              <a:t>Heike Bartel </a:t>
            </a:r>
            <a:r>
              <a:rPr lang="en-GB" sz="2200" dirty="0">
                <a:solidFill>
                  <a:srgbClr val="FFFFFF"/>
                </a:solidFill>
                <a:latin typeface="Arial" panose="020B0604020202020204" pitchFamily="34" charset="0"/>
                <a:cs typeface="Arial" panose="020B0604020202020204" pitchFamily="34" charset="0"/>
              </a:rPr>
              <a:t>(University of Nottingham) &amp;         </a:t>
            </a:r>
            <a:r>
              <a:rPr lang="en-GB" sz="2200" b="1" dirty="0">
                <a:solidFill>
                  <a:srgbClr val="FFFFFF"/>
                </a:solidFill>
                <a:latin typeface="Arial" panose="020B0604020202020204" pitchFamily="34" charset="0"/>
                <a:cs typeface="Arial" panose="020B0604020202020204" pitchFamily="34" charset="0"/>
              </a:rPr>
              <a:t>Una Foye </a:t>
            </a:r>
            <a:r>
              <a:rPr lang="en-GB" sz="2200" dirty="0">
                <a:solidFill>
                  <a:srgbClr val="FFFFFF"/>
                </a:solidFill>
                <a:latin typeface="Arial" panose="020B0604020202020204" pitchFamily="34" charset="0"/>
                <a:cs typeface="Arial" panose="020B0604020202020204" pitchFamily="34" charset="0"/>
              </a:rPr>
              <a:t>(King’s College London)</a:t>
            </a:r>
          </a:p>
          <a:p>
            <a:pPr algn="l"/>
            <a:r>
              <a:rPr lang="en-GB" sz="2200" dirty="0">
                <a:solidFill>
                  <a:srgbClr val="FFFFFF"/>
                </a:solidFill>
                <a:latin typeface="Arial" panose="020B0604020202020204" pitchFamily="34" charset="0"/>
                <a:cs typeface="Arial" panose="020B0604020202020204" pitchFamily="34" charset="0"/>
              </a:rPr>
              <a:t>with  </a:t>
            </a:r>
          </a:p>
          <a:p>
            <a:pPr algn="l"/>
            <a:r>
              <a:rPr lang="en-GB" sz="2200" b="1" dirty="0">
                <a:solidFill>
                  <a:srgbClr val="FFFFFF"/>
                </a:solidFill>
                <a:latin typeface="Arial" panose="020B0604020202020204" pitchFamily="34" charset="0"/>
                <a:cs typeface="Arial" panose="020B0604020202020204" pitchFamily="34" charset="0"/>
              </a:rPr>
              <a:t>Dominique Thompson </a:t>
            </a:r>
            <a:r>
              <a:rPr lang="en-GB" sz="2200" dirty="0">
                <a:solidFill>
                  <a:srgbClr val="FFFFFF"/>
                </a:solidFill>
                <a:latin typeface="Arial" panose="020B0604020202020204" pitchFamily="34" charset="0"/>
                <a:cs typeface="Arial" panose="020B0604020202020204" pitchFamily="34" charset="0"/>
              </a:rPr>
              <a:t>(GP, </a:t>
            </a:r>
            <a:r>
              <a:rPr lang="en-US" sz="2200" dirty="0">
                <a:solidFill>
                  <a:srgbClr val="FFFFFF"/>
                </a:solidFill>
                <a:latin typeface="Arial" panose="020B0604020202020204" pitchFamily="34" charset="0"/>
                <a:cs typeface="Arial" panose="020B0604020202020204" pitchFamily="34" charset="0"/>
              </a:rPr>
              <a:t>student mental health expert &amp; NICE Eating Disorders Guidelines Committee 2017, RCGP Clinical Champion)  &amp;</a:t>
            </a:r>
          </a:p>
          <a:p>
            <a:pPr algn="l"/>
            <a:r>
              <a:rPr lang="en-GB" sz="2200" b="1" dirty="0">
                <a:solidFill>
                  <a:srgbClr val="FFFFFF"/>
                </a:solidFill>
                <a:latin typeface="Arial" panose="020B0604020202020204" pitchFamily="34" charset="0"/>
                <a:cs typeface="Arial" panose="020B0604020202020204" pitchFamily="34" charset="0"/>
              </a:rPr>
              <a:t>Liz England </a:t>
            </a:r>
            <a:r>
              <a:rPr lang="en-GB" sz="2200" dirty="0">
                <a:solidFill>
                  <a:srgbClr val="FFFFFF"/>
                </a:solidFill>
                <a:latin typeface="Arial" panose="020B0604020202020204" pitchFamily="34" charset="0"/>
                <a:cs typeface="Arial" panose="020B0604020202020204" pitchFamily="34" charset="0"/>
              </a:rPr>
              <a:t>(GP, RCGP Mental Health Champion)</a:t>
            </a:r>
          </a:p>
          <a:p>
            <a:pPr algn="l"/>
            <a:endParaRPr lang="en-GB" sz="2200" dirty="0">
              <a:solidFill>
                <a:srgbClr val="FFFFFF"/>
              </a:solidFill>
              <a:latin typeface="Arial" panose="020B0604020202020204" pitchFamily="34" charset="0"/>
              <a:cs typeface="Arial" panose="020B0604020202020204" pitchFamily="34" charset="0"/>
            </a:endParaRPr>
          </a:p>
        </p:txBody>
      </p:sp>
      <p:pic>
        <p:nvPicPr>
          <p:cNvPr id="1026" name="Picture 2" descr="A group of people posing for the camera&#10;&#10;Description automatically generated"/>
          <p:cNvPicPr>
            <a:picLocks noChangeAspect="1" noChangeArrowheads="1"/>
          </p:cNvPicPr>
          <p:nvPr/>
        </p:nvPicPr>
        <p:blipFill>
          <a:blip r:embed="rId2" cstate="print"/>
          <a:stretch>
            <a:fillRect/>
          </a:stretch>
        </p:blipFill>
        <p:spPr bwMode="auto">
          <a:xfrm>
            <a:off x="5008098" y="717710"/>
            <a:ext cx="7183901" cy="4795254"/>
          </a:xfrm>
          <a:prstGeom prst="rect">
            <a:avLst/>
          </a:prstGeom>
          <a:noFill/>
        </p:spPr>
      </p:pic>
      <p:sp>
        <p:nvSpPr>
          <p:cNvPr id="6" name="Rectangle 5"/>
          <p:cNvSpPr/>
          <p:nvPr/>
        </p:nvSpPr>
        <p:spPr>
          <a:xfrm>
            <a:off x="5389418" y="5694218"/>
            <a:ext cx="6802581" cy="643270"/>
          </a:xfrm>
          <a:prstGeom prst="rect">
            <a:avLst/>
          </a:prstGeom>
        </p:spPr>
        <p:txBody>
          <a:bodyPr wrap="square">
            <a:spAutoFit/>
          </a:bodyPr>
          <a:lstStyle/>
          <a:p>
            <a:r>
              <a:rPr lang="en-GB" dirty="0" smtClean="0">
                <a:hlinkClick r:id="rId3"/>
              </a:rPr>
              <a:t>https://www.nottingham.ac.uk/research/groups/hungry-for-words/consider-eating-disorders-in-men.aspx</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BEEF0-A94D-43E6-8C7D-D6A62C16A05C}"/>
              </a:ext>
            </a:extLst>
          </p:cNvPr>
          <p:cNvSpPr>
            <a:spLocks noGrp="1"/>
          </p:cNvSpPr>
          <p:nvPr>
            <p:ph type="title" idx="4294967295"/>
          </p:nvPr>
        </p:nvSpPr>
        <p:spPr>
          <a:xfrm>
            <a:off x="427092" y="1293843"/>
            <a:ext cx="2405318" cy="3734682"/>
          </a:xfrm>
        </p:spPr>
        <p:txBody>
          <a:bodyPr vert="horz" lIns="91440" tIns="45720" rIns="91440" bIns="45720" rtlCol="0" anchor="ctr">
            <a:normAutofit/>
          </a:bodyPr>
          <a:lstStyle/>
          <a:p>
            <a:r>
              <a:rPr lang="en-US" sz="3200" b="1" kern="1200" dirty="0">
                <a:solidFill>
                  <a:schemeClr val="accent1">
                    <a:lumMod val="75000"/>
                  </a:schemeClr>
                </a:solidFill>
                <a:latin typeface="+mj-lt"/>
                <a:ea typeface="+mj-ea"/>
                <a:cs typeface="+mj-cs"/>
              </a:rPr>
              <a:t>3. How to start an appropriate conversation </a:t>
            </a:r>
            <a:endParaRPr lang="en-US" sz="3200" kern="1200" dirty="0">
              <a:solidFill>
                <a:schemeClr val="accent1">
                  <a:lumMod val="75000"/>
                </a:schemeClr>
              </a:solidFill>
              <a:latin typeface="+mj-lt"/>
              <a:ea typeface="+mj-ea"/>
              <a:cs typeface="+mj-cs"/>
            </a:endParaRPr>
          </a:p>
        </p:txBody>
      </p:sp>
      <p:pic>
        <p:nvPicPr>
          <p:cNvPr id="6" name="Picture 5" descr="A picture containing drawing&#10;&#10;Description automatically generated">
            <a:extLst>
              <a:ext uri="{FF2B5EF4-FFF2-40B4-BE49-F238E27FC236}">
                <a16:creationId xmlns:a16="http://schemas.microsoft.com/office/drawing/2014/main" id="{1E4B0353-6ADA-4B3D-A403-C63ACFCC1D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5546" y="685800"/>
            <a:ext cx="8077200" cy="5486400"/>
          </a:xfrm>
          <a:prstGeom prst="rect">
            <a:avLst/>
          </a:prstGeom>
        </p:spPr>
      </p:pic>
    </p:spTree>
    <p:extLst>
      <p:ext uri="{BB962C8B-B14F-4D97-AF65-F5344CB8AC3E}">
        <p14:creationId xmlns:p14="http://schemas.microsoft.com/office/powerpoint/2010/main" val="3982646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BEEF0-A94D-43E6-8C7D-D6A62C16A05C}"/>
              </a:ext>
            </a:extLst>
          </p:cNvPr>
          <p:cNvSpPr>
            <a:spLocks noGrp="1"/>
          </p:cNvSpPr>
          <p:nvPr>
            <p:ph type="title" idx="4294967295"/>
          </p:nvPr>
        </p:nvSpPr>
        <p:spPr>
          <a:xfrm>
            <a:off x="314278" y="1631983"/>
            <a:ext cx="2462376" cy="3594033"/>
          </a:xfrm>
        </p:spPr>
        <p:txBody>
          <a:bodyPr vert="horz" lIns="91440" tIns="45720" rIns="91440" bIns="45720" rtlCol="0" anchor="ctr">
            <a:normAutofit/>
          </a:bodyPr>
          <a:lstStyle/>
          <a:p>
            <a:r>
              <a:rPr lang="en-US" sz="3200" b="1" kern="1200" dirty="0">
                <a:solidFill>
                  <a:schemeClr val="accent1">
                    <a:lumMod val="75000"/>
                  </a:schemeClr>
                </a:solidFill>
                <a:latin typeface="+mj-lt"/>
                <a:ea typeface="+mj-ea"/>
                <a:cs typeface="+mj-cs"/>
              </a:rPr>
              <a:t>3. How to start an appropriate conversation </a:t>
            </a:r>
          </a:p>
        </p:txBody>
      </p:sp>
      <p:sp>
        <p:nvSpPr>
          <p:cNvPr id="3" name="Content Placeholder 2">
            <a:extLst>
              <a:ext uri="{FF2B5EF4-FFF2-40B4-BE49-F238E27FC236}">
                <a16:creationId xmlns:a16="http://schemas.microsoft.com/office/drawing/2014/main" id="{5C8327CA-8E4E-4DF6-8CD0-BA6F619B2D53}"/>
              </a:ext>
            </a:extLst>
          </p:cNvPr>
          <p:cNvSpPr>
            <a:spLocks noGrp="1"/>
          </p:cNvSpPr>
          <p:nvPr>
            <p:ph idx="4294967295"/>
          </p:nvPr>
        </p:nvSpPr>
        <p:spPr>
          <a:xfrm>
            <a:off x="2644725" y="-351693"/>
            <a:ext cx="9270609" cy="7455877"/>
          </a:xfrm>
        </p:spPr>
        <p:txBody>
          <a:bodyPr vert="horz" lIns="91440" tIns="45720" rIns="91440" bIns="45720" rtlCol="0" anchor="ctr">
            <a:normAutofit/>
          </a:bodyPr>
          <a:lstStyle/>
          <a:p>
            <a:pPr marL="0">
              <a:buNone/>
            </a:pPr>
            <a:r>
              <a:rPr lang="en-US" sz="1400" b="1" i="1" dirty="0">
                <a:solidFill>
                  <a:srgbClr val="7030A0"/>
                </a:solidFill>
                <a:latin typeface="Arial" panose="020B0604020202020204" pitchFamily="34" charset="0"/>
                <a:cs typeface="Arial" panose="020B0604020202020204" pitchFamily="34" charset="0"/>
              </a:rPr>
              <a:t>Animation:</a:t>
            </a:r>
          </a:p>
          <a:p>
            <a:pPr marL="0" indent="0">
              <a:buNone/>
            </a:pPr>
            <a:r>
              <a:rPr lang="en-US" sz="1600" b="1" i="1" dirty="0">
                <a:solidFill>
                  <a:srgbClr val="7030A0"/>
                </a:solidFill>
                <a:latin typeface="Arial" panose="020B0604020202020204" pitchFamily="34" charset="0"/>
                <a:cs typeface="Arial" panose="020B0604020202020204" pitchFamily="34" charset="0"/>
              </a:rPr>
              <a:t>“It can be very frightening to expose the thing you might be very ashamed of…”</a:t>
            </a:r>
          </a:p>
          <a:p>
            <a:pPr marL="0" lvl="0">
              <a:lnSpc>
                <a:spcPct val="150000"/>
              </a:lnSpc>
            </a:pPr>
            <a:endParaRPr lang="en-US" sz="1500" dirty="0">
              <a:latin typeface="Arial" panose="020B0604020202020204" pitchFamily="34" charset="0"/>
              <a:cs typeface="Arial" panose="020B0604020202020204" pitchFamily="34" charset="0"/>
            </a:endParaRPr>
          </a:p>
          <a:p>
            <a:pPr marL="0" lvl="0">
              <a:lnSpc>
                <a:spcPct val="150000"/>
              </a:lnSpc>
            </a:pPr>
            <a:r>
              <a:rPr lang="en-US" sz="1500" dirty="0">
                <a:latin typeface="Arial" panose="020B0604020202020204" pitchFamily="34" charset="0"/>
                <a:cs typeface="Arial" panose="020B0604020202020204" pitchFamily="34" charset="0"/>
              </a:rPr>
              <a:t>Starting a conversation can be a powerful way to support your patient. They may be attending to address their eating disorder (ED), or because  of  a physical health complaint such as gastrointestinal problems, or because of an aspect of their mental health such as depression. It is important that if  you are concerned that they might have an ED that you speak to them about this. </a:t>
            </a:r>
          </a:p>
          <a:p>
            <a:pPr marL="0" lvl="0">
              <a:lnSpc>
                <a:spcPct val="150000"/>
              </a:lnSpc>
            </a:pPr>
            <a:r>
              <a:rPr lang="en-US" sz="1500" dirty="0">
                <a:latin typeface="Arial" panose="020B0604020202020204" pitchFamily="34" charset="0"/>
                <a:cs typeface="Arial" panose="020B0604020202020204" pitchFamily="34" charset="0"/>
              </a:rPr>
              <a:t>Often people with EDs deny or do not realize there is a problem. EDs are often kept secret.  Many people who are in recovery agree that breaking the silence in a sensitive way is the right thing to do, even if they did not feel that way at the first consultation and needed  to be given more time. </a:t>
            </a:r>
          </a:p>
          <a:p>
            <a:pPr marL="0" lvl="0">
              <a:lnSpc>
                <a:spcPct val="150000"/>
              </a:lnSpc>
            </a:pPr>
            <a:r>
              <a:rPr lang="en-US" sz="1500" dirty="0">
                <a:latin typeface="Arial" panose="020B0604020202020204" pitchFamily="34" charset="0"/>
                <a:cs typeface="Arial" panose="020B0604020202020204" pitchFamily="34" charset="0"/>
              </a:rPr>
              <a:t>Because of the stigma  commonly attached to  EDs as a ‘girls’ illness’  men might find it hard to speak about their problems with eating.</a:t>
            </a:r>
          </a:p>
          <a:p>
            <a:pPr marL="0" lvl="0">
              <a:lnSpc>
                <a:spcPct val="150000"/>
              </a:lnSpc>
            </a:pPr>
            <a:r>
              <a:rPr lang="en-US" sz="1500" dirty="0">
                <a:latin typeface="Arial" panose="020B0604020202020204" pitchFamily="34" charset="0"/>
                <a:cs typeface="Arial" panose="020B0604020202020204" pitchFamily="34" charset="0"/>
              </a:rPr>
              <a:t>The sooner someone can get treatment, the greater their chance of a full and sustained recovery, but if you don</a:t>
            </a:r>
            <a:r>
              <a:rPr lang="mr-IN" sz="1500" dirty="0">
                <a:latin typeface="Arial" panose="020B0604020202020204" pitchFamily="34" charset="0"/>
                <a:cs typeface="Arial" panose="020B0604020202020204" pitchFamily="34" charset="0"/>
              </a:rPr>
              <a:t>’</a:t>
            </a:r>
            <a:r>
              <a:rPr lang="en-US" sz="1500" dirty="0">
                <a:latin typeface="Arial" panose="020B0604020202020204" pitchFamily="34" charset="0"/>
                <a:cs typeface="Arial" panose="020B0604020202020204" pitchFamily="34" charset="0"/>
              </a:rPr>
              <a:t>t start the conversation, you may not find out.</a:t>
            </a:r>
          </a:p>
          <a:p>
            <a:pPr marL="0">
              <a:lnSpc>
                <a:spcPct val="150000"/>
              </a:lnSpc>
              <a:buNone/>
            </a:pPr>
            <a:r>
              <a:rPr lang="en-US" sz="1500" b="1" i="1" dirty="0">
                <a:solidFill>
                  <a:srgbClr val="7030A0"/>
                </a:solidFill>
                <a:latin typeface="Arial" panose="020B0604020202020204" pitchFamily="34" charset="0"/>
                <a:cs typeface="Arial" panose="020B0604020202020204" pitchFamily="34" charset="0"/>
              </a:rPr>
              <a:t>“One of the reasons why I was reluctant to seek help was because I thought I'd be judged…                       I guess society had made it a … a feminine illness.’”</a:t>
            </a:r>
            <a:endParaRPr lang="en-US" sz="1500" b="1" dirty="0"/>
          </a:p>
        </p:txBody>
      </p:sp>
    </p:spTree>
    <p:extLst>
      <p:ext uri="{BB962C8B-B14F-4D97-AF65-F5344CB8AC3E}">
        <p14:creationId xmlns:p14="http://schemas.microsoft.com/office/powerpoint/2010/main" val="4231947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BEEF0-A94D-43E6-8C7D-D6A62C16A05C}"/>
              </a:ext>
            </a:extLst>
          </p:cNvPr>
          <p:cNvSpPr>
            <a:spLocks noGrp="1"/>
          </p:cNvSpPr>
          <p:nvPr>
            <p:ph type="title" idx="4294967295"/>
          </p:nvPr>
        </p:nvSpPr>
        <p:spPr>
          <a:xfrm>
            <a:off x="395013" y="1345957"/>
            <a:ext cx="2311611" cy="3500363"/>
          </a:xfrm>
        </p:spPr>
        <p:txBody>
          <a:bodyPr vert="horz" lIns="91440" tIns="45720" rIns="91440" bIns="45720" rtlCol="0" anchor="ctr">
            <a:normAutofit/>
          </a:bodyPr>
          <a:lstStyle/>
          <a:p>
            <a:r>
              <a:rPr lang="en-US" sz="3200" b="1" kern="1200" dirty="0">
                <a:solidFill>
                  <a:schemeClr val="accent1">
                    <a:lumMod val="75000"/>
                  </a:schemeClr>
                </a:solidFill>
                <a:latin typeface="+mj-lt"/>
                <a:ea typeface="+mj-ea"/>
                <a:cs typeface="+mj-cs"/>
              </a:rPr>
              <a:t>3. How to start an appropriate conversation </a:t>
            </a:r>
            <a:endParaRPr lang="en-US" sz="3200" kern="1200" dirty="0">
              <a:solidFill>
                <a:schemeClr val="accent1">
                  <a:lumMod val="75000"/>
                </a:schemeClr>
              </a:solidFill>
              <a:latin typeface="+mj-lt"/>
              <a:ea typeface="+mj-ea"/>
              <a:cs typeface="+mj-cs"/>
            </a:endParaRPr>
          </a:p>
        </p:txBody>
      </p:sp>
      <p:sp>
        <p:nvSpPr>
          <p:cNvPr id="3" name="Content Placeholder 2">
            <a:extLst>
              <a:ext uri="{FF2B5EF4-FFF2-40B4-BE49-F238E27FC236}">
                <a16:creationId xmlns:a16="http://schemas.microsoft.com/office/drawing/2014/main" id="{5C8327CA-8E4E-4DF6-8CD0-BA6F619B2D53}"/>
              </a:ext>
            </a:extLst>
          </p:cNvPr>
          <p:cNvSpPr>
            <a:spLocks noGrp="1"/>
          </p:cNvSpPr>
          <p:nvPr>
            <p:ph idx="4294967295"/>
          </p:nvPr>
        </p:nvSpPr>
        <p:spPr>
          <a:xfrm>
            <a:off x="3108960" y="168812"/>
            <a:ext cx="8833658" cy="6525903"/>
          </a:xfrm>
        </p:spPr>
        <p:txBody>
          <a:bodyPr vert="horz" lIns="91440" tIns="45720" rIns="91440" bIns="45720" rtlCol="0" anchor="ctr">
            <a:normAutofit/>
          </a:bodyPr>
          <a:lstStyle/>
          <a:p>
            <a:pPr marL="0" indent="0">
              <a:buNone/>
            </a:pPr>
            <a:r>
              <a:rPr lang="en-US" sz="1400" b="1" i="1" dirty="0">
                <a:solidFill>
                  <a:srgbClr val="7030A0"/>
                </a:solidFill>
                <a:latin typeface="Arial" panose="020B0604020202020204" pitchFamily="34" charset="0"/>
                <a:cs typeface="Arial" panose="020B0604020202020204" pitchFamily="34" charset="0"/>
              </a:rPr>
              <a:t>Animation: </a:t>
            </a:r>
          </a:p>
          <a:p>
            <a:pPr marL="0" indent="0">
              <a:buNone/>
            </a:pPr>
            <a:r>
              <a:rPr lang="en-US" sz="1400" b="1" i="1" dirty="0">
                <a:solidFill>
                  <a:srgbClr val="7030A0"/>
                </a:solidFill>
                <a:latin typeface="Arial" panose="020B0604020202020204" pitchFamily="34" charset="0"/>
                <a:cs typeface="Arial" panose="020B0604020202020204" pitchFamily="34" charset="0"/>
              </a:rPr>
              <a:t>“I want first and foremost to be listened to…somebody to just hold the space…”</a:t>
            </a:r>
          </a:p>
          <a:p>
            <a:pPr marL="0" indent="0">
              <a:buNone/>
            </a:pPr>
            <a:endParaRPr lang="en-US" sz="1400" b="1"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Conversation starters … are as individual as any patient and healthcare professional</a:t>
            </a:r>
          </a:p>
          <a:p>
            <a:pPr marL="0" indent="0"/>
            <a:r>
              <a:rPr lang="en-US" sz="1400" dirty="0">
                <a:latin typeface="Arial" panose="020B0604020202020204" pitchFamily="34" charset="0"/>
                <a:cs typeface="Arial" panose="020B0604020202020204" pitchFamily="34" charset="0"/>
              </a:rPr>
              <a:t>Suggestions are: </a:t>
            </a:r>
          </a:p>
          <a:p>
            <a:r>
              <a:rPr lang="en-US" sz="1400" dirty="0">
                <a:latin typeface="Arial" panose="020B0604020202020204" pitchFamily="34" charset="0"/>
                <a:cs typeface="Arial" panose="020B0604020202020204" pitchFamily="34" charset="0"/>
              </a:rPr>
              <a:t>“You seem to be worried/ struggling with your eating…”</a:t>
            </a:r>
          </a:p>
          <a:p>
            <a:r>
              <a:rPr lang="en-US" sz="1400" dirty="0">
                <a:latin typeface="Arial" panose="020B0604020202020204" pitchFamily="34" charset="0"/>
                <a:cs typeface="Arial" panose="020B0604020202020204" pitchFamily="34" charset="0"/>
              </a:rPr>
              <a:t>“Is your eating pattern a worry for you?”</a:t>
            </a:r>
          </a:p>
          <a:p>
            <a:r>
              <a:rPr lang="en-US" sz="1400" dirty="0">
                <a:latin typeface="Arial" panose="020B0604020202020204" pitchFamily="34" charset="0"/>
                <a:cs typeface="Arial" panose="020B0604020202020204" pitchFamily="34" charset="0"/>
              </a:rPr>
              <a:t>“I’m here to help as much as I can…” ; “I’m here to listen…”</a:t>
            </a:r>
          </a:p>
          <a:p>
            <a:r>
              <a:rPr lang="en-US" sz="1400" dirty="0">
                <a:latin typeface="Arial" panose="020B0604020202020204" pitchFamily="34" charset="0"/>
                <a:cs typeface="Arial" panose="020B0604020202020204" pitchFamily="34" charset="0"/>
              </a:rPr>
              <a:t>“In my experience depression can throw out obstacles and have other underlying causes… I think your eating might be adding to that…”.</a:t>
            </a:r>
          </a:p>
          <a:p>
            <a:pPr marL="0"/>
            <a:endParaRPr lang="en-US" sz="1400"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Further </a:t>
            </a:r>
            <a:r>
              <a:rPr lang="en-US" sz="1400" b="1" dirty="0" smtClean="0">
                <a:latin typeface="Arial" panose="020B0604020202020204" pitchFamily="34" charset="0"/>
                <a:cs typeface="Arial" panose="020B0604020202020204" pitchFamily="34" charset="0"/>
              </a:rPr>
              <a:t>questions</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Do you worry a lot about your weight and/or body shape? Maybe too much?</a:t>
            </a:r>
          </a:p>
          <a:p>
            <a:r>
              <a:rPr lang="en-US" sz="1400" dirty="0">
                <a:latin typeface="Arial" panose="020B0604020202020204" pitchFamily="34" charset="0"/>
                <a:cs typeface="Arial" panose="020B0604020202020204" pitchFamily="34" charset="0"/>
              </a:rPr>
              <a:t>Do you spend a lot of time thinking about your weight/shape and what you eat?</a:t>
            </a:r>
          </a:p>
          <a:p>
            <a:r>
              <a:rPr lang="en-US" sz="1400" dirty="0">
                <a:latin typeface="Arial" panose="020B0604020202020204" pitchFamily="34" charset="0"/>
                <a:cs typeface="Arial" panose="020B0604020202020204" pitchFamily="34" charset="0"/>
              </a:rPr>
              <a:t>Does your weight/shape affect the way you feel about yourself?</a:t>
            </a:r>
          </a:p>
          <a:p>
            <a:r>
              <a:rPr lang="en-US" sz="1400" dirty="0">
                <a:latin typeface="Arial" panose="020B0604020202020204" pitchFamily="34" charset="0"/>
                <a:cs typeface="Arial" panose="020B0604020202020204" pitchFamily="34" charset="0"/>
              </a:rPr>
              <a:t>Have you lost control over what you eat/ do you eat in secret/  make yourself sick?</a:t>
            </a:r>
          </a:p>
          <a:p>
            <a:pPr marL="0"/>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Individual questions that </a:t>
            </a:r>
            <a:r>
              <a:rPr lang="en-US" sz="1400" b="1" u="sng" dirty="0">
                <a:latin typeface="Arial" panose="020B0604020202020204" pitchFamily="34" charset="0"/>
                <a:cs typeface="Arial" panose="020B0604020202020204" pitchFamily="34" charset="0"/>
              </a:rPr>
              <a:t>may possibly </a:t>
            </a:r>
            <a:r>
              <a:rPr lang="en-US" sz="1400" b="1" dirty="0">
                <a:latin typeface="Arial" panose="020B0604020202020204" pitchFamily="34" charset="0"/>
                <a:cs typeface="Arial" panose="020B0604020202020204" pitchFamily="34" charset="0"/>
              </a:rPr>
              <a:t>rule out an ED</a:t>
            </a:r>
            <a:r>
              <a:rPr lang="en-US" sz="1400" dirty="0">
                <a:latin typeface="Arial" panose="020B0604020202020204" pitchFamily="34" charset="0"/>
                <a:cs typeface="Arial" panose="020B0604020202020204" pitchFamily="34" charset="0"/>
              </a:rPr>
              <a:t>:</a:t>
            </a:r>
          </a:p>
          <a:p>
            <a:pPr lvl="0"/>
            <a:r>
              <a:rPr lang="en-US" sz="1400" dirty="0">
                <a:latin typeface="Arial" panose="020B0604020202020204" pitchFamily="34" charset="0"/>
                <a:cs typeface="Arial" panose="020B0604020202020204" pitchFamily="34" charset="0"/>
              </a:rPr>
              <a:t>Does your weight/shape affect the way you feel about yourself? -no</a:t>
            </a:r>
          </a:p>
          <a:p>
            <a:pPr lvl="0"/>
            <a:r>
              <a:rPr lang="en-US" sz="1400" dirty="0">
                <a:latin typeface="Arial" panose="020B0604020202020204" pitchFamily="34" charset="0"/>
                <a:cs typeface="Arial" panose="020B0604020202020204" pitchFamily="34" charset="0"/>
              </a:rPr>
              <a:t>Are you satisfied with your eating patterns? - yes</a:t>
            </a:r>
          </a:p>
          <a:p>
            <a:endParaRPr lang="en-US" sz="1200" dirty="0"/>
          </a:p>
        </p:txBody>
      </p:sp>
    </p:spTree>
    <p:extLst>
      <p:ext uri="{BB962C8B-B14F-4D97-AF65-F5344CB8AC3E}">
        <p14:creationId xmlns:p14="http://schemas.microsoft.com/office/powerpoint/2010/main" val="2287728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480C9B-018E-4633-B856-68CC0E170986}"/>
              </a:ext>
            </a:extLst>
          </p:cNvPr>
          <p:cNvSpPr txBox="1"/>
          <p:nvPr/>
        </p:nvSpPr>
        <p:spPr>
          <a:xfrm>
            <a:off x="349293" y="1345957"/>
            <a:ext cx="2293323" cy="383869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a:solidFill>
                  <a:schemeClr val="accent1">
                    <a:lumMod val="75000"/>
                  </a:schemeClr>
                </a:solidFill>
                <a:latin typeface="+mj-lt"/>
                <a:ea typeface="+mj-ea"/>
                <a:cs typeface="+mj-cs"/>
              </a:rPr>
              <a:t>3. </a:t>
            </a:r>
            <a:r>
              <a:rPr lang="en-US" sz="3200" b="1" kern="1200" dirty="0">
                <a:solidFill>
                  <a:schemeClr val="accent1">
                    <a:lumMod val="75000"/>
                  </a:schemeClr>
                </a:solidFill>
                <a:latin typeface="+mj-lt"/>
                <a:ea typeface="+mj-ea"/>
                <a:cs typeface="+mj-cs"/>
              </a:rPr>
              <a:t>How to start an appropriate conversation</a:t>
            </a:r>
          </a:p>
          <a:p>
            <a:pPr>
              <a:lnSpc>
                <a:spcPct val="90000"/>
              </a:lnSpc>
              <a:spcBef>
                <a:spcPct val="0"/>
              </a:spcBef>
              <a:spcAft>
                <a:spcPts val="600"/>
              </a:spcAft>
            </a:pPr>
            <a:endParaRPr lang="en-US" sz="46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5C8327CA-8E4E-4DF6-8CD0-BA6F619B2D53}"/>
              </a:ext>
            </a:extLst>
          </p:cNvPr>
          <p:cNvSpPr>
            <a:spLocks noGrp="1"/>
          </p:cNvSpPr>
          <p:nvPr>
            <p:ph idx="4294967295"/>
          </p:nvPr>
        </p:nvSpPr>
        <p:spPr>
          <a:xfrm>
            <a:off x="2433710" y="0"/>
            <a:ext cx="9758290" cy="7498080"/>
          </a:xfrm>
        </p:spPr>
        <p:txBody>
          <a:bodyPr vert="horz" lIns="91440" tIns="45720" rIns="91440" bIns="45720" rtlCol="0" anchor="ctr">
            <a:normAutofit/>
          </a:bodyPr>
          <a:lstStyle/>
          <a:p>
            <a:pPr>
              <a:lnSpc>
                <a:spcPct val="110000"/>
              </a:lnSpc>
              <a:buNone/>
            </a:pPr>
            <a:r>
              <a:rPr lang="en-US" sz="1400" b="1" dirty="0">
                <a:latin typeface="Arial" panose="020B0604020202020204" pitchFamily="34" charset="0"/>
                <a:cs typeface="Arial" panose="020B0604020202020204" pitchFamily="34" charset="0"/>
              </a:rPr>
              <a:t>Further tips</a:t>
            </a:r>
          </a:p>
          <a:p>
            <a:pPr>
              <a:lnSpc>
                <a:spcPct val="110000"/>
              </a:lnSpc>
            </a:pPr>
            <a:r>
              <a:rPr lang="en-US" sz="1400" dirty="0">
                <a:latin typeface="Arial" panose="020B0604020202020204" pitchFamily="34" charset="0"/>
                <a:cs typeface="Arial" panose="020B0604020202020204" pitchFamily="34" charset="0"/>
              </a:rPr>
              <a:t>Provide information, avoiding ‘scare tactics’. </a:t>
            </a:r>
          </a:p>
          <a:p>
            <a:pPr lvl="0">
              <a:lnSpc>
                <a:spcPct val="110000"/>
              </a:lnSpc>
            </a:pPr>
            <a:r>
              <a:rPr lang="en-US" sz="1400" dirty="0">
                <a:latin typeface="Arial" panose="020B0604020202020204" pitchFamily="34" charset="0"/>
                <a:cs typeface="Arial" panose="020B0604020202020204" pitchFamily="34" charset="0"/>
              </a:rPr>
              <a:t>Positively reinforce steps taken so far. E.g. “Good that you mention this today” and validate anxiety and ambivalence. </a:t>
            </a:r>
          </a:p>
          <a:p>
            <a:pPr lvl="0">
              <a:lnSpc>
                <a:spcPct val="110000"/>
              </a:lnSpc>
            </a:pPr>
            <a:r>
              <a:rPr lang="en-US" sz="1400" dirty="0">
                <a:latin typeface="Arial" panose="020B0604020202020204" pitchFamily="34" charset="0"/>
                <a:cs typeface="Arial" panose="020B0604020202020204" pitchFamily="34" charset="0"/>
              </a:rPr>
              <a:t>Avoid expressing your own assumptions but try to elicit change talk – the more you can help your patient to verbally state their own reasons for considering change, the better the chance of them making changes. E.g. “What has led you to mention this at this time? How is this affecting your life? What problems is it causing? What does it get in the way of?” </a:t>
            </a:r>
          </a:p>
          <a:p>
            <a:pPr>
              <a:lnSpc>
                <a:spcPct val="110000"/>
              </a:lnSpc>
              <a:buNone/>
            </a:pPr>
            <a:r>
              <a:rPr lang="en-US" sz="1400" b="1" dirty="0">
                <a:solidFill>
                  <a:srgbClr val="7030A0"/>
                </a:solidFill>
                <a:latin typeface="Arial" panose="020B0604020202020204" pitchFamily="34" charset="0"/>
                <a:cs typeface="Arial" panose="020B0604020202020204" pitchFamily="34" charset="0"/>
              </a:rPr>
              <a:t>Animation: “My GP was like .. ‘</a:t>
            </a:r>
            <a:r>
              <a:rPr lang="en-US" sz="1400" b="1" i="1" dirty="0">
                <a:solidFill>
                  <a:srgbClr val="7030A0"/>
                </a:solidFill>
                <a:latin typeface="Arial" panose="020B0604020202020204" pitchFamily="34" charset="0"/>
                <a:cs typeface="Arial" panose="020B0604020202020204" pitchFamily="34" charset="0"/>
              </a:rPr>
              <a:t>oh, you'll be fine</a:t>
            </a:r>
            <a:r>
              <a:rPr lang="en-US" sz="1400" b="1" dirty="0">
                <a:solidFill>
                  <a:srgbClr val="7030A0"/>
                </a:solidFill>
                <a:latin typeface="Arial" panose="020B0604020202020204" pitchFamily="34" charset="0"/>
                <a:cs typeface="Arial" panose="020B0604020202020204" pitchFamily="34" charset="0"/>
              </a:rPr>
              <a:t>’.”</a:t>
            </a:r>
          </a:p>
          <a:p>
            <a:pPr>
              <a:lnSpc>
                <a:spcPct val="110000"/>
              </a:lnSpc>
            </a:pPr>
            <a:r>
              <a:rPr lang="en-US" sz="1400" dirty="0">
                <a:latin typeface="Arial" panose="020B0604020202020204" pitchFamily="34" charset="0"/>
                <a:cs typeface="Arial" panose="020B0604020202020204" pitchFamily="34" charset="0"/>
              </a:rPr>
              <a:t>Try to understand what has made them seek help and also what makes the man unsure about seeking treatment (e.g. not knowing what the cause of behaviour is / (self)stigma of having a ‘girls’ illness’/ low confidence in success / fear of failure / anxiety about change / shame / worry about control being taken away / fear of weight gain / loss of shape / worries about ability to cope without the eating disorder… are all common). </a:t>
            </a:r>
          </a:p>
          <a:p>
            <a:pPr lvl="0">
              <a:lnSpc>
                <a:spcPct val="110000"/>
              </a:lnSpc>
            </a:pPr>
            <a:r>
              <a:rPr lang="en-US" sz="1400" dirty="0">
                <a:latin typeface="Arial" panose="020B0604020202020204" pitchFamily="34" charset="0"/>
                <a:cs typeface="Arial" panose="020B0604020202020204" pitchFamily="34" charset="0"/>
              </a:rPr>
              <a:t>Help those expressing readiness to attempt change to make small, manageable and achievable goals. Behavioural change is a positive predictor of outcome. </a:t>
            </a:r>
          </a:p>
          <a:p>
            <a:pPr lvl="0">
              <a:lnSpc>
                <a:spcPct val="110000"/>
              </a:lnSpc>
            </a:pPr>
            <a:r>
              <a:rPr lang="en-US" sz="1400" dirty="0">
                <a:latin typeface="Arial" panose="020B0604020202020204" pitchFamily="34" charset="0"/>
                <a:cs typeface="Arial" panose="020B0604020202020204" pitchFamily="34" charset="0"/>
              </a:rPr>
              <a:t>Help the person to feel in control, e.g. by providing information about the referral to Eating Disorder Services: It is an opportunity for a discussion, focusing on the current situation with food. An eating disorder specialist can offer advice or follow-up. </a:t>
            </a:r>
          </a:p>
          <a:p>
            <a:pPr lvl="0">
              <a:lnSpc>
                <a:spcPct val="110000"/>
              </a:lnSpc>
            </a:pPr>
            <a:r>
              <a:rPr lang="en-US" sz="1400" dirty="0">
                <a:latin typeface="Arial" panose="020B0604020202020204" pitchFamily="34" charset="0"/>
                <a:cs typeface="Arial" panose="020B0604020202020204" pitchFamily="34" charset="0"/>
              </a:rPr>
              <a:t>Provide other information and resources.  For local support groups and self-help:  </a:t>
            </a:r>
            <a:r>
              <a:rPr lang="en-US" sz="1400" u="sng" dirty="0">
                <a:latin typeface="Arial" panose="020B0604020202020204" pitchFamily="34" charset="0"/>
                <a:cs typeface="Arial" panose="020B0604020202020204" pitchFamily="34" charset="0"/>
                <a:hlinkClick r:id="rId2"/>
              </a:rPr>
              <a:t>http://helpfinder.b-eat.co.uk/join-helpfinder/helpfinder-listings/</a:t>
            </a:r>
            <a:endParaRPr lang="en-US" sz="1400" u="sng" dirty="0">
              <a:latin typeface="Arial" panose="020B0604020202020204" pitchFamily="34" charset="0"/>
              <a:cs typeface="Arial" panose="020B0604020202020204" pitchFamily="34" charset="0"/>
            </a:endParaRPr>
          </a:p>
          <a:p>
            <a:pPr lvl="0">
              <a:lnSpc>
                <a:spcPct val="110000"/>
              </a:lnSpc>
            </a:pPr>
            <a:endParaRPr lang="en-US" sz="1400" u="sng" dirty="0">
              <a:latin typeface="Arial" panose="020B0604020202020204" pitchFamily="34" charset="0"/>
              <a:cs typeface="Arial" panose="020B0604020202020204" pitchFamily="34" charset="0"/>
            </a:endParaRPr>
          </a:p>
          <a:p>
            <a:pPr>
              <a:lnSpc>
                <a:spcPct val="110000"/>
              </a:lnSpc>
              <a:buNone/>
            </a:pPr>
            <a:r>
              <a:rPr lang="en-US" sz="1400" b="1" i="1" dirty="0">
                <a:solidFill>
                  <a:srgbClr val="7030A0"/>
                </a:solidFill>
                <a:latin typeface="Arial" panose="020B0604020202020204" pitchFamily="34" charset="0"/>
                <a:cs typeface="Arial" panose="020B0604020202020204" pitchFamily="34" charset="0"/>
              </a:rPr>
              <a:t>“My GP was great ... she really knew the local charities, and was like ‘In the meantime, whilst you’re waiting on a referral, here’s some groups that can help you’.”</a:t>
            </a:r>
            <a:endParaRPr lang="en-GB" sz="1400" b="1" i="1" dirty="0">
              <a:solidFill>
                <a:srgbClr val="7030A0"/>
              </a:solidFill>
              <a:latin typeface="Arial" panose="020B0604020202020204" pitchFamily="34" charset="0"/>
              <a:cs typeface="Arial" panose="020B0604020202020204" pitchFamily="34" charset="0"/>
            </a:endParaRPr>
          </a:p>
          <a:p>
            <a:pPr lvl="0">
              <a:lnSpc>
                <a:spcPct val="110000"/>
              </a:lnSpc>
            </a:pPr>
            <a:endParaRPr lang="en-US" sz="1400" dirty="0">
              <a:latin typeface="Arial" panose="020B0604020202020204" pitchFamily="34" charset="0"/>
              <a:cs typeface="Arial" panose="020B0604020202020204" pitchFamily="34" charset="0"/>
            </a:endParaRPr>
          </a:p>
          <a:p>
            <a:pPr>
              <a:lnSpc>
                <a:spcPct val="120000"/>
              </a:lnSpc>
              <a:buNone/>
            </a:pPr>
            <a:endParaRPr lang="en-US" sz="1400" dirty="0">
              <a:solidFill>
                <a:srgbClr val="7030A0"/>
              </a:solidFill>
              <a:latin typeface="Arial" panose="020B0604020202020204" pitchFamily="34" charset="0"/>
              <a:cs typeface="Arial" panose="020B0604020202020204" pitchFamily="34" charset="0"/>
            </a:endParaRPr>
          </a:p>
        </p:txBody>
      </p:sp>
      <p:pic>
        <p:nvPicPr>
          <p:cNvPr id="29" name="Picture 2" descr="Beat"/>
          <p:cNvPicPr>
            <a:picLocks noChangeAspect="1" noChangeArrowheads="1"/>
          </p:cNvPicPr>
          <p:nvPr/>
        </p:nvPicPr>
        <p:blipFill>
          <a:blip r:embed="rId3" cstate="print"/>
          <a:srcRect/>
          <a:stretch>
            <a:fillRect/>
          </a:stretch>
        </p:blipFill>
        <p:spPr bwMode="auto">
          <a:xfrm>
            <a:off x="697008" y="4974479"/>
            <a:ext cx="1597891" cy="877630"/>
          </a:xfrm>
          <a:prstGeom prst="rect">
            <a:avLst/>
          </a:prstGeom>
          <a:noFill/>
        </p:spPr>
      </p:pic>
    </p:spTree>
    <p:extLst>
      <p:ext uri="{BB962C8B-B14F-4D97-AF65-F5344CB8AC3E}">
        <p14:creationId xmlns:p14="http://schemas.microsoft.com/office/powerpoint/2010/main" val="500215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E2C0F2-BE21-4DB6-923E-451BEC92024A}"/>
              </a:ext>
            </a:extLst>
          </p:cNvPr>
          <p:cNvSpPr>
            <a:spLocks noGrp="1"/>
          </p:cNvSpPr>
          <p:nvPr>
            <p:ph type="title"/>
          </p:nvPr>
        </p:nvSpPr>
        <p:spPr>
          <a:xfrm>
            <a:off x="236453" y="1"/>
            <a:ext cx="10515600" cy="522513"/>
          </a:xfrm>
        </p:spPr>
        <p:txBody>
          <a:bodyPr>
            <a:normAutofit/>
          </a:bodyPr>
          <a:lstStyle/>
          <a:p>
            <a:r>
              <a:rPr lang="en-GB" sz="2800" b="1" dirty="0">
                <a:solidFill>
                  <a:schemeClr val="accent1">
                    <a:lumMod val="75000"/>
                  </a:schemeClr>
                </a:solidFill>
              </a:rPr>
              <a:t>4. Symptoms and Red flags</a:t>
            </a:r>
            <a:endParaRPr lang="en-GB" sz="2800" dirty="0">
              <a:solidFill>
                <a:schemeClr val="accent1">
                  <a:lumMod val="75000"/>
                </a:schemeClr>
              </a:solidFill>
            </a:endParaRPr>
          </a:p>
        </p:txBody>
      </p:sp>
      <p:sp>
        <p:nvSpPr>
          <p:cNvPr id="5" name="Text Placeholder 4">
            <a:extLst>
              <a:ext uri="{FF2B5EF4-FFF2-40B4-BE49-F238E27FC236}">
                <a16:creationId xmlns:a16="http://schemas.microsoft.com/office/drawing/2014/main" id="{29BAB8C7-4A8B-4A71-9A6A-6C1F514378BF}"/>
              </a:ext>
            </a:extLst>
          </p:cNvPr>
          <p:cNvSpPr>
            <a:spLocks noGrp="1"/>
          </p:cNvSpPr>
          <p:nvPr>
            <p:ph type="body" idx="1"/>
          </p:nvPr>
        </p:nvSpPr>
        <p:spPr>
          <a:xfrm>
            <a:off x="8793097" y="1660587"/>
            <a:ext cx="5157787" cy="418011"/>
          </a:xfrm>
        </p:spPr>
        <p:txBody>
          <a:bodyPr>
            <a:normAutofit/>
          </a:bodyPr>
          <a:lstStyle/>
          <a:p>
            <a:r>
              <a:rPr lang="en-GB" sz="1800" dirty="0"/>
              <a:t>Physical symptoms:</a:t>
            </a:r>
          </a:p>
        </p:txBody>
      </p:sp>
      <p:sp>
        <p:nvSpPr>
          <p:cNvPr id="3" name="Content Placeholder 2">
            <a:extLst>
              <a:ext uri="{FF2B5EF4-FFF2-40B4-BE49-F238E27FC236}">
                <a16:creationId xmlns:a16="http://schemas.microsoft.com/office/drawing/2014/main" id="{9B71160D-FD24-41D6-B54D-583165B4B886}"/>
              </a:ext>
            </a:extLst>
          </p:cNvPr>
          <p:cNvSpPr>
            <a:spLocks noGrp="1"/>
          </p:cNvSpPr>
          <p:nvPr>
            <p:ph sz="half" idx="2"/>
          </p:nvPr>
        </p:nvSpPr>
        <p:spPr>
          <a:xfrm>
            <a:off x="8278812" y="2078598"/>
            <a:ext cx="3913188" cy="5158412"/>
          </a:xfrm>
        </p:spPr>
        <p:txBody>
          <a:bodyPr>
            <a:noAutofit/>
          </a:bodyPr>
          <a:lstStyle/>
          <a:p>
            <a:pPr lvl="0"/>
            <a:r>
              <a:rPr lang="en-GB" sz="1400" i="1" dirty="0"/>
              <a:t>Generic symptoms</a:t>
            </a:r>
            <a:r>
              <a:rPr lang="en-GB" sz="1400" dirty="0"/>
              <a:t>:</a:t>
            </a:r>
          </a:p>
          <a:p>
            <a:pPr lvl="1"/>
            <a:r>
              <a:rPr lang="en-GB" sz="1400" dirty="0"/>
              <a:t>Headaches </a:t>
            </a:r>
          </a:p>
          <a:p>
            <a:pPr lvl="1"/>
            <a:r>
              <a:rPr lang="en-GB" sz="1400" dirty="0"/>
              <a:t>Fainting / Dizziness </a:t>
            </a:r>
          </a:p>
          <a:p>
            <a:pPr lvl="1"/>
            <a:r>
              <a:rPr lang="en-GB" sz="1400" dirty="0"/>
              <a:t>Fatigue / Lethargy </a:t>
            </a:r>
          </a:p>
          <a:p>
            <a:pPr lvl="1"/>
            <a:r>
              <a:rPr lang="en-GB" sz="1400" dirty="0"/>
              <a:t>Palpitations</a:t>
            </a:r>
          </a:p>
          <a:p>
            <a:pPr lvl="1"/>
            <a:r>
              <a:rPr lang="en-GB" sz="1400" dirty="0"/>
              <a:t>Cold intolerance </a:t>
            </a:r>
          </a:p>
          <a:p>
            <a:pPr lvl="1"/>
            <a:r>
              <a:rPr lang="en-GB" sz="1400" dirty="0"/>
              <a:t>Dry Skin </a:t>
            </a:r>
          </a:p>
          <a:p>
            <a:pPr lvl="1"/>
            <a:r>
              <a:rPr lang="en-GB" sz="1400" dirty="0"/>
              <a:t>Bloating  </a:t>
            </a:r>
          </a:p>
          <a:p>
            <a:pPr lvl="1"/>
            <a:r>
              <a:rPr lang="en-GB" sz="1400" dirty="0"/>
              <a:t>Abdominal Pain / Constipation </a:t>
            </a:r>
          </a:p>
          <a:p>
            <a:r>
              <a:rPr lang="en-GB" sz="1400" i="1" dirty="0"/>
              <a:t>Bulimia</a:t>
            </a:r>
            <a:r>
              <a:rPr lang="en-GB" sz="1400" dirty="0"/>
              <a:t>: Gastroesophageal Reflux Disease, peptic ulcers, electrolyte imbalances, sore throat (from vomiting), and possibly dental enamel erosion </a:t>
            </a:r>
          </a:p>
          <a:p>
            <a:r>
              <a:rPr lang="en-GB" sz="1400" i="1" dirty="0"/>
              <a:t>Anorexia</a:t>
            </a:r>
            <a:r>
              <a:rPr lang="en-GB" sz="1400" dirty="0"/>
              <a:t>: Brittle bones, muscle loss, cardiac symptoms, hair loss, erectile dysfunction</a:t>
            </a:r>
          </a:p>
          <a:p>
            <a:r>
              <a:rPr lang="en-GB" sz="1400" i="1" dirty="0"/>
              <a:t>Binge</a:t>
            </a:r>
            <a:r>
              <a:rPr lang="en-GB" sz="1400" dirty="0"/>
              <a:t> </a:t>
            </a:r>
            <a:r>
              <a:rPr lang="en-GB" sz="1400" i="1" dirty="0"/>
              <a:t>eating disorder</a:t>
            </a:r>
            <a:r>
              <a:rPr lang="en-GB" sz="1400" dirty="0"/>
              <a:t>: High blood pressure, high cholesterol, type 2 diabetes, gallbladder disease</a:t>
            </a:r>
          </a:p>
          <a:p>
            <a:endParaRPr lang="en-GB" sz="1400" dirty="0"/>
          </a:p>
          <a:p>
            <a:pPr marL="0" lvl="0" indent="0">
              <a:buNone/>
            </a:pPr>
            <a:endParaRPr lang="en-GB" sz="1400" dirty="0"/>
          </a:p>
          <a:p>
            <a:pPr lvl="1"/>
            <a:endParaRPr lang="en-GB" sz="1400" dirty="0"/>
          </a:p>
        </p:txBody>
      </p:sp>
      <p:sp>
        <p:nvSpPr>
          <p:cNvPr id="6" name="Text Placeholder 5">
            <a:extLst>
              <a:ext uri="{FF2B5EF4-FFF2-40B4-BE49-F238E27FC236}">
                <a16:creationId xmlns:a16="http://schemas.microsoft.com/office/drawing/2014/main" id="{AAD0AECD-4E57-4B4D-BD7B-0C4BE6D5481E}"/>
              </a:ext>
            </a:extLst>
          </p:cNvPr>
          <p:cNvSpPr>
            <a:spLocks noGrp="1"/>
          </p:cNvSpPr>
          <p:nvPr>
            <p:ph type="body" sz="quarter" idx="3"/>
          </p:nvPr>
        </p:nvSpPr>
        <p:spPr>
          <a:xfrm>
            <a:off x="5277531" y="1761987"/>
            <a:ext cx="5183188" cy="274320"/>
          </a:xfrm>
        </p:spPr>
        <p:txBody>
          <a:bodyPr>
            <a:normAutofit fontScale="92500" lnSpcReduction="20000"/>
          </a:bodyPr>
          <a:lstStyle/>
          <a:p>
            <a:r>
              <a:rPr lang="en-GB" sz="1800" dirty="0"/>
              <a:t>Emotional:</a:t>
            </a:r>
          </a:p>
        </p:txBody>
      </p:sp>
      <p:sp>
        <p:nvSpPr>
          <p:cNvPr id="7" name="Content Placeholder 6">
            <a:extLst>
              <a:ext uri="{FF2B5EF4-FFF2-40B4-BE49-F238E27FC236}">
                <a16:creationId xmlns:a16="http://schemas.microsoft.com/office/drawing/2014/main" id="{2D1410A0-145C-4AD9-8811-B8CE1B5EC99E}"/>
              </a:ext>
            </a:extLst>
          </p:cNvPr>
          <p:cNvSpPr>
            <a:spLocks noGrp="1"/>
          </p:cNvSpPr>
          <p:nvPr>
            <p:ph sz="quarter" idx="4"/>
          </p:nvPr>
        </p:nvSpPr>
        <p:spPr>
          <a:xfrm>
            <a:off x="5118975" y="2067454"/>
            <a:ext cx="3411537" cy="5140496"/>
          </a:xfrm>
        </p:spPr>
        <p:txBody>
          <a:bodyPr>
            <a:noAutofit/>
          </a:bodyPr>
          <a:lstStyle/>
          <a:p>
            <a:pPr lvl="0"/>
            <a:r>
              <a:rPr lang="en-GB" sz="1400" dirty="0"/>
              <a:t>Increased obsessiveness in certain behaviours and perfectionism </a:t>
            </a:r>
          </a:p>
          <a:p>
            <a:pPr lvl="0"/>
            <a:r>
              <a:rPr lang="en-GB" sz="1400" dirty="0"/>
              <a:t>Mood changes – particularly depressive symptoms </a:t>
            </a:r>
          </a:p>
          <a:p>
            <a:pPr lvl="0"/>
            <a:r>
              <a:rPr lang="en-GB" sz="1400" dirty="0"/>
              <a:t>Low self-esteem</a:t>
            </a:r>
          </a:p>
          <a:p>
            <a:pPr lvl="0"/>
            <a:r>
              <a:rPr lang="en-GB" sz="1400" dirty="0"/>
              <a:t>Feeling suicidal</a:t>
            </a:r>
          </a:p>
          <a:p>
            <a:pPr lvl="0"/>
            <a:r>
              <a:rPr lang="en-GB" sz="1400" dirty="0"/>
              <a:t>Increased substance misuse</a:t>
            </a:r>
          </a:p>
          <a:p>
            <a:pPr lvl="0"/>
            <a:r>
              <a:rPr lang="en-GB" sz="1400" dirty="0"/>
              <a:t>Increased anxiety</a:t>
            </a:r>
          </a:p>
          <a:p>
            <a:pPr lvl="0"/>
            <a:r>
              <a:rPr lang="en-GB" sz="1400" dirty="0"/>
              <a:t>Social withdrawal, particularly from situations that involve food</a:t>
            </a:r>
          </a:p>
          <a:p>
            <a:pPr lvl="0"/>
            <a:r>
              <a:rPr lang="en-GB" sz="1400" dirty="0"/>
              <a:t>Distorted body image </a:t>
            </a:r>
          </a:p>
          <a:p>
            <a:pPr lvl="0"/>
            <a:r>
              <a:rPr lang="en-GB" sz="1400" dirty="0"/>
              <a:t>Other mental health diagnoses (e.g. anxiety, depression, OCD, substance misuse, self-injury, etc)</a:t>
            </a:r>
          </a:p>
        </p:txBody>
      </p:sp>
      <p:sp>
        <p:nvSpPr>
          <p:cNvPr id="8" name="Rectangle 7">
            <a:extLst>
              <a:ext uri="{FF2B5EF4-FFF2-40B4-BE49-F238E27FC236}">
                <a16:creationId xmlns:a16="http://schemas.microsoft.com/office/drawing/2014/main" id="{2669B721-F22E-4C0A-B068-EEBD5019D2B0}"/>
              </a:ext>
            </a:extLst>
          </p:cNvPr>
          <p:cNvSpPr/>
          <p:nvPr/>
        </p:nvSpPr>
        <p:spPr>
          <a:xfrm>
            <a:off x="313817" y="1792568"/>
            <a:ext cx="1963679" cy="323165"/>
          </a:xfrm>
          <a:prstGeom prst="rect">
            <a:avLst/>
          </a:prstGeom>
        </p:spPr>
        <p:txBody>
          <a:bodyPr wrap="square">
            <a:spAutoFit/>
          </a:bodyPr>
          <a:lstStyle/>
          <a:p>
            <a:r>
              <a:rPr lang="en-GB" sz="1500" b="1" dirty="0"/>
              <a:t>Behavioural signs:</a:t>
            </a:r>
          </a:p>
        </p:txBody>
      </p:sp>
      <p:sp>
        <p:nvSpPr>
          <p:cNvPr id="9" name="Content Placeholder 6">
            <a:extLst>
              <a:ext uri="{FF2B5EF4-FFF2-40B4-BE49-F238E27FC236}">
                <a16:creationId xmlns:a16="http://schemas.microsoft.com/office/drawing/2014/main" id="{2B7DF624-364E-4B1E-8F05-4ADCD36A4066}"/>
              </a:ext>
            </a:extLst>
          </p:cNvPr>
          <p:cNvSpPr txBox="1">
            <a:spLocks/>
          </p:cNvSpPr>
          <p:nvPr/>
        </p:nvSpPr>
        <p:spPr>
          <a:xfrm>
            <a:off x="39800" y="2168766"/>
            <a:ext cx="5007429" cy="49508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Dieting, missing meals or avoidance of food, but there may be a denial of this </a:t>
            </a:r>
          </a:p>
          <a:p>
            <a:r>
              <a:rPr lang="en-GB" sz="1400" dirty="0"/>
              <a:t>Stating a need to eat less than others or eating very small portions. Avoiding eating with others and opting out of meal times </a:t>
            </a:r>
          </a:p>
          <a:p>
            <a:r>
              <a:rPr lang="en-GB" sz="1400" dirty="0"/>
              <a:t>Secrecy around food and eating </a:t>
            </a:r>
          </a:p>
          <a:p>
            <a:r>
              <a:rPr lang="en-GB" sz="1400" dirty="0"/>
              <a:t>Increased interest in preparing food, reading recipes, watching food based TV programmes </a:t>
            </a:r>
          </a:p>
          <a:p>
            <a:r>
              <a:rPr lang="en-GB" sz="1400" dirty="0"/>
              <a:t>Wearing baggy clothes, or more clothes to conceal weight loss </a:t>
            </a:r>
          </a:p>
          <a:p>
            <a:r>
              <a:rPr lang="en-GB" sz="1400" dirty="0"/>
              <a:t>Increased sensitivity about body shape </a:t>
            </a:r>
          </a:p>
          <a:p>
            <a:r>
              <a:rPr lang="en-GB" sz="1400" dirty="0"/>
              <a:t>Increased interest in or avoidance of weighing and checking in mirrors</a:t>
            </a:r>
          </a:p>
          <a:p>
            <a:r>
              <a:rPr lang="en-GB" sz="1400" dirty="0"/>
              <a:t>Reluctance to participate in activities where the body will be viewed by others i.e. swimming , sports</a:t>
            </a:r>
          </a:p>
          <a:p>
            <a:r>
              <a:rPr lang="en-GB" sz="1400" dirty="0"/>
              <a:t>Concerns about use of anabolic steroids </a:t>
            </a:r>
          </a:p>
          <a:p>
            <a:r>
              <a:rPr lang="en-GB" sz="1400" dirty="0"/>
              <a:t>Increase in exercise, both overt and exercising in secret </a:t>
            </a:r>
          </a:p>
          <a:p>
            <a:r>
              <a:rPr lang="en-GB" sz="1400" dirty="0"/>
              <a:t>Spending increased time in the bathroom after meals </a:t>
            </a:r>
          </a:p>
        </p:txBody>
      </p:sp>
      <p:sp>
        <p:nvSpPr>
          <p:cNvPr id="10" name="TextBox 9">
            <a:extLst>
              <a:ext uri="{FF2B5EF4-FFF2-40B4-BE49-F238E27FC236}">
                <a16:creationId xmlns:a16="http://schemas.microsoft.com/office/drawing/2014/main" id="{02CFF8C9-50E1-4E4C-8CCD-97B7872CF30A}"/>
              </a:ext>
            </a:extLst>
          </p:cNvPr>
          <p:cNvSpPr txBox="1"/>
          <p:nvPr/>
        </p:nvSpPr>
        <p:spPr>
          <a:xfrm>
            <a:off x="0" y="391886"/>
            <a:ext cx="11955547" cy="1384995"/>
          </a:xfrm>
          <a:prstGeom prst="rect">
            <a:avLst/>
          </a:prstGeom>
          <a:noFill/>
        </p:spPr>
        <p:txBody>
          <a:bodyPr wrap="square" rtlCol="0">
            <a:spAutoFit/>
          </a:bodyPr>
          <a:lstStyle/>
          <a:p>
            <a:r>
              <a:rPr lang="en-GB" sz="1400" dirty="0"/>
              <a:t>Eating disorders (EDs) are complex and can present with a range of physical and psychological symptoms. Patients rarely present with eating issues as the problem. They may have a physical health complaint or come in for another mental health problem, having not considered an ED, or they may not want to talk about/ address their eating problems. EDs are serious mental illnesses with severe medical impact. It is important to look at the physical as well as the mental health symptoms facing patients, and to avoid potential diagnostic overshadowing. </a:t>
            </a:r>
          </a:p>
          <a:p>
            <a:endParaRPr lang="en-GB" sz="1400" dirty="0"/>
          </a:p>
          <a:p>
            <a:r>
              <a:rPr lang="en-GB" sz="1400" dirty="0"/>
              <a:t>Below are a range of symptoms and red flags that may help identify if a patient is at risk. </a:t>
            </a:r>
            <a:r>
              <a:rPr lang="en-GB" sz="1400" b="1" dirty="0"/>
              <a:t>This is not an exhaustive list …</a:t>
            </a:r>
          </a:p>
        </p:txBody>
      </p:sp>
      <p:sp>
        <p:nvSpPr>
          <p:cNvPr id="11" name="TextBox 10"/>
          <p:cNvSpPr txBox="1"/>
          <p:nvPr/>
        </p:nvSpPr>
        <p:spPr>
          <a:xfrm>
            <a:off x="4412343" y="6273225"/>
            <a:ext cx="8026400" cy="584775"/>
          </a:xfrm>
          <a:prstGeom prst="rect">
            <a:avLst/>
          </a:prstGeom>
          <a:noFill/>
        </p:spPr>
        <p:txBody>
          <a:bodyPr wrap="square" rtlCol="0">
            <a:spAutoFit/>
          </a:bodyPr>
          <a:lstStyle/>
          <a:p>
            <a:r>
              <a:rPr lang="en-US" sz="1600" b="1" i="1" dirty="0">
                <a:solidFill>
                  <a:srgbClr val="7030A0"/>
                </a:solidFill>
              </a:rPr>
              <a:t>Animation: “My eating was a total mess. I was beginning to have severe gastrointestinal problems… I was having heart palpitations…but…I looked bloody fabulous.”</a:t>
            </a:r>
            <a:endParaRPr lang="en-GB" sz="1600" b="1" i="1" dirty="0">
              <a:solidFill>
                <a:srgbClr val="7030A0"/>
              </a:solidFill>
            </a:endParaRPr>
          </a:p>
        </p:txBody>
      </p:sp>
    </p:spTree>
    <p:extLst>
      <p:ext uri="{BB962C8B-B14F-4D97-AF65-F5344CB8AC3E}">
        <p14:creationId xmlns:p14="http://schemas.microsoft.com/office/powerpoint/2010/main" val="180799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480C9B-018E-4633-B856-68CC0E170986}"/>
              </a:ext>
            </a:extLst>
          </p:cNvPr>
          <p:cNvSpPr txBox="1"/>
          <p:nvPr/>
        </p:nvSpPr>
        <p:spPr>
          <a:xfrm>
            <a:off x="349293" y="1345957"/>
            <a:ext cx="2293323" cy="383869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a:solidFill>
                  <a:schemeClr val="accent1">
                    <a:lumMod val="75000"/>
                  </a:schemeClr>
                </a:solidFill>
                <a:latin typeface="+mj-lt"/>
                <a:ea typeface="+mj-ea"/>
                <a:cs typeface="+mj-cs"/>
              </a:rPr>
              <a:t>5. </a:t>
            </a:r>
            <a:r>
              <a:rPr lang="en-US" sz="3200" b="1" kern="1200" dirty="0">
                <a:solidFill>
                  <a:schemeClr val="accent1">
                    <a:lumMod val="75000"/>
                  </a:schemeClr>
                </a:solidFill>
                <a:latin typeface="+mj-lt"/>
                <a:ea typeface="+mj-ea"/>
                <a:cs typeface="+mj-cs"/>
              </a:rPr>
              <a:t>Muscle Dysmorphia</a:t>
            </a:r>
          </a:p>
          <a:p>
            <a:pPr>
              <a:lnSpc>
                <a:spcPct val="90000"/>
              </a:lnSpc>
              <a:spcBef>
                <a:spcPct val="0"/>
              </a:spcBef>
              <a:spcAft>
                <a:spcPts val="600"/>
              </a:spcAft>
            </a:pPr>
            <a:endParaRPr lang="en-US" sz="46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5C8327CA-8E4E-4DF6-8CD0-BA6F619B2D53}"/>
              </a:ext>
            </a:extLst>
          </p:cNvPr>
          <p:cNvSpPr>
            <a:spLocks noGrp="1"/>
          </p:cNvSpPr>
          <p:nvPr>
            <p:ph idx="4294967295"/>
          </p:nvPr>
        </p:nvSpPr>
        <p:spPr>
          <a:xfrm>
            <a:off x="2672862" y="-182880"/>
            <a:ext cx="8870481" cy="6711695"/>
          </a:xfrm>
        </p:spPr>
        <p:txBody>
          <a:bodyPr vert="horz" lIns="91440" tIns="45720" rIns="91440" bIns="45720" rtlCol="0" anchor="ctr">
            <a:normAutofit fontScale="77500" lnSpcReduction="20000"/>
          </a:bodyPr>
          <a:lstStyle/>
          <a:p>
            <a:pPr marL="0"/>
            <a:endParaRPr lang="en-US" sz="1000" b="1" dirty="0"/>
          </a:p>
          <a:p>
            <a:pPr marL="0">
              <a:lnSpc>
                <a:spcPct val="110000"/>
              </a:lnSpc>
            </a:pPr>
            <a:endParaRPr lang="en-US" sz="1400" dirty="0">
              <a:latin typeface="Arial" panose="020B0604020202020204" pitchFamily="34" charset="0"/>
              <a:cs typeface="Arial" panose="020B0604020202020204" pitchFamily="34" charset="0"/>
            </a:endParaRPr>
          </a:p>
          <a:p>
            <a:pPr marL="0" indent="0">
              <a:lnSpc>
                <a:spcPct val="160000"/>
              </a:lnSpc>
              <a:buNone/>
            </a:pPr>
            <a:r>
              <a:rPr lang="en-GB" sz="2000" dirty="0">
                <a:latin typeface="Arial" panose="020B0604020202020204" pitchFamily="34" charset="0"/>
                <a:cs typeface="Arial" panose="020B0604020202020204" pitchFamily="34" charset="0"/>
              </a:rPr>
              <a:t>Muscle dysmorphia is more common in males than in females: a condition whereby the sufferer is preoccupied with thoughts of wanting to look more muscular and </a:t>
            </a:r>
            <a:r>
              <a:rPr lang="en-GB" sz="2000" b="1" dirty="0">
                <a:latin typeface="Arial" panose="020B0604020202020204" pitchFamily="34" charset="0"/>
                <a:cs typeface="Arial" panose="020B0604020202020204" pitchFamily="34" charset="0"/>
              </a:rPr>
              <a:t>perceives themselves to be skinny, regardless of their actual physical size</a:t>
            </a:r>
            <a:r>
              <a:rPr lang="en-GB" sz="2000" dirty="0">
                <a:latin typeface="Arial" panose="020B0604020202020204" pitchFamily="34" charset="0"/>
                <a:cs typeface="Arial" panose="020B0604020202020204" pitchFamily="34" charset="0"/>
              </a:rPr>
              <a:t>. This has led to the condition being dubbed 'Bigorexia' or 'Reverse-Anorexia', a reference to it being the opposite of anorexia in a sense. Muscle Dysmorphia in the DSM-5 as a variant of Body Dysmorphic Disorder.</a:t>
            </a:r>
          </a:p>
          <a:p>
            <a:pPr marL="0" indent="0">
              <a:buNone/>
            </a:pPr>
            <a:endParaRPr lang="en-GB" sz="1400" b="1" dirty="0">
              <a:latin typeface="Arial" panose="020B0604020202020204" pitchFamily="34" charset="0"/>
              <a:cs typeface="Arial" panose="020B0604020202020204" pitchFamily="34" charset="0"/>
            </a:endParaRPr>
          </a:p>
          <a:p>
            <a:pPr marL="0" indent="0">
              <a:buNone/>
            </a:pPr>
            <a:r>
              <a:rPr lang="en-GB" sz="2000" b="1" dirty="0">
                <a:latin typeface="Arial" panose="020B0604020202020204" pitchFamily="34" charset="0"/>
                <a:cs typeface="Arial" panose="020B0604020202020204" pitchFamily="34" charset="0"/>
              </a:rPr>
              <a:t>Common recognisable symptoms of Muscle Dysmorphia include:</a:t>
            </a:r>
          </a:p>
          <a:p>
            <a:pPr lvl="0"/>
            <a:r>
              <a:rPr lang="en-GB" sz="2000" dirty="0">
                <a:latin typeface="Arial" panose="020B0604020202020204" pitchFamily="34" charset="0"/>
                <a:cs typeface="Arial" panose="020B0604020202020204" pitchFamily="34" charset="0"/>
              </a:rPr>
              <a:t>Preoccupation with body image, in particular the wish to look muscular</a:t>
            </a:r>
          </a:p>
          <a:p>
            <a:pPr lvl="0"/>
            <a:r>
              <a:rPr lang="en-GB" sz="2000" dirty="0">
                <a:latin typeface="Arial" panose="020B0604020202020204" pitchFamily="34" charset="0"/>
                <a:cs typeface="Arial" panose="020B0604020202020204" pitchFamily="34" charset="0"/>
              </a:rPr>
              <a:t>Intense fear of losing weight and 'withering away’</a:t>
            </a:r>
          </a:p>
          <a:p>
            <a:pPr lvl="0"/>
            <a:r>
              <a:rPr lang="en-GB" sz="2000" dirty="0">
                <a:latin typeface="Arial" panose="020B0604020202020204" pitchFamily="34" charset="0"/>
                <a:cs typeface="Arial" panose="020B0604020202020204" pitchFamily="34" charset="0"/>
              </a:rPr>
              <a:t>Excessive exercise with the aim of 'bulking-up'</a:t>
            </a:r>
          </a:p>
          <a:p>
            <a:pPr lvl="0"/>
            <a:r>
              <a:rPr lang="en-GB" sz="2000" dirty="0">
                <a:latin typeface="Arial" panose="020B0604020202020204" pitchFamily="34" charset="0"/>
                <a:cs typeface="Arial" panose="020B0604020202020204" pitchFamily="34" charset="0"/>
              </a:rPr>
              <a:t>Planning and often neglecting other life activities around exercise</a:t>
            </a:r>
          </a:p>
          <a:p>
            <a:pPr lvl="0"/>
            <a:r>
              <a:rPr lang="en-GB" sz="2000" dirty="0">
                <a:latin typeface="Arial" panose="020B0604020202020204" pitchFamily="34" charset="0"/>
                <a:cs typeface="Arial" panose="020B0604020202020204" pitchFamily="34" charset="0"/>
              </a:rPr>
              <a:t>Adhering to unconventional diets to help achieve the 'ideal' body shape</a:t>
            </a:r>
          </a:p>
          <a:p>
            <a:pPr lvl="0"/>
            <a:r>
              <a:rPr lang="en-GB" sz="2000" dirty="0">
                <a:latin typeface="Arial" panose="020B0604020202020204" pitchFamily="34" charset="0"/>
                <a:cs typeface="Arial" panose="020B0604020202020204" pitchFamily="34" charset="0"/>
              </a:rPr>
              <a:t>Use of steroids or dietary supplements aimed at increasing muscle mass</a:t>
            </a:r>
          </a:p>
          <a:p>
            <a:pPr lvl="0"/>
            <a:r>
              <a:rPr lang="en-GB" sz="2000" dirty="0">
                <a:latin typeface="Arial" panose="020B0604020202020204" pitchFamily="34" charset="0"/>
                <a:cs typeface="Arial" panose="020B0604020202020204" pitchFamily="34" charset="0"/>
              </a:rPr>
              <a:t>Avoidance of situations where the individual's body could be exposed due to feelings of inadequacy</a:t>
            </a:r>
          </a:p>
          <a:p>
            <a:pPr marL="0" indent="0">
              <a:lnSpc>
                <a:spcPct val="110000"/>
              </a:lnSpc>
              <a:buNone/>
            </a:pPr>
            <a:endParaRPr lang="en-GB" sz="2000" i="1" dirty="0">
              <a:latin typeface="Arial" panose="020B0604020202020204" pitchFamily="34" charset="0"/>
              <a:cs typeface="Arial" panose="020B0604020202020204" pitchFamily="34" charset="0"/>
            </a:endParaRPr>
          </a:p>
          <a:p>
            <a:pPr marL="0" indent="0">
              <a:lnSpc>
                <a:spcPct val="110000"/>
              </a:lnSpc>
              <a:buNone/>
            </a:pPr>
            <a:r>
              <a:rPr lang="en-GB" sz="2000" b="1" i="1" dirty="0">
                <a:solidFill>
                  <a:srgbClr val="7030A0"/>
                </a:solidFill>
                <a:latin typeface="Arial" panose="020B0604020202020204" pitchFamily="34" charset="0"/>
                <a:cs typeface="Arial" panose="020B0604020202020204" pitchFamily="34" charset="0"/>
              </a:rPr>
              <a:t>Animation: </a:t>
            </a:r>
          </a:p>
          <a:p>
            <a:pPr marL="0" indent="0">
              <a:lnSpc>
                <a:spcPct val="110000"/>
              </a:lnSpc>
              <a:buNone/>
            </a:pPr>
            <a:r>
              <a:rPr lang="en-GB" sz="2000" b="1" i="1" dirty="0">
                <a:solidFill>
                  <a:srgbClr val="7030A0"/>
                </a:solidFill>
                <a:latin typeface="Arial" panose="020B0604020202020204" pitchFamily="34" charset="0"/>
                <a:cs typeface="Arial" panose="020B0604020202020204" pitchFamily="34" charset="0"/>
              </a:rPr>
              <a:t>“If somebody’s doing a lot of exercise … consider it could be an eating disorder”</a:t>
            </a:r>
          </a:p>
          <a:p>
            <a:pPr marL="0" indent="0">
              <a:lnSpc>
                <a:spcPct val="110000"/>
              </a:lnSpc>
              <a:buNone/>
            </a:pPr>
            <a:endParaRPr lang="en-GB" sz="1400" i="1" dirty="0">
              <a:latin typeface="Arial" panose="020B0604020202020204" pitchFamily="34" charset="0"/>
              <a:cs typeface="Arial" panose="020B0604020202020204" pitchFamily="34" charset="0"/>
            </a:endParaRPr>
          </a:p>
          <a:p>
            <a:endParaRPr lang="en-US" sz="1000" dirty="0"/>
          </a:p>
        </p:txBody>
      </p:sp>
    </p:spTree>
    <p:extLst>
      <p:ext uri="{BB962C8B-B14F-4D97-AF65-F5344CB8AC3E}">
        <p14:creationId xmlns:p14="http://schemas.microsoft.com/office/powerpoint/2010/main" val="2854518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4C9B-50AA-4E95-A650-DF4C69BF7399}"/>
              </a:ext>
            </a:extLst>
          </p:cNvPr>
          <p:cNvSpPr>
            <a:spLocks noGrp="1"/>
          </p:cNvSpPr>
          <p:nvPr>
            <p:ph type="title"/>
          </p:nvPr>
        </p:nvSpPr>
        <p:spPr>
          <a:xfrm>
            <a:off x="838200" y="0"/>
            <a:ext cx="10515600" cy="914400"/>
          </a:xfrm>
        </p:spPr>
        <p:txBody>
          <a:bodyPr>
            <a:normAutofit/>
          </a:bodyPr>
          <a:lstStyle/>
          <a:p>
            <a:r>
              <a:rPr lang="en-US" sz="2800" b="1" dirty="0">
                <a:solidFill>
                  <a:schemeClr val="accent1">
                    <a:lumMod val="75000"/>
                  </a:schemeClr>
                </a:solidFill>
              </a:rPr>
              <a:t>6.Examination and risk assessment</a:t>
            </a:r>
            <a:r>
              <a:rPr lang="en-US" sz="2800" b="1" i="1" dirty="0">
                <a:solidFill>
                  <a:schemeClr val="accent1">
                    <a:lumMod val="75000"/>
                  </a:schemeClr>
                </a:solidFill>
              </a:rPr>
              <a:t> </a:t>
            </a:r>
            <a:endParaRPr lang="en-GB"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9D2F9692-76B9-4207-B434-0D22A11C4334}"/>
              </a:ext>
            </a:extLst>
          </p:cNvPr>
          <p:cNvSpPr>
            <a:spLocks noGrp="1"/>
          </p:cNvSpPr>
          <p:nvPr>
            <p:ph idx="1"/>
          </p:nvPr>
        </p:nvSpPr>
        <p:spPr>
          <a:xfrm>
            <a:off x="318654" y="678873"/>
            <a:ext cx="11471563" cy="6179128"/>
          </a:xfrm>
        </p:spPr>
        <p:txBody>
          <a:bodyPr>
            <a:noAutofit/>
          </a:bodyPr>
          <a:lstStyle/>
          <a:p>
            <a:pPr marL="0" indent="0">
              <a:buNone/>
            </a:pPr>
            <a:r>
              <a:rPr lang="en-GB" sz="1600" dirty="0"/>
              <a:t>For people with eating disorders (EDs) presenting in primary care, GPs should undertake the initial assessment and the initial co-ordination of care. This includes the determination of the need for emergency medical or psychiatric assessment and referral to EDs services. </a:t>
            </a:r>
          </a:p>
          <a:p>
            <a:pPr marL="0" indent="0">
              <a:buNone/>
            </a:pPr>
            <a:r>
              <a:rPr lang="en-GB" sz="1600" b="1" dirty="0"/>
              <a:t>Although weight and body mass index (BMI) are important indicators of physical risk they should not be considered the sole indicators of risks (as on their own they are unreliable).</a:t>
            </a:r>
          </a:p>
          <a:p>
            <a:pPr marL="0" indent="0">
              <a:buNone/>
            </a:pPr>
            <a:r>
              <a:rPr lang="en-GB" sz="1600" dirty="0"/>
              <a:t>It is important that you consider BOTH mental and physical health checks as equally important and to avoid the potential of diagnostic overshadowing.</a:t>
            </a:r>
          </a:p>
          <a:p>
            <a:pPr marL="0" indent="0">
              <a:buNone/>
            </a:pPr>
            <a:r>
              <a:rPr lang="en-GB" sz="1600" dirty="0"/>
              <a:t>Professionals in primary and secondary mental health or acute settings should assess the following in people with a suspected eating disorder (NICE, 1.2.9): </a:t>
            </a:r>
          </a:p>
          <a:p>
            <a:pPr marL="342900" indent="-342900">
              <a:buFont typeface="+mj-lt"/>
              <a:buAutoNum type="arabicPeriod"/>
            </a:pPr>
            <a:r>
              <a:rPr lang="en-GB" sz="1600" b="1" dirty="0"/>
              <a:t>physical health</a:t>
            </a:r>
            <a:r>
              <a:rPr lang="en-GB" sz="1600" dirty="0"/>
              <a:t>, including checking for any physical effects of malnutrition or compensatory behaviours such as vomiting (note: bloods may present as normal.)</a:t>
            </a:r>
          </a:p>
          <a:p>
            <a:pPr marL="342900" indent="-342900">
              <a:buFont typeface="+mj-lt"/>
              <a:buAutoNum type="arabicPeriod"/>
            </a:pPr>
            <a:r>
              <a:rPr lang="en-GB" sz="1600" dirty="0"/>
              <a:t>the presence of </a:t>
            </a:r>
            <a:r>
              <a:rPr lang="en-GB" sz="1600" b="1" dirty="0"/>
              <a:t>mental health </a:t>
            </a:r>
            <a:r>
              <a:rPr lang="en-GB" sz="1600" dirty="0"/>
              <a:t>problems commonly associated with EDs, including depression, anxiety, self-harm and obsessive compulsive disorder; the possibility of alcohol or substance misuse</a:t>
            </a:r>
          </a:p>
          <a:p>
            <a:pPr marL="342900" indent="-342900">
              <a:buFont typeface="+mj-lt"/>
              <a:buAutoNum type="arabicPeriod"/>
            </a:pPr>
            <a:r>
              <a:rPr lang="en-GB" sz="1600" b="1" dirty="0"/>
              <a:t>the need for emergency care in people whose physical health is compromised or who have a suicide risk</a:t>
            </a:r>
          </a:p>
          <a:p>
            <a:pPr marL="342900" indent="-342900">
              <a:buFont typeface="+mj-lt"/>
              <a:buAutoNum type="arabicPeriod"/>
            </a:pPr>
            <a:endParaRPr lang="en-GB" sz="1600" b="1" dirty="0"/>
          </a:p>
          <a:p>
            <a:pPr marL="342900" indent="-342900">
              <a:buNone/>
            </a:pPr>
            <a:endParaRPr lang="en-GB" sz="1600" b="1" dirty="0"/>
          </a:p>
        </p:txBody>
      </p:sp>
      <p:sp>
        <p:nvSpPr>
          <p:cNvPr id="4" name="Rectangle 3">
            <a:extLst>
              <a:ext uri="{FF2B5EF4-FFF2-40B4-BE49-F238E27FC236}">
                <a16:creationId xmlns:a16="http://schemas.microsoft.com/office/drawing/2014/main" id="{1FFFF316-A32F-4929-A363-1BE57EFC36B8}"/>
              </a:ext>
            </a:extLst>
          </p:cNvPr>
          <p:cNvSpPr/>
          <p:nvPr/>
        </p:nvSpPr>
        <p:spPr>
          <a:xfrm>
            <a:off x="6625882" y="332579"/>
            <a:ext cx="5622389" cy="1169551"/>
          </a:xfrm>
          <a:prstGeom prst="rect">
            <a:avLst/>
          </a:prstGeom>
        </p:spPr>
        <p:txBody>
          <a:bodyPr wrap="square">
            <a:spAutoFit/>
          </a:bodyPr>
          <a:lstStyle/>
          <a:p>
            <a:pPr lvl="0"/>
            <a:endParaRPr lang="en-GB" sz="1400" dirty="0"/>
          </a:p>
          <a:p>
            <a:pPr lvl="0"/>
            <a:endParaRPr lang="en-GB" sz="1400" dirty="0"/>
          </a:p>
          <a:p>
            <a:pPr lvl="0"/>
            <a:endParaRPr lang="en-GB" sz="1400" b="1" dirty="0"/>
          </a:p>
          <a:p>
            <a:pPr lvl="0"/>
            <a:endParaRPr lang="en-GB" sz="1400" b="1" dirty="0"/>
          </a:p>
          <a:p>
            <a:pPr lvl="0"/>
            <a:endParaRPr lang="en-GB" sz="1400" b="1" dirty="0"/>
          </a:p>
        </p:txBody>
      </p:sp>
      <p:sp>
        <p:nvSpPr>
          <p:cNvPr id="5" name="TextBox 4"/>
          <p:cNvSpPr txBox="1"/>
          <p:nvPr/>
        </p:nvSpPr>
        <p:spPr>
          <a:xfrm>
            <a:off x="346364" y="4765964"/>
            <a:ext cx="4502727" cy="646331"/>
          </a:xfrm>
          <a:prstGeom prst="rect">
            <a:avLst/>
          </a:prstGeom>
          <a:noFill/>
        </p:spPr>
        <p:txBody>
          <a:bodyPr wrap="square" rtlCol="0">
            <a:spAutoFit/>
          </a:bodyPr>
          <a:lstStyle/>
          <a:p>
            <a:r>
              <a:rPr lang="en-US" b="1" i="1" dirty="0">
                <a:solidFill>
                  <a:srgbClr val="7030A0"/>
                </a:solidFill>
              </a:rPr>
              <a:t>Animation: </a:t>
            </a:r>
          </a:p>
          <a:p>
            <a:r>
              <a:rPr lang="en-US" b="1" i="1" dirty="0">
                <a:solidFill>
                  <a:srgbClr val="7030A0"/>
                </a:solidFill>
              </a:rPr>
              <a:t>“Depression’s what I went in for…”</a:t>
            </a:r>
            <a:endParaRPr lang="en-GB" b="1" i="1" dirty="0">
              <a:solidFill>
                <a:srgbClr val="7030A0"/>
              </a:solidFill>
            </a:endParaRPr>
          </a:p>
        </p:txBody>
      </p:sp>
      <p:sp>
        <p:nvSpPr>
          <p:cNvPr id="7" name="Rectangle 6"/>
          <p:cNvSpPr/>
          <p:nvPr/>
        </p:nvSpPr>
        <p:spPr>
          <a:xfrm flipH="1">
            <a:off x="4558145" y="4807527"/>
            <a:ext cx="7398328" cy="1569660"/>
          </a:xfrm>
          <a:prstGeom prst="rect">
            <a:avLst/>
          </a:prstGeom>
        </p:spPr>
        <p:txBody>
          <a:bodyPr wrap="square">
            <a:spAutoFit/>
          </a:bodyPr>
          <a:lstStyle/>
          <a:p>
            <a:pPr lvl="1" algn="ctr"/>
            <a:r>
              <a:rPr lang="en-GB" sz="1600" b="1" dirty="0"/>
              <a:t>DO NOT FORGET TO ASSESS FOR OTHER</a:t>
            </a:r>
          </a:p>
          <a:p>
            <a:pPr lvl="1" algn="ctr"/>
            <a:r>
              <a:rPr lang="en-GB" sz="1600" b="1" dirty="0"/>
              <a:t>MENTAL HEALTH SYMPTOMS. </a:t>
            </a:r>
          </a:p>
          <a:p>
            <a:pPr lvl="1" algn="ctr"/>
            <a:endParaRPr lang="en-GB" sz="1600" b="1" dirty="0"/>
          </a:p>
          <a:p>
            <a:pPr lvl="1"/>
            <a:r>
              <a:rPr lang="en-GB" sz="1600" b="1" dirty="0"/>
              <a:t>Consider looking at the possible interrelated mental health issues that patients may be presenting with such as depression and anxiety that may impact on their well-being and affect recovery.</a:t>
            </a:r>
          </a:p>
        </p:txBody>
      </p:sp>
    </p:spTree>
    <p:extLst>
      <p:ext uri="{BB962C8B-B14F-4D97-AF65-F5344CB8AC3E}">
        <p14:creationId xmlns:p14="http://schemas.microsoft.com/office/powerpoint/2010/main" val="1272544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4C9B-50AA-4E95-A650-DF4C69BF7399}"/>
              </a:ext>
            </a:extLst>
          </p:cNvPr>
          <p:cNvSpPr>
            <a:spLocks noGrp="1"/>
          </p:cNvSpPr>
          <p:nvPr>
            <p:ph type="title" idx="4294967295"/>
          </p:nvPr>
        </p:nvSpPr>
        <p:spPr>
          <a:xfrm>
            <a:off x="0" y="0"/>
            <a:ext cx="10515600" cy="914400"/>
          </a:xfrm>
        </p:spPr>
        <p:txBody>
          <a:bodyPr>
            <a:normAutofit/>
          </a:bodyPr>
          <a:lstStyle/>
          <a:p>
            <a:r>
              <a:rPr lang="en-US" sz="2800" b="1" dirty="0">
                <a:solidFill>
                  <a:schemeClr val="accent1">
                    <a:lumMod val="75000"/>
                  </a:schemeClr>
                </a:solidFill>
              </a:rPr>
              <a:t>6.Examination and risk assessment</a:t>
            </a:r>
            <a:r>
              <a:rPr lang="en-US" sz="2800" b="1" i="1" dirty="0">
                <a:solidFill>
                  <a:schemeClr val="accent1">
                    <a:lumMod val="75000"/>
                  </a:schemeClr>
                </a:solidFill>
              </a:rPr>
              <a:t> </a:t>
            </a:r>
            <a:endParaRPr lang="en-GB" sz="2800" dirty="0">
              <a:solidFill>
                <a:schemeClr val="accent1">
                  <a:lumMod val="75000"/>
                </a:schemeClr>
              </a:solidFill>
            </a:endParaRPr>
          </a:p>
        </p:txBody>
      </p:sp>
      <p:sp>
        <p:nvSpPr>
          <p:cNvPr id="4" name="Rectangle 3">
            <a:extLst>
              <a:ext uri="{FF2B5EF4-FFF2-40B4-BE49-F238E27FC236}">
                <a16:creationId xmlns:a16="http://schemas.microsoft.com/office/drawing/2014/main" id="{1FFFF316-A32F-4929-A363-1BE57EFC36B8}"/>
              </a:ext>
            </a:extLst>
          </p:cNvPr>
          <p:cNvSpPr/>
          <p:nvPr/>
        </p:nvSpPr>
        <p:spPr>
          <a:xfrm>
            <a:off x="6625882" y="332579"/>
            <a:ext cx="5622389" cy="954107"/>
          </a:xfrm>
          <a:prstGeom prst="rect">
            <a:avLst/>
          </a:prstGeom>
        </p:spPr>
        <p:txBody>
          <a:bodyPr wrap="square">
            <a:spAutoFit/>
          </a:bodyPr>
          <a:lstStyle/>
          <a:p>
            <a:pPr lvl="0"/>
            <a:endParaRPr lang="en-GB" sz="1400" dirty="0"/>
          </a:p>
          <a:p>
            <a:pPr lvl="0"/>
            <a:endParaRPr lang="en-GB" sz="1400" b="1" dirty="0"/>
          </a:p>
          <a:p>
            <a:pPr lvl="0"/>
            <a:endParaRPr lang="en-GB" sz="1400" b="1" dirty="0"/>
          </a:p>
          <a:p>
            <a:pPr lvl="0"/>
            <a:endParaRPr lang="en-GB" sz="1400" b="1" dirty="0"/>
          </a:p>
        </p:txBody>
      </p:sp>
      <p:sp>
        <p:nvSpPr>
          <p:cNvPr id="8" name="Rectangle 7"/>
          <p:cNvSpPr/>
          <p:nvPr/>
        </p:nvSpPr>
        <p:spPr>
          <a:xfrm>
            <a:off x="1" y="623455"/>
            <a:ext cx="11956472" cy="5786199"/>
          </a:xfrm>
          <a:prstGeom prst="rect">
            <a:avLst/>
          </a:prstGeom>
        </p:spPr>
        <p:txBody>
          <a:bodyPr wrap="square">
            <a:spAutoFit/>
          </a:bodyPr>
          <a:lstStyle/>
          <a:p>
            <a:pPr lvl="0"/>
            <a:r>
              <a:rPr lang="en-GB" b="1" dirty="0"/>
              <a:t>When to refer more urgently:</a:t>
            </a:r>
          </a:p>
          <a:p>
            <a:r>
              <a:rPr lang="en-GB" dirty="0"/>
              <a:t>An urgent referral to the EDs service reflects the level of risk and severity of problems associated with the ED. Provide acute medical care (including emergency admission) for people with an ED who have severe electrolyte imbalance, severe malnutrition, severe dehydration or signs of incipient organ failure (NICE 1.10.3). When considering urgent referrals take the following into account (NICE 1.11.3 ): </a:t>
            </a:r>
          </a:p>
          <a:p>
            <a:pPr marL="285750" lvl="0" indent="-285750">
              <a:buFont typeface="Arial" panose="020B0604020202020204" pitchFamily="34" charset="0"/>
              <a:buChar char="•"/>
            </a:pPr>
            <a:r>
              <a:rPr lang="en-GB" dirty="0"/>
              <a:t>The person's BMI or weight, and whether these can be safely managed in a day patient service or whether the rate of weight loss (for example more than 1 kg a week) means they need inpatient care.</a:t>
            </a:r>
          </a:p>
          <a:p>
            <a:pPr marL="285750" lvl="0" indent="-285750">
              <a:buFont typeface="Arial" panose="020B0604020202020204" pitchFamily="34" charset="0"/>
              <a:buChar char="•"/>
            </a:pPr>
            <a:r>
              <a:rPr lang="en-GB" dirty="0"/>
              <a:t>Whether inpatient care is needed to actively monitor medical risk parameters such as blood tests, physical observations and ECG (for example bradycardia below 40 beats per minute or a prolonged QT interval) that have values or rates of change in the concern or alert ranges.</a:t>
            </a:r>
          </a:p>
          <a:p>
            <a:pPr marL="285750" lvl="0" indent="-285750">
              <a:buFont typeface="Arial" panose="020B0604020202020204" pitchFamily="34" charset="0"/>
              <a:buChar char="•"/>
            </a:pPr>
            <a:r>
              <a:rPr lang="en-GB" dirty="0"/>
              <a:t>The person's current physical health and whether this is significantly declining.</a:t>
            </a:r>
          </a:p>
          <a:p>
            <a:pPr marL="285750" lvl="0" indent="-285750">
              <a:buFont typeface="Arial" panose="020B0604020202020204" pitchFamily="34" charset="0"/>
              <a:buChar char="•"/>
            </a:pPr>
            <a:r>
              <a:rPr lang="en-GB" dirty="0"/>
              <a:t>Whether the parents or carers of children and young people can support them and keep them from significant harm as a day patient.</a:t>
            </a:r>
          </a:p>
          <a:p>
            <a:pPr lvl="0"/>
            <a:endParaRPr lang="en-GB" sz="1400" dirty="0"/>
          </a:p>
          <a:p>
            <a:pPr lvl="0"/>
            <a:r>
              <a:rPr lang="en-GB" dirty="0"/>
              <a:t>If a person's physical health is at serious risk due to their ED, they do not consent to treatment, and they can only be treated safely in an inpatient setting, follow the legal framework for compulsory treatment in the Mental Health Act 1983.</a:t>
            </a:r>
          </a:p>
          <a:p>
            <a:pPr lvl="0"/>
            <a:endParaRPr lang="en-US" b="1" dirty="0"/>
          </a:p>
          <a:p>
            <a:pPr lvl="0" algn="ctr"/>
            <a:r>
              <a:rPr lang="en-US" b="1" dirty="0"/>
              <a:t> </a:t>
            </a:r>
            <a:r>
              <a:rPr lang="en-US" b="1" dirty="0" smtClean="0"/>
              <a:t>You </a:t>
            </a:r>
            <a:r>
              <a:rPr lang="en-GB" b="1" dirty="0" smtClean="0"/>
              <a:t>do </a:t>
            </a:r>
            <a:r>
              <a:rPr lang="en-GB" b="1" dirty="0"/>
              <a:t>not</a:t>
            </a:r>
            <a:r>
              <a:rPr lang="en-US" b="1" dirty="0"/>
              <a:t> need to be 100% sure of the specific type of ED to urgently refer.</a:t>
            </a:r>
            <a:endParaRPr lang="en-GB" b="1" dirty="0"/>
          </a:p>
          <a:p>
            <a:pPr lvl="0"/>
            <a:r>
              <a:rPr lang="en-GB" dirty="0"/>
              <a:t>For more info visit: </a:t>
            </a:r>
            <a:r>
              <a:rPr lang="en-GB" dirty="0">
                <a:hlinkClick r:id="rId2"/>
              </a:rPr>
              <a:t>https://www.kcl.ac.uk/ioppn/depts/pm/research/eatingdisorders/resources/GUIDETOMEDICALRISKASSESSMENT.pdf</a:t>
            </a:r>
            <a:endParaRPr lang="en-GB" dirty="0"/>
          </a:p>
          <a:p>
            <a:pPr lvl="0"/>
            <a:endParaRPr lang="en-GB" sz="1400" dirty="0"/>
          </a:p>
        </p:txBody>
      </p:sp>
    </p:spTree>
    <p:extLst>
      <p:ext uri="{BB962C8B-B14F-4D97-AF65-F5344CB8AC3E}">
        <p14:creationId xmlns:p14="http://schemas.microsoft.com/office/powerpoint/2010/main" val="1272544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4C9B-50AA-4E95-A650-DF4C69BF7399}"/>
              </a:ext>
            </a:extLst>
          </p:cNvPr>
          <p:cNvSpPr>
            <a:spLocks noGrp="1"/>
          </p:cNvSpPr>
          <p:nvPr>
            <p:ph type="title"/>
          </p:nvPr>
        </p:nvSpPr>
        <p:spPr>
          <a:xfrm>
            <a:off x="838200" y="0"/>
            <a:ext cx="10515600" cy="914400"/>
          </a:xfrm>
        </p:spPr>
        <p:txBody>
          <a:bodyPr>
            <a:normAutofit/>
          </a:bodyPr>
          <a:lstStyle/>
          <a:p>
            <a:r>
              <a:rPr lang="en-US" sz="2800" b="1" dirty="0">
                <a:solidFill>
                  <a:schemeClr val="accent1">
                    <a:lumMod val="75000"/>
                  </a:schemeClr>
                </a:solidFill>
              </a:rPr>
              <a:t>6.Examination and risk assessment</a:t>
            </a:r>
            <a:r>
              <a:rPr lang="en-US" sz="2800" b="1" i="1" dirty="0">
                <a:solidFill>
                  <a:schemeClr val="accent1">
                    <a:lumMod val="75000"/>
                  </a:schemeClr>
                </a:solidFill>
              </a:rPr>
              <a:t> </a:t>
            </a:r>
            <a:endParaRPr lang="en-GB" sz="2800" dirty="0">
              <a:solidFill>
                <a:schemeClr val="accent1">
                  <a:lumMod val="75000"/>
                </a:schemeClr>
              </a:solidFill>
            </a:endParaRPr>
          </a:p>
        </p:txBody>
      </p:sp>
      <p:sp>
        <p:nvSpPr>
          <p:cNvPr id="3" name="Content Placeholder 2">
            <a:extLst>
              <a:ext uri="{FF2B5EF4-FFF2-40B4-BE49-F238E27FC236}">
                <a16:creationId xmlns:a16="http://schemas.microsoft.com/office/drawing/2014/main" id="{9D2F9692-76B9-4207-B434-0D22A11C4334}"/>
              </a:ext>
            </a:extLst>
          </p:cNvPr>
          <p:cNvSpPr>
            <a:spLocks noGrp="1"/>
          </p:cNvSpPr>
          <p:nvPr>
            <p:ph idx="1"/>
          </p:nvPr>
        </p:nvSpPr>
        <p:spPr>
          <a:xfrm>
            <a:off x="1" y="1111348"/>
            <a:ext cx="4290646" cy="5078437"/>
          </a:xfrm>
        </p:spPr>
        <p:txBody>
          <a:bodyPr>
            <a:normAutofit fontScale="70000" lnSpcReduction="20000"/>
          </a:bodyPr>
          <a:lstStyle/>
          <a:p>
            <a:pPr>
              <a:buNone/>
            </a:pPr>
            <a:r>
              <a:rPr lang="en-US" sz="3200" b="1" dirty="0"/>
              <a:t>Comorbidities</a:t>
            </a:r>
          </a:p>
          <a:p>
            <a:r>
              <a:rPr lang="en-US" sz="3200" dirty="0"/>
              <a:t>Psychological; treat e.g. anxiety, depression and OCD also</a:t>
            </a:r>
          </a:p>
          <a:p>
            <a:r>
              <a:rPr lang="en-US" sz="3200" dirty="0"/>
              <a:t>Medication; consider compliance &amp; risks e.g. side effects of weight gain, or cardiac effects e.g. K+, bradycardia, QT interval</a:t>
            </a:r>
          </a:p>
          <a:p>
            <a:r>
              <a:rPr lang="en-US" sz="3200" dirty="0"/>
              <a:t>Diabetes; collaboration key, between diabetes and ED team and GP. Misuse of insulin high risk. Specific advice in NICE guidance</a:t>
            </a:r>
          </a:p>
          <a:p>
            <a:r>
              <a:rPr lang="en-US" sz="3200" dirty="0"/>
              <a:t>Osteoporosis (local guidelines from rheumatologists re DEXA) </a:t>
            </a:r>
          </a:p>
          <a:p>
            <a:r>
              <a:rPr lang="en-US" sz="3200" dirty="0"/>
              <a:t>[Puberty/ growth failure; refer specialist endocrinology]</a:t>
            </a:r>
          </a:p>
          <a:p>
            <a:endParaRPr lang="en-US" sz="3200" dirty="0"/>
          </a:p>
          <a:p>
            <a:endParaRPr lang="en-US" sz="3200" dirty="0"/>
          </a:p>
          <a:p>
            <a:pPr marL="0" indent="0">
              <a:buNone/>
            </a:pPr>
            <a:endParaRPr lang="en-GB" sz="2900" b="1" dirty="0"/>
          </a:p>
        </p:txBody>
      </p:sp>
      <p:sp>
        <p:nvSpPr>
          <p:cNvPr id="6" name="Rectangle 5"/>
          <p:cNvSpPr/>
          <p:nvPr/>
        </p:nvSpPr>
        <p:spPr>
          <a:xfrm>
            <a:off x="6119446" y="4149969"/>
            <a:ext cx="5556740" cy="2308324"/>
          </a:xfrm>
          <a:prstGeom prst="rect">
            <a:avLst/>
          </a:prstGeom>
        </p:spPr>
        <p:txBody>
          <a:bodyPr wrap="square">
            <a:spAutoFit/>
          </a:bodyPr>
          <a:lstStyle/>
          <a:p>
            <a:pPr lvl="0"/>
            <a:r>
              <a:rPr lang="en-GB" dirty="0"/>
              <a:t>To people with anorexia nervosa</a:t>
            </a:r>
            <a:r>
              <a:rPr lang="en-GB" b="1" dirty="0"/>
              <a:t> </a:t>
            </a:r>
            <a:r>
              <a:rPr lang="en-GB" dirty="0"/>
              <a:t>who are not receiving ongoing treatment for their ED, GPs should offer a physical and mental health review at least annually, to  include: weight or BMI; blood pressure; relevant blood tests; any problems with daily functioning; assessment of risk (related to both physical and mental health); an ECG, a discussion of treatment options. (NICE, 1.10.10)</a:t>
            </a:r>
            <a:endParaRPr lang="en-GB" i="1" dirty="0"/>
          </a:p>
          <a:p>
            <a:r>
              <a:rPr lang="en-GB" i="1" dirty="0"/>
              <a:t>   Tip: consider doing an audit for your appraisal / CPD</a:t>
            </a:r>
          </a:p>
        </p:txBody>
      </p:sp>
      <p:sp>
        <p:nvSpPr>
          <p:cNvPr id="7" name="Rectangle 6"/>
          <p:cNvSpPr/>
          <p:nvPr/>
        </p:nvSpPr>
        <p:spPr>
          <a:xfrm>
            <a:off x="6527408" y="717453"/>
            <a:ext cx="5036233" cy="3139321"/>
          </a:xfrm>
          <a:prstGeom prst="rect">
            <a:avLst/>
          </a:prstGeom>
        </p:spPr>
        <p:txBody>
          <a:bodyPr wrap="square">
            <a:spAutoFit/>
          </a:bodyPr>
          <a:lstStyle/>
          <a:p>
            <a:r>
              <a:rPr lang="en-GB" b="1" dirty="0"/>
              <a:t>Looking for in blood tests</a:t>
            </a:r>
            <a:r>
              <a:rPr lang="en-GB" dirty="0"/>
              <a:t>:*</a:t>
            </a:r>
          </a:p>
          <a:p>
            <a:r>
              <a:rPr lang="en-GB" dirty="0"/>
              <a:t>Low K from vomiting or laxative abuse</a:t>
            </a:r>
          </a:p>
          <a:p>
            <a:r>
              <a:rPr lang="en-GB" dirty="0"/>
              <a:t>High bicarb from vomiting</a:t>
            </a:r>
          </a:p>
          <a:p>
            <a:r>
              <a:rPr lang="en-GB" dirty="0"/>
              <a:t>Low bicarb from laxative abuse</a:t>
            </a:r>
          </a:p>
          <a:p>
            <a:r>
              <a:rPr lang="en-GB" dirty="0"/>
              <a:t>Low Mg from diarrhoea</a:t>
            </a:r>
          </a:p>
          <a:p>
            <a:r>
              <a:rPr lang="en-GB" dirty="0"/>
              <a:t>Low PO4 from malnourishment</a:t>
            </a:r>
          </a:p>
          <a:p>
            <a:r>
              <a:rPr lang="en-GB" dirty="0"/>
              <a:t>Low Hb 90-120</a:t>
            </a:r>
          </a:p>
          <a:p>
            <a:r>
              <a:rPr lang="en-GB" dirty="0"/>
              <a:t>Low WCC 2-4</a:t>
            </a:r>
          </a:p>
          <a:p>
            <a:r>
              <a:rPr lang="en-GB" dirty="0"/>
              <a:t>High ALT/ ALKP</a:t>
            </a:r>
          </a:p>
          <a:p>
            <a:r>
              <a:rPr lang="en-GB" dirty="0"/>
              <a:t>Low Gluc</a:t>
            </a:r>
          </a:p>
          <a:p>
            <a:r>
              <a:rPr lang="en-GB" dirty="0"/>
              <a:t>Low Na</a:t>
            </a:r>
          </a:p>
        </p:txBody>
      </p:sp>
      <p:sp>
        <p:nvSpPr>
          <p:cNvPr id="8" name="TextBox 7"/>
          <p:cNvSpPr txBox="1"/>
          <p:nvPr/>
        </p:nvSpPr>
        <p:spPr>
          <a:xfrm>
            <a:off x="4220308" y="2940148"/>
            <a:ext cx="2096086" cy="1209821"/>
          </a:xfrm>
          <a:prstGeom prst="rect">
            <a:avLst/>
          </a:prstGeom>
          <a:noFill/>
        </p:spPr>
        <p:txBody>
          <a:bodyPr wrap="square" rtlCol="0">
            <a:spAutoFit/>
          </a:bodyPr>
          <a:lstStyle/>
          <a:p>
            <a:r>
              <a:rPr lang="en-US" b="1" i="1" dirty="0">
                <a:solidFill>
                  <a:srgbClr val="7030A0"/>
                </a:solidFill>
              </a:rPr>
              <a:t>Animation:</a:t>
            </a:r>
          </a:p>
          <a:p>
            <a:r>
              <a:rPr lang="en-US" b="1" i="1" dirty="0">
                <a:solidFill>
                  <a:srgbClr val="7030A0"/>
                </a:solidFill>
              </a:rPr>
              <a:t>‘My GP said:</a:t>
            </a:r>
          </a:p>
          <a:p>
            <a:r>
              <a:rPr lang="en-US" b="1" i="1" dirty="0">
                <a:solidFill>
                  <a:srgbClr val="7030A0"/>
                </a:solidFill>
              </a:rPr>
              <a:t>“I'm worried about you’.”</a:t>
            </a:r>
            <a:endParaRPr lang="en-GB" b="1" i="1" dirty="0">
              <a:solidFill>
                <a:srgbClr val="7030A0"/>
              </a:solidFill>
            </a:endParaRPr>
          </a:p>
        </p:txBody>
      </p:sp>
    </p:spTree>
    <p:extLst>
      <p:ext uri="{BB962C8B-B14F-4D97-AF65-F5344CB8AC3E}">
        <p14:creationId xmlns:p14="http://schemas.microsoft.com/office/powerpoint/2010/main" val="1272544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94FE-D51C-4654-9CBF-1E787A40D560}"/>
              </a:ext>
            </a:extLst>
          </p:cNvPr>
          <p:cNvSpPr>
            <a:spLocks noGrp="1"/>
          </p:cNvSpPr>
          <p:nvPr>
            <p:ph type="title"/>
          </p:nvPr>
        </p:nvSpPr>
        <p:spPr>
          <a:xfrm>
            <a:off x="1" y="998807"/>
            <a:ext cx="2489981" cy="3896750"/>
          </a:xfrm>
        </p:spPr>
        <p:txBody>
          <a:bodyPr>
            <a:normAutofit/>
          </a:bodyPr>
          <a:lstStyle/>
          <a:p>
            <a:r>
              <a:rPr lang="en-GB" sz="3200" b="1" dirty="0">
                <a:solidFill>
                  <a:schemeClr val="accent1">
                    <a:lumMod val="75000"/>
                  </a:schemeClr>
                </a:solidFill>
              </a:rPr>
              <a:t>7. Making a referral</a:t>
            </a:r>
            <a:endParaRPr lang="en-GB" sz="3200" dirty="0">
              <a:solidFill>
                <a:schemeClr val="accent1">
                  <a:lumMod val="75000"/>
                </a:schemeClr>
              </a:solidFill>
            </a:endParaRPr>
          </a:p>
        </p:txBody>
      </p:sp>
      <p:sp>
        <p:nvSpPr>
          <p:cNvPr id="3" name="Content Placeholder 2">
            <a:extLst>
              <a:ext uri="{FF2B5EF4-FFF2-40B4-BE49-F238E27FC236}">
                <a16:creationId xmlns:a16="http://schemas.microsoft.com/office/drawing/2014/main" id="{12E04C92-DE8B-4D64-B9B6-683A479AAC09}"/>
              </a:ext>
            </a:extLst>
          </p:cNvPr>
          <p:cNvSpPr>
            <a:spLocks noGrp="1"/>
          </p:cNvSpPr>
          <p:nvPr>
            <p:ph idx="1"/>
          </p:nvPr>
        </p:nvSpPr>
        <p:spPr>
          <a:xfrm>
            <a:off x="2053884" y="0"/>
            <a:ext cx="10138116" cy="7132319"/>
          </a:xfrm>
        </p:spPr>
        <p:txBody>
          <a:bodyPr anchor="ctr">
            <a:normAutofit/>
          </a:bodyPr>
          <a:lstStyle/>
          <a:p>
            <a:pPr marL="0" indent="0">
              <a:buNone/>
            </a:pPr>
            <a:r>
              <a:rPr lang="en-GB" sz="1600" b="1" dirty="0">
                <a:latin typeface="Arial" panose="020B0604020202020204" pitchFamily="34" charset="0"/>
                <a:cs typeface="Arial" panose="020B0604020202020204" pitchFamily="34" charset="0"/>
              </a:rPr>
              <a:t>If you suspect an eating disorder (ED) after an initial assessment and there is </a:t>
            </a:r>
            <a:r>
              <a:rPr lang="en-GB" sz="1600" b="1" u="sng" dirty="0">
                <a:latin typeface="Arial" panose="020B0604020202020204" pitchFamily="34" charset="0"/>
                <a:cs typeface="Arial" panose="020B0604020202020204" pitchFamily="34" charset="0"/>
              </a:rPr>
              <a:t>no immediate risk</a:t>
            </a:r>
            <a:r>
              <a:rPr lang="en-GB" sz="1600" b="1" dirty="0">
                <a:latin typeface="Arial" panose="020B0604020202020204" pitchFamily="34" charset="0"/>
                <a:cs typeface="Arial" panose="020B0604020202020204" pitchFamily="34" charset="0"/>
              </a:rPr>
              <a:t> refer to a community-based ED Service for further assessment or treatment.</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NICE guidelines suggest considering a range of factors when deciding whether to refer someone for treatment (NICE Rec. 1.2.6): </a:t>
            </a:r>
            <a:r>
              <a:rPr lang="en-GB" sz="1600" b="1" dirty="0">
                <a:latin typeface="Arial" panose="020B0604020202020204" pitchFamily="34" charset="0"/>
                <a:cs typeface="Arial" panose="020B0604020202020204" pitchFamily="34" charset="0"/>
              </a:rPr>
              <a:t>Do not wait for low weight</a:t>
            </a:r>
            <a:r>
              <a:rPr lang="en-GB" sz="1600" dirty="0">
                <a:latin typeface="Arial" panose="020B0604020202020204" pitchFamily="34" charset="0"/>
                <a:cs typeface="Arial" panose="020B0604020202020204" pitchFamily="34" charset="0"/>
              </a:rPr>
              <a:t>. EDs are complex mental illnesses, and no single measure (i.e. weight) should be used to determine whether to offer treatment (NICE Rec. 1.2.8).</a:t>
            </a:r>
          </a:p>
          <a:p>
            <a:r>
              <a:rPr lang="en-GB" sz="1600" dirty="0">
                <a:latin typeface="Arial" panose="020B0604020202020204" pitchFamily="34" charset="0"/>
                <a:cs typeface="Arial" panose="020B0604020202020204" pitchFamily="34" charset="0"/>
              </a:rPr>
              <a:t>Because of the highly specialised level of care required for people with EDs, NICE recommends immediate referral for specialist assessment (NICE Rec. 1.2.10). Ensure you enter “eating disorder” into SNOMED CT / READ code.</a:t>
            </a:r>
          </a:p>
          <a:p>
            <a:r>
              <a:rPr lang="en-GB" sz="1600" dirty="0">
                <a:latin typeface="Arial" panose="020B0604020202020204" pitchFamily="34" charset="0"/>
                <a:cs typeface="Arial" panose="020B0604020202020204" pitchFamily="34" charset="0"/>
              </a:rPr>
              <a:t>For further information visit the NICE guidelines (NG69, May 2017) at: </a:t>
            </a:r>
            <a:r>
              <a:rPr lang="en-GB" sz="1600" u="sng" dirty="0">
                <a:solidFill>
                  <a:srgbClr val="FF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https://www.nice.org.uk/guidance/ng69</a:t>
            </a:r>
            <a:endParaRPr lang="en-GB" sz="1600" u="sng" dirty="0">
              <a:solidFill>
                <a:srgbClr val="FF0000"/>
              </a:solidFill>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Consider whether liaison with specialist services </a:t>
            </a:r>
            <a:r>
              <a:rPr lang="en-GB" sz="1600" b="1" dirty="0">
                <a:latin typeface="Arial" panose="020B0604020202020204" pitchFamily="34" charset="0"/>
                <a:cs typeface="Arial" panose="020B0604020202020204" pitchFamily="34" charset="0"/>
              </a:rPr>
              <a:t>elsewhere</a:t>
            </a:r>
            <a:r>
              <a:rPr lang="en-GB" sz="1600" dirty="0">
                <a:latin typeface="Arial" panose="020B0604020202020204" pitchFamily="34" charset="0"/>
                <a:cs typeface="Arial" panose="020B0604020202020204" pitchFamily="34" charset="0"/>
              </a:rPr>
              <a:t> is required if your patient is moving areas (e.g. for university, work). Patients are at risk of being lost within the system during these transition periods (e.g. from home to university or from CAMHs to AMHs). Your role </a:t>
            </a:r>
            <a:r>
              <a:rPr lang="en-GB" sz="1600" dirty="0" smtClean="0">
                <a:latin typeface="Arial" panose="020B0604020202020204" pitchFamily="34" charset="0"/>
                <a:cs typeface="Arial" panose="020B0604020202020204" pitchFamily="34" charset="0"/>
              </a:rPr>
              <a:t>is key </a:t>
            </a:r>
            <a:r>
              <a:rPr lang="en-GB" sz="1600" dirty="0">
                <a:latin typeface="Arial" panose="020B0604020202020204" pitchFamily="34" charset="0"/>
                <a:cs typeface="Arial" panose="020B0604020202020204" pitchFamily="34" charset="0"/>
              </a:rPr>
              <a:t>in coordinating this, supporting the patient, and ensuring they don’t fall through the gaps. </a:t>
            </a:r>
          </a:p>
          <a:p>
            <a:r>
              <a:rPr lang="en-GB" sz="1600" dirty="0">
                <a:latin typeface="Arial" panose="020B0604020202020204" pitchFamily="34" charset="0"/>
                <a:cs typeface="Arial" panose="020B0604020202020204" pitchFamily="34" charset="0"/>
              </a:rPr>
              <a:t>Students may find it difficult to access care if they are registered with a GP </a:t>
            </a:r>
            <a:r>
              <a:rPr lang="en-GB" sz="1600" dirty="0" smtClean="0">
                <a:latin typeface="Arial" panose="020B0604020202020204" pitchFamily="34" charset="0"/>
                <a:cs typeface="Arial" panose="020B0604020202020204" pitchFamily="34" charset="0"/>
              </a:rPr>
              <a:t>practice as </a:t>
            </a:r>
            <a:r>
              <a:rPr lang="en-GB" sz="1600" dirty="0">
                <a:latin typeface="Arial" panose="020B0604020202020204" pitchFamily="34" charset="0"/>
                <a:cs typeface="Arial" panose="020B0604020202020204" pitchFamily="34" charset="0"/>
              </a:rPr>
              <a:t>temporary residents, e.g. when they are at home from university. Under the current NHS guidance, students should have access to appropriate healthcare services at university and at home, this may require liaison with their regular GP. You can find more information on transition issues from NHS guidance: </a:t>
            </a:r>
            <a:r>
              <a:rPr lang="en-GB" sz="1600" dirty="0">
                <a:latin typeface="Arial" panose="020B0604020202020204" pitchFamily="34" charset="0"/>
                <a:cs typeface="Arial" panose="020B0604020202020204" pitchFamily="34" charset="0"/>
                <a:hlinkClick r:id="rId3"/>
              </a:rPr>
              <a:t>Commissioning Development Directorate, NHS England. Who Pays? Determining responsibility for payments to providers. (2013).</a:t>
            </a:r>
            <a:r>
              <a:rPr lang="en-GB" sz="1600" dirty="0">
                <a:latin typeface="Arial" panose="020B0604020202020204" pitchFamily="34" charset="0"/>
                <a:cs typeface="Arial" panose="020B0604020202020204" pitchFamily="34" charset="0"/>
              </a:rPr>
              <a:t> Many universities have their own specialist eating disorder support and services.</a:t>
            </a:r>
          </a:p>
        </p:txBody>
      </p:sp>
    </p:spTree>
    <p:extLst>
      <p:ext uri="{BB962C8B-B14F-4D97-AF65-F5344CB8AC3E}">
        <p14:creationId xmlns:p14="http://schemas.microsoft.com/office/powerpoint/2010/main" val="3297311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00635" y="38859"/>
            <a:ext cx="10753165" cy="1155110"/>
          </a:xfrm>
        </p:spPr>
        <p:txBody>
          <a:bodyPr>
            <a:normAutofit fontScale="90000"/>
          </a:bodyPr>
          <a:lstStyle/>
          <a:p>
            <a:r>
              <a:rPr lang="en-GB" b="1" dirty="0">
                <a:solidFill>
                  <a:srgbClr val="555555"/>
                </a:solidFill>
                <a:latin typeface="Arial" pitchFamily="34" charset="0"/>
                <a:ea typeface="Arial" pitchFamily="34" charset="0"/>
                <a:cs typeface="Arial" pitchFamily="34" charset="0"/>
              </a:rPr>
              <a:t/>
            </a:r>
            <a:br>
              <a:rPr lang="en-GB" b="1" dirty="0">
                <a:solidFill>
                  <a:srgbClr val="555555"/>
                </a:solidFill>
                <a:latin typeface="Arial" pitchFamily="34" charset="0"/>
                <a:ea typeface="Arial" pitchFamily="34" charset="0"/>
                <a:cs typeface="Arial" pitchFamily="34" charset="0"/>
              </a:rPr>
            </a:br>
            <a:r>
              <a:rPr lang="en-GB" sz="2200" dirty="0">
                <a:latin typeface="Arial" panose="020B0604020202020204" pitchFamily="34" charset="0"/>
                <a:cs typeface="Arial" pitchFamily="34" charset="0"/>
              </a:rPr>
              <a:t>An animated training tool to inform about eating disorders (EDs) in </a:t>
            </a:r>
            <a:r>
              <a:rPr lang="en-GB" sz="2200" b="1" dirty="0">
                <a:latin typeface="Arial" panose="020B0604020202020204" pitchFamily="34" charset="0"/>
                <a:cs typeface="Arial" panose="020B0604020202020204" pitchFamily="34" charset="0"/>
              </a:rPr>
              <a:t>men* aged 18+</a:t>
            </a:r>
            <a:r>
              <a:rPr lang="en-GB" sz="2200" dirty="0">
                <a:latin typeface="Arial" panose="020B0604020202020204" pitchFamily="34" charset="0"/>
                <a:cs typeface="Arial" panose="020B0604020202020204" pitchFamily="34" charset="0"/>
              </a:rPr>
              <a:t>, improve understanding of and care for this patient group, reflect upon aspects of primary care and make everyday practice easier.</a:t>
            </a:r>
            <a:r>
              <a:rPr lang="en-GB" dirty="0">
                <a:latin typeface="Arial" pitchFamily="34" charset="0"/>
                <a:cs typeface="Arial" pitchFamily="34" charset="0"/>
              </a:rPr>
              <a:t/>
            </a:r>
            <a:br>
              <a:rPr lang="en-GB" dirty="0">
                <a:latin typeface="Arial" pitchFamily="34" charset="0"/>
                <a:cs typeface="Arial" pitchFamily="34" charset="0"/>
              </a:rPr>
            </a:br>
            <a:endParaRPr lang="en-GB" dirty="0"/>
          </a:p>
        </p:txBody>
      </p:sp>
      <p:sp>
        <p:nvSpPr>
          <p:cNvPr id="16" name="Content Placeholder 15"/>
          <p:cNvSpPr>
            <a:spLocks noGrp="1"/>
          </p:cNvSpPr>
          <p:nvPr>
            <p:ph idx="1"/>
          </p:nvPr>
        </p:nvSpPr>
        <p:spPr>
          <a:xfrm>
            <a:off x="201637" y="1030458"/>
            <a:ext cx="11788726" cy="5259505"/>
          </a:xfrm>
        </p:spPr>
        <p:txBody>
          <a:bodyPr>
            <a:noAutofit/>
          </a:bodyPr>
          <a:lstStyle/>
          <a:p>
            <a:pPr marL="0" indent="0" eaLnBrk="0" fontAlgn="base" hangingPunct="0">
              <a:lnSpc>
                <a:spcPct val="100000"/>
              </a:lnSpc>
              <a:spcBef>
                <a:spcPct val="0"/>
              </a:spcBef>
              <a:spcAft>
                <a:spcPct val="0"/>
              </a:spcAft>
            </a:pPr>
            <a:r>
              <a:rPr lang="en-GB" sz="1800" dirty="0">
                <a:latin typeface="Arial" pitchFamily="34" charset="0"/>
                <a:ea typeface="Arial" pitchFamily="34" charset="0"/>
                <a:cs typeface="Arial" pitchFamily="34" charset="0"/>
              </a:rPr>
              <a:t> At the centre  of this training is a </a:t>
            </a:r>
            <a:r>
              <a:rPr lang="en-GB" sz="1800" b="1" dirty="0">
                <a:latin typeface="Arial" pitchFamily="34" charset="0"/>
                <a:ea typeface="Arial" pitchFamily="34" charset="0"/>
                <a:cs typeface="Arial" pitchFamily="34" charset="0"/>
              </a:rPr>
              <a:t>3.5 mins</a:t>
            </a:r>
            <a:r>
              <a:rPr lang="en-GB" sz="1800" dirty="0">
                <a:latin typeface="Arial" pitchFamily="34" charset="0"/>
                <a:ea typeface="Arial" pitchFamily="34" charset="0"/>
                <a:cs typeface="Arial" pitchFamily="34" charset="0"/>
              </a:rPr>
              <a:t> animation, illustrating men’s personal experiences of seeing a GP to seek help for an ED.  All contributors to the project were adults and talk about their experiences as adults and young adults (16 – 52). The </a:t>
            </a:r>
            <a:r>
              <a:rPr lang="en-GB" sz="1800" dirty="0" smtClean="0">
                <a:latin typeface="Arial" pitchFamily="34" charset="0"/>
                <a:ea typeface="Arial" pitchFamily="34" charset="0"/>
                <a:cs typeface="Arial" pitchFamily="34" charset="0"/>
              </a:rPr>
              <a:t>training tool has </a:t>
            </a:r>
            <a:r>
              <a:rPr lang="en-GB" sz="1800" dirty="0">
                <a:latin typeface="Arial" pitchFamily="34" charset="0"/>
                <a:ea typeface="Arial" pitchFamily="34" charset="0"/>
                <a:cs typeface="Arial" pitchFamily="34" charset="0"/>
              </a:rPr>
              <a:t>ethics approval from The University of Nottingham (contact jennifer.birks@nottingham.ac.uk).</a:t>
            </a:r>
          </a:p>
          <a:p>
            <a:pPr marL="0" indent="0" eaLnBrk="0" fontAlgn="base" hangingPunct="0">
              <a:lnSpc>
                <a:spcPct val="100000"/>
              </a:lnSpc>
              <a:spcBef>
                <a:spcPct val="0"/>
              </a:spcBef>
              <a:spcAft>
                <a:spcPct val="0"/>
              </a:spcAft>
            </a:pPr>
            <a:endParaRPr lang="en-GB" sz="1800" dirty="0">
              <a:latin typeface="Arial" pitchFamily="34" charset="0"/>
              <a:cs typeface="Arial" pitchFamily="34" charset="0"/>
            </a:endParaRPr>
          </a:p>
          <a:p>
            <a:pPr marL="0" indent="0" eaLnBrk="0" fontAlgn="base" hangingPunct="0">
              <a:lnSpc>
                <a:spcPct val="100000"/>
              </a:lnSpc>
              <a:spcBef>
                <a:spcPct val="0"/>
              </a:spcBef>
              <a:spcAft>
                <a:spcPct val="0"/>
              </a:spcAft>
            </a:pPr>
            <a:r>
              <a:rPr lang="en-GB" sz="1800" b="1" dirty="0">
                <a:latin typeface="Arial" pitchFamily="34" charset="0"/>
                <a:ea typeface="Arial" pitchFamily="34" charset="0"/>
                <a:cs typeface="Arial" pitchFamily="34" charset="0"/>
              </a:rPr>
              <a:t> Before</a:t>
            </a:r>
            <a:r>
              <a:rPr lang="en-GB" sz="1800" dirty="0">
                <a:latin typeface="Arial" pitchFamily="34" charset="0"/>
                <a:ea typeface="Arial" pitchFamily="34" charset="0"/>
                <a:cs typeface="Arial" pitchFamily="34" charset="0"/>
              </a:rPr>
              <a:t> the animation you will be asked </a:t>
            </a:r>
            <a:r>
              <a:rPr lang="en-GB" sz="1800" b="1" dirty="0">
                <a:latin typeface="Arial" pitchFamily="34" charset="0"/>
                <a:ea typeface="Arial" pitchFamily="34" charset="0"/>
                <a:cs typeface="Arial" pitchFamily="34" charset="0"/>
              </a:rPr>
              <a:t>five questions </a:t>
            </a:r>
            <a:r>
              <a:rPr lang="en-GB" sz="1800" dirty="0">
                <a:latin typeface="Arial" pitchFamily="34" charset="0"/>
                <a:ea typeface="Arial" pitchFamily="34" charset="0"/>
                <a:cs typeface="Arial" pitchFamily="34" charset="0"/>
              </a:rPr>
              <a:t>about your confidence and experience supporting men with EDs and obtaining information about this topic. This will take approximately </a:t>
            </a:r>
            <a:r>
              <a:rPr lang="en-GB" sz="1800" b="1" dirty="0">
                <a:latin typeface="Arial" pitchFamily="34" charset="0"/>
                <a:ea typeface="Arial" pitchFamily="34" charset="0"/>
                <a:cs typeface="Arial" pitchFamily="34" charset="0"/>
              </a:rPr>
              <a:t>3 minutes</a:t>
            </a:r>
            <a:r>
              <a:rPr lang="en-GB" sz="1800" dirty="0">
                <a:latin typeface="Arial" pitchFamily="34" charset="0"/>
                <a:ea typeface="Arial" pitchFamily="34" charset="0"/>
                <a:cs typeface="Arial" pitchFamily="34" charset="0"/>
              </a:rPr>
              <a:t>. </a:t>
            </a:r>
          </a:p>
          <a:p>
            <a:pPr marL="0" indent="0" eaLnBrk="0" fontAlgn="base" hangingPunct="0">
              <a:lnSpc>
                <a:spcPct val="100000"/>
              </a:lnSpc>
              <a:spcBef>
                <a:spcPct val="0"/>
              </a:spcBef>
              <a:spcAft>
                <a:spcPct val="0"/>
              </a:spcAft>
            </a:pPr>
            <a:endParaRPr lang="en-GB" sz="1800" dirty="0">
              <a:latin typeface="Arial" pitchFamily="34" charset="0"/>
              <a:ea typeface="Arial" pitchFamily="34" charset="0"/>
              <a:cs typeface="Arial" pitchFamily="34" charset="0"/>
            </a:endParaRPr>
          </a:p>
          <a:p>
            <a:pPr marL="0" indent="0" eaLnBrk="0" fontAlgn="base" hangingPunct="0">
              <a:lnSpc>
                <a:spcPct val="100000"/>
              </a:lnSpc>
              <a:spcBef>
                <a:spcPct val="0"/>
              </a:spcBef>
              <a:spcAft>
                <a:spcPct val="0"/>
              </a:spcAft>
            </a:pPr>
            <a:r>
              <a:rPr lang="en-GB" sz="1800" dirty="0">
                <a:latin typeface="Arial" pitchFamily="34" charset="0"/>
                <a:ea typeface="Arial" pitchFamily="34" charset="0"/>
                <a:cs typeface="Arial" pitchFamily="34" charset="0"/>
              </a:rPr>
              <a:t> The animation itself will last </a:t>
            </a:r>
            <a:r>
              <a:rPr lang="en-GB" sz="1800" b="1" dirty="0">
                <a:latin typeface="Arial" pitchFamily="34" charset="0"/>
                <a:ea typeface="Arial" pitchFamily="34" charset="0"/>
                <a:cs typeface="Arial" pitchFamily="34" charset="0"/>
              </a:rPr>
              <a:t>3.5 minutes. </a:t>
            </a:r>
          </a:p>
          <a:p>
            <a:pPr marL="0" indent="0" eaLnBrk="0" fontAlgn="base" hangingPunct="0">
              <a:lnSpc>
                <a:spcPct val="100000"/>
              </a:lnSpc>
              <a:spcBef>
                <a:spcPct val="0"/>
              </a:spcBef>
              <a:spcAft>
                <a:spcPct val="0"/>
              </a:spcAft>
            </a:pPr>
            <a:endParaRPr lang="en-GB" sz="1800" dirty="0">
              <a:latin typeface="Arial" pitchFamily="34" charset="0"/>
              <a:ea typeface="Arial" pitchFamily="34" charset="0"/>
              <a:cs typeface="Arial" pitchFamily="34" charset="0"/>
            </a:endParaRPr>
          </a:p>
          <a:p>
            <a:pPr marL="0" indent="0" eaLnBrk="0" fontAlgn="base" hangingPunct="0">
              <a:lnSpc>
                <a:spcPct val="100000"/>
              </a:lnSpc>
              <a:spcBef>
                <a:spcPct val="0"/>
              </a:spcBef>
              <a:spcAft>
                <a:spcPct val="0"/>
              </a:spcAft>
            </a:pPr>
            <a:r>
              <a:rPr lang="en-GB" sz="1800" dirty="0">
                <a:latin typeface="Arial" pitchFamily="34" charset="0"/>
                <a:ea typeface="Arial" pitchFamily="34" charset="0"/>
                <a:cs typeface="Arial" pitchFamily="34" charset="0"/>
              </a:rPr>
              <a:t> </a:t>
            </a:r>
            <a:r>
              <a:rPr lang="en-GB" sz="1800" b="1" dirty="0">
                <a:latin typeface="Arial" pitchFamily="34" charset="0"/>
                <a:ea typeface="Arial" pitchFamily="34" charset="0"/>
                <a:cs typeface="Arial" pitchFamily="34" charset="0"/>
              </a:rPr>
              <a:t>Ten points with key information and additional resources </a:t>
            </a:r>
            <a:r>
              <a:rPr lang="en-GB" sz="1800" dirty="0">
                <a:latin typeface="Arial" pitchFamily="34" charset="0"/>
                <a:ea typeface="Arial" pitchFamily="34" charset="0"/>
                <a:cs typeface="Arial" pitchFamily="34" charset="0"/>
              </a:rPr>
              <a:t>will follow the animation. You can access them </a:t>
            </a:r>
            <a:r>
              <a:rPr lang="en-GB" sz="1800" b="1" dirty="0">
                <a:latin typeface="Arial" pitchFamily="34" charset="0"/>
                <a:ea typeface="Arial" pitchFamily="34" charset="0"/>
                <a:cs typeface="Arial" pitchFamily="34" charset="0"/>
              </a:rPr>
              <a:t>in your own time</a:t>
            </a:r>
            <a:r>
              <a:rPr lang="en-GB" sz="1800" dirty="0">
                <a:latin typeface="Arial" pitchFamily="34" charset="0"/>
                <a:ea typeface="Arial" pitchFamily="34" charset="0"/>
                <a:cs typeface="Arial" pitchFamily="34" charset="0"/>
              </a:rPr>
              <a:t> (we suggest: </a:t>
            </a:r>
            <a:r>
              <a:rPr lang="en-GB" sz="1800" b="1" dirty="0">
                <a:latin typeface="Arial" pitchFamily="34" charset="0"/>
                <a:ea typeface="Arial" pitchFamily="34" charset="0"/>
                <a:cs typeface="Arial" pitchFamily="34" charset="0"/>
              </a:rPr>
              <a:t>30-45 mins</a:t>
            </a:r>
            <a:r>
              <a:rPr lang="en-GB" sz="1800" dirty="0">
                <a:latin typeface="Arial" pitchFamily="34" charset="0"/>
                <a:ea typeface="Arial" pitchFamily="34" charset="0"/>
                <a:cs typeface="Arial" pitchFamily="34" charset="0"/>
              </a:rPr>
              <a:t>) </a:t>
            </a:r>
          </a:p>
          <a:p>
            <a:pPr marL="0" indent="0" eaLnBrk="0" fontAlgn="base" hangingPunct="0">
              <a:lnSpc>
                <a:spcPct val="100000"/>
              </a:lnSpc>
              <a:spcBef>
                <a:spcPct val="0"/>
              </a:spcBef>
              <a:spcAft>
                <a:spcPct val="0"/>
              </a:spcAft>
              <a:buNone/>
            </a:pPr>
            <a:endParaRPr lang="en-GB" sz="1800" dirty="0">
              <a:latin typeface="Arial" pitchFamily="34" charset="0"/>
              <a:ea typeface="Arial" pitchFamily="34" charset="0"/>
              <a:cs typeface="Arial" pitchFamily="34" charset="0"/>
            </a:endParaRPr>
          </a:p>
          <a:p>
            <a:pPr marL="0" indent="0" eaLnBrk="0" fontAlgn="base" hangingPunct="0">
              <a:lnSpc>
                <a:spcPct val="100000"/>
              </a:lnSpc>
              <a:spcBef>
                <a:spcPct val="0"/>
              </a:spcBef>
              <a:spcAft>
                <a:spcPct val="0"/>
              </a:spcAft>
            </a:pPr>
            <a:r>
              <a:rPr lang="en-GB" sz="1800" dirty="0">
                <a:latin typeface="Arial" pitchFamily="34" charset="0"/>
                <a:ea typeface="Arial" pitchFamily="34" charset="0"/>
                <a:cs typeface="Arial" pitchFamily="34" charset="0"/>
              </a:rPr>
              <a:t> At the end you will be asked to reflect on what you have learned and how it might affect your practice. This will take approximately </a:t>
            </a:r>
            <a:r>
              <a:rPr lang="en-GB" sz="1800" b="1" dirty="0">
                <a:latin typeface="Arial" pitchFamily="34" charset="0"/>
                <a:ea typeface="Arial" pitchFamily="34" charset="0"/>
                <a:cs typeface="Arial" pitchFamily="34" charset="0"/>
              </a:rPr>
              <a:t>10 minutes</a:t>
            </a:r>
            <a:r>
              <a:rPr lang="en-GB" sz="1800" dirty="0">
                <a:latin typeface="Arial" pitchFamily="34" charset="0"/>
                <a:ea typeface="Arial" pitchFamily="34" charset="0"/>
                <a:cs typeface="Arial" pitchFamily="34" charset="0"/>
              </a:rPr>
              <a:t>.   You will be able to print out your personal reflections (e.g. for professional appraisals)</a:t>
            </a:r>
            <a:r>
              <a:rPr lang="en-GB" sz="1800" b="1" dirty="0">
                <a:latin typeface="Arial" panose="020B0604020202020204" pitchFamily="34" charset="0"/>
                <a:cs typeface="Arial" panose="020B0604020202020204" pitchFamily="34" charset="0"/>
              </a:rPr>
              <a:t>.</a:t>
            </a:r>
          </a:p>
          <a:p>
            <a:pPr marL="0" indent="0">
              <a:lnSpc>
                <a:spcPct val="100000"/>
              </a:lnSpc>
              <a:spcBef>
                <a:spcPts val="0"/>
              </a:spcBef>
              <a:defRPr/>
            </a:pPr>
            <a:endParaRPr lang="en-GB" sz="1800" b="1" dirty="0">
              <a:latin typeface="Arial" panose="020B0604020202020204" pitchFamily="34" charset="0"/>
              <a:cs typeface="Arial" panose="020B0604020202020204" pitchFamily="34" charset="0"/>
            </a:endParaRPr>
          </a:p>
          <a:p>
            <a:pPr marL="0" lvl="0" indent="0" algn="ctr">
              <a:lnSpc>
                <a:spcPct val="100000"/>
              </a:lnSpc>
              <a:spcBef>
                <a:spcPts val="0"/>
              </a:spcBef>
              <a:buNone/>
              <a:defRPr/>
            </a:pPr>
            <a:r>
              <a:rPr lang="en-GB" sz="1800" b="1" dirty="0">
                <a:latin typeface="Arial" panose="020B0604020202020204" pitchFamily="34" charset="0"/>
                <a:cs typeface="Arial" panose="020B0604020202020204" pitchFamily="34" charset="0"/>
              </a:rPr>
              <a:t>The full training ‘Consider Eating Disorders in Men’ may take approx. 60 mins = suggested 1 CPD point</a:t>
            </a:r>
            <a:r>
              <a:rPr lang="en-GB" sz="1800" dirty="0">
                <a:latin typeface="Arial" pitchFamily="34" charset="0"/>
                <a:ea typeface="Arial" pitchFamily="34" charset="0"/>
                <a:cs typeface="Arial" pitchFamily="34" charset="0"/>
              </a:rPr>
              <a:t>.     </a:t>
            </a:r>
          </a:p>
          <a:p>
            <a:pPr marL="0" indent="0" eaLnBrk="0" fontAlgn="base" hangingPunct="0">
              <a:lnSpc>
                <a:spcPct val="100000"/>
              </a:lnSpc>
              <a:spcBef>
                <a:spcPct val="0"/>
              </a:spcBef>
              <a:spcAft>
                <a:spcPct val="0"/>
              </a:spcAft>
            </a:pPr>
            <a:endParaRPr lang="en-GB" sz="1800" dirty="0">
              <a:latin typeface="Arial" pitchFamily="34" charset="0"/>
              <a:ea typeface="Arial" pitchFamily="34" charset="0"/>
              <a:cs typeface="Arial" pitchFamily="34" charset="0"/>
            </a:endParaRPr>
          </a:p>
          <a:p>
            <a:pPr marL="0" indent="0" eaLnBrk="0" fontAlgn="base" hangingPunct="0">
              <a:lnSpc>
                <a:spcPct val="100000"/>
              </a:lnSpc>
              <a:spcBef>
                <a:spcPct val="0"/>
              </a:spcBef>
              <a:spcAft>
                <a:spcPct val="0"/>
              </a:spcAft>
            </a:pPr>
            <a:endParaRPr lang="en-GB" sz="1800" dirty="0">
              <a:latin typeface="Arial" pitchFamily="34" charset="0"/>
              <a:ea typeface="Arial" pitchFamily="34" charset="0"/>
              <a:cs typeface="Arial" pitchFamily="34" charset="0"/>
            </a:endParaRPr>
          </a:p>
          <a:p>
            <a:pPr marL="0" indent="0" eaLnBrk="0" fontAlgn="base" hangingPunct="0">
              <a:lnSpc>
                <a:spcPct val="100000"/>
              </a:lnSpc>
              <a:spcBef>
                <a:spcPct val="0"/>
              </a:spcBef>
              <a:spcAft>
                <a:spcPct val="0"/>
              </a:spcAft>
            </a:pPr>
            <a:endParaRPr lang="en-GB" sz="1800" dirty="0">
              <a:latin typeface="Arial" pitchFamily="34" charset="0"/>
              <a:ea typeface="Arial" pitchFamily="34" charset="0"/>
              <a:cs typeface="Arial" pitchFamily="34" charset="0"/>
            </a:endParaRPr>
          </a:p>
          <a:p>
            <a:pPr marL="0" lvl="0" indent="0" algn="r" eaLnBrk="0" fontAlgn="base" hangingPunct="0">
              <a:lnSpc>
                <a:spcPct val="100000"/>
              </a:lnSpc>
              <a:spcBef>
                <a:spcPct val="0"/>
              </a:spcBef>
              <a:spcAft>
                <a:spcPct val="0"/>
              </a:spcAft>
              <a:buNone/>
            </a:pPr>
            <a:r>
              <a:rPr lang="en-GB" sz="1800" dirty="0">
                <a:latin typeface="Arial" pitchFamily="34" charset="0"/>
                <a:ea typeface="Arial" pitchFamily="34" charset="0"/>
                <a:cs typeface="Arial" pitchFamily="34" charset="0"/>
              </a:rPr>
              <a:t>	</a:t>
            </a:r>
            <a:endParaRPr lang="en-GB" sz="1800" dirty="0"/>
          </a:p>
        </p:txBody>
      </p:sp>
      <p:sp>
        <p:nvSpPr>
          <p:cNvPr id="4" name="TextBox 3"/>
          <p:cNvSpPr txBox="1"/>
          <p:nvPr/>
        </p:nvSpPr>
        <p:spPr>
          <a:xfrm rot="10800000" flipV="1">
            <a:off x="1450148" y="6351406"/>
            <a:ext cx="9903652" cy="646331"/>
          </a:xfrm>
          <a:prstGeom prst="rect">
            <a:avLst/>
          </a:prstGeom>
          <a:noFill/>
        </p:spPr>
        <p:txBody>
          <a:bodyPr wrap="square" rtlCol="0">
            <a:spAutoFit/>
          </a:bodyPr>
          <a:lstStyle/>
          <a:p>
            <a:pPr lvl="0" algn="ctr"/>
            <a:r>
              <a:rPr lang="en-GB" sz="1600" dirty="0">
                <a:latin typeface="Arial" pitchFamily="34" charset="0"/>
                <a:ea typeface="Arial" pitchFamily="34" charset="0"/>
                <a:cs typeface="Arial" pitchFamily="34" charset="0"/>
              </a:rPr>
              <a:t>* </a:t>
            </a:r>
            <a:r>
              <a:rPr lang="en-GB" dirty="0">
                <a:latin typeface="Arial" pitchFamily="34" charset="0"/>
                <a:ea typeface="Arial" pitchFamily="34" charset="0"/>
                <a:cs typeface="Arial" pitchFamily="34" charset="0"/>
              </a:rPr>
              <a:t>Please note that the terms ‘men/male patient’ includes all individuals identifying as male. </a:t>
            </a:r>
          </a:p>
          <a:p>
            <a:pPr algn="ct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480C9B-018E-4633-B856-68CC0E170986}"/>
              </a:ext>
            </a:extLst>
          </p:cNvPr>
          <p:cNvSpPr txBox="1"/>
          <p:nvPr/>
        </p:nvSpPr>
        <p:spPr>
          <a:xfrm>
            <a:off x="349293" y="1345957"/>
            <a:ext cx="2293323" cy="383869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a:solidFill>
                  <a:schemeClr val="accent1">
                    <a:lumMod val="75000"/>
                  </a:schemeClr>
                </a:solidFill>
                <a:latin typeface="+mj-lt"/>
                <a:ea typeface="+mj-ea"/>
                <a:cs typeface="+mj-cs"/>
              </a:rPr>
              <a:t>8. </a:t>
            </a:r>
            <a:r>
              <a:rPr lang="en-US" sz="3200" b="1" kern="1200" dirty="0">
                <a:solidFill>
                  <a:schemeClr val="accent1">
                    <a:lumMod val="75000"/>
                  </a:schemeClr>
                </a:solidFill>
                <a:latin typeface="+mj-lt"/>
                <a:ea typeface="+mj-ea"/>
                <a:cs typeface="+mj-cs"/>
              </a:rPr>
              <a:t>Eating Disorders Services</a:t>
            </a:r>
          </a:p>
          <a:p>
            <a:pPr>
              <a:lnSpc>
                <a:spcPct val="90000"/>
              </a:lnSpc>
              <a:spcBef>
                <a:spcPct val="0"/>
              </a:spcBef>
              <a:spcAft>
                <a:spcPts val="600"/>
              </a:spcAft>
            </a:pPr>
            <a:endParaRPr lang="en-US" sz="46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5C8327CA-8E4E-4DF6-8CD0-BA6F619B2D53}"/>
              </a:ext>
            </a:extLst>
          </p:cNvPr>
          <p:cNvSpPr>
            <a:spLocks noGrp="1"/>
          </p:cNvSpPr>
          <p:nvPr>
            <p:ph idx="4294967295"/>
          </p:nvPr>
        </p:nvSpPr>
        <p:spPr>
          <a:xfrm>
            <a:off x="2658794" y="-281354"/>
            <a:ext cx="8884549" cy="7596554"/>
          </a:xfrm>
        </p:spPr>
        <p:txBody>
          <a:bodyPr vert="horz" lIns="91440" tIns="45720" rIns="91440" bIns="45720" rtlCol="0" anchor="ctr">
            <a:normAutofit/>
          </a:bodyPr>
          <a:lstStyle/>
          <a:p>
            <a:pPr marL="0"/>
            <a:endParaRPr lang="en-US" sz="1000" b="1" dirty="0"/>
          </a:p>
          <a:p>
            <a:pPr marL="0">
              <a:lnSpc>
                <a:spcPct val="110000"/>
              </a:lnSpc>
              <a:buNone/>
            </a:pPr>
            <a:r>
              <a:rPr lang="en-US" sz="1600" b="1" i="1" dirty="0">
                <a:solidFill>
                  <a:srgbClr val="7030A0"/>
                </a:solidFill>
                <a:latin typeface="Arial" panose="020B0604020202020204" pitchFamily="34" charset="0"/>
                <a:cs typeface="Arial" panose="020B0604020202020204" pitchFamily="34" charset="0"/>
              </a:rPr>
              <a:t>Animation: “My GP was great ... she really knew the local charities, and was like ‘In the meantime, whilst you’re waiting on a referral, here’s some groups that can help you’.”</a:t>
            </a:r>
            <a:endParaRPr lang="en-GB" sz="1600" b="1" i="1" dirty="0">
              <a:solidFill>
                <a:srgbClr val="7030A0"/>
              </a:solidFill>
              <a:latin typeface="Arial" panose="020B0604020202020204" pitchFamily="34" charset="0"/>
              <a:cs typeface="Arial" panose="020B0604020202020204" pitchFamily="34" charset="0"/>
            </a:endParaRPr>
          </a:p>
          <a:p>
            <a:pPr>
              <a:lnSpc>
                <a:spcPct val="110000"/>
              </a:lnSpc>
              <a:buNone/>
            </a:pPr>
            <a:endParaRPr lang="en-GB" sz="1400" dirty="0">
              <a:latin typeface="Arial" panose="020B0604020202020204" pitchFamily="34" charset="0"/>
              <a:cs typeface="Arial" panose="020B0604020202020204" pitchFamily="34" charset="0"/>
            </a:endParaRPr>
          </a:p>
          <a:p>
            <a:pPr>
              <a:lnSpc>
                <a:spcPct val="110000"/>
              </a:lnSpc>
            </a:pPr>
            <a:r>
              <a:rPr lang="en-GB" sz="1600" dirty="0">
                <a:latin typeface="Arial" panose="020B0604020202020204" pitchFamily="34" charset="0"/>
                <a:cs typeface="Arial" panose="020B0604020202020204" pitchFamily="34" charset="0"/>
              </a:rPr>
              <a:t>Throughout the UK there are </a:t>
            </a:r>
            <a:r>
              <a:rPr lang="en-GB" sz="1600" b="1" dirty="0">
                <a:latin typeface="Arial" panose="020B0604020202020204" pitchFamily="34" charset="0"/>
                <a:cs typeface="Arial" panose="020B0604020202020204" pitchFamily="34" charset="0"/>
              </a:rPr>
              <a:t>regional variations in the services that are offered and available to individuals</a:t>
            </a:r>
            <a:r>
              <a:rPr lang="en-GB" sz="1600" dirty="0">
                <a:latin typeface="Arial" panose="020B0604020202020204" pitchFamily="34" charset="0"/>
                <a:cs typeface="Arial" panose="020B0604020202020204" pitchFamily="34" charset="0"/>
              </a:rPr>
              <a:t> with eating disorders (EDs). This means that the type of treatment available in your area may be different to other areas based on services, their specialist knowledge, resources and the way that they work. </a:t>
            </a:r>
          </a:p>
          <a:p>
            <a:pPr>
              <a:lnSpc>
                <a:spcPct val="110000"/>
              </a:lnSpc>
            </a:pPr>
            <a:r>
              <a:rPr lang="en-GB" sz="1600" dirty="0">
                <a:latin typeface="Arial" panose="020B0604020202020204" pitchFamily="34" charset="0"/>
                <a:cs typeface="Arial" panose="020B0604020202020204" pitchFamily="34" charset="0"/>
              </a:rPr>
              <a:t>This is particularly important across Scotland, Wales and Northern Ireland where the policies and frameworks that inform services can be very different from those used in England. Services will also vary widely depending on availability across England.</a:t>
            </a:r>
          </a:p>
          <a:p>
            <a:pPr>
              <a:lnSpc>
                <a:spcPct val="110000"/>
              </a:lnSpc>
            </a:pPr>
            <a:r>
              <a:rPr lang="en-GB" sz="1600" dirty="0">
                <a:latin typeface="Arial" panose="020B0604020202020204" pitchFamily="34" charset="0"/>
                <a:cs typeface="Arial" panose="020B0604020202020204" pitchFamily="34" charset="0"/>
              </a:rPr>
              <a:t>For information about self-help and support groups in </a:t>
            </a:r>
            <a:r>
              <a:rPr lang="en-GB" sz="1600" b="1" dirty="0">
                <a:latin typeface="Arial" panose="020B0604020202020204" pitchFamily="34" charset="0"/>
                <a:cs typeface="Arial" panose="020B0604020202020204" pitchFamily="34" charset="0"/>
              </a:rPr>
              <a:t>your area </a:t>
            </a:r>
            <a:r>
              <a:rPr lang="en-GB" sz="1600" dirty="0">
                <a:latin typeface="Arial" panose="020B0604020202020204" pitchFamily="34" charset="0"/>
                <a:cs typeface="Arial" panose="020B0604020202020204" pitchFamily="34" charset="0"/>
              </a:rPr>
              <a:t>you can use the B-eat helpfinder for England, Scotland and Wales: </a:t>
            </a:r>
            <a:r>
              <a:rPr lang="en-GB" sz="1600" dirty="0">
                <a:latin typeface="Arial" panose="020B0604020202020204" pitchFamily="34" charset="0"/>
                <a:cs typeface="Arial" panose="020B0604020202020204" pitchFamily="34" charset="0"/>
                <a:hlinkClick r:id="rId2"/>
              </a:rPr>
              <a:t>http://helpfinder.b-eat.co.uk/join-helpfinder/helpfinder-listings/</a:t>
            </a:r>
            <a:r>
              <a:rPr lang="en-GB" sz="1600" dirty="0">
                <a:latin typeface="Arial" panose="020B0604020202020204" pitchFamily="34" charset="0"/>
                <a:cs typeface="Arial" panose="020B0604020202020204" pitchFamily="34" charset="0"/>
              </a:rPr>
              <a:t>, for details of organisations in Northern Ireland visit: </a:t>
            </a:r>
            <a:r>
              <a:rPr lang="en-GB" sz="1600" dirty="0">
                <a:latin typeface="Arial" panose="020B0604020202020204" pitchFamily="34" charset="0"/>
                <a:cs typeface="Arial" panose="020B0604020202020204" pitchFamily="34" charset="0"/>
                <a:hlinkClick r:id="rId3"/>
              </a:rPr>
              <a:t>https://www.eatingdisordersni.co.uk/</a:t>
            </a:r>
            <a:r>
              <a:rPr lang="en-GB" sz="1600" dirty="0">
                <a:latin typeface="Arial" panose="020B0604020202020204" pitchFamily="34" charset="0"/>
                <a:cs typeface="Arial" panose="020B0604020202020204" pitchFamily="34" charset="0"/>
              </a:rPr>
              <a:t>.</a:t>
            </a:r>
          </a:p>
          <a:p>
            <a:pPr>
              <a:lnSpc>
                <a:spcPct val="110000"/>
              </a:lnSpc>
            </a:pPr>
            <a:r>
              <a:rPr lang="en-GB" sz="1600" dirty="0">
                <a:latin typeface="Arial" panose="020B0604020202020204" pitchFamily="34" charset="0"/>
                <a:cs typeface="Arial" panose="020B0604020202020204" pitchFamily="34" charset="0"/>
              </a:rPr>
              <a:t>Many of these services also provide support to family, friends and carers.</a:t>
            </a:r>
          </a:p>
          <a:p>
            <a:pPr>
              <a:lnSpc>
                <a:spcPct val="110000"/>
              </a:lnSpc>
              <a:buNone/>
            </a:pPr>
            <a:endParaRPr lang="en-GB" sz="1600" i="1" dirty="0">
              <a:latin typeface="Arial" panose="020B0604020202020204" pitchFamily="34" charset="0"/>
              <a:cs typeface="Arial" panose="020B0604020202020204" pitchFamily="34" charset="0"/>
            </a:endParaRPr>
          </a:p>
          <a:p>
            <a:pPr>
              <a:lnSpc>
                <a:spcPct val="110000"/>
              </a:lnSpc>
              <a:buNone/>
            </a:pPr>
            <a:r>
              <a:rPr lang="en-GB" sz="1600" b="1" dirty="0">
                <a:latin typeface="Arial" panose="020B0604020202020204" pitchFamily="34" charset="0"/>
                <a:cs typeface="Arial" panose="020B0604020202020204" pitchFamily="34" charset="0"/>
              </a:rPr>
              <a:t>If you are unsure about local services for EDs for adults your local adult psychiatric service will also be able to provide guidance and signpost to the appropriate service.</a:t>
            </a:r>
          </a:p>
          <a:p>
            <a:pPr>
              <a:lnSpc>
                <a:spcPct val="110000"/>
              </a:lnSpc>
            </a:pPr>
            <a:endParaRPr lang="en-GB" sz="1600" i="1" dirty="0">
              <a:latin typeface="Arial" panose="020B0604020202020204" pitchFamily="34" charset="0"/>
              <a:cs typeface="Arial" panose="020B0604020202020204" pitchFamily="34" charset="0"/>
            </a:endParaRPr>
          </a:p>
          <a:p>
            <a:pPr>
              <a:lnSpc>
                <a:spcPct val="110000"/>
              </a:lnSpc>
            </a:pPr>
            <a:endParaRPr lang="en-GB" sz="1400" i="1" dirty="0">
              <a:latin typeface="Arial" panose="020B0604020202020204" pitchFamily="34" charset="0"/>
              <a:cs typeface="Arial" panose="020B0604020202020204" pitchFamily="34" charset="0"/>
            </a:endParaRPr>
          </a:p>
          <a:p>
            <a:endParaRPr lang="en-US" sz="1000" dirty="0"/>
          </a:p>
        </p:txBody>
      </p:sp>
      <p:pic>
        <p:nvPicPr>
          <p:cNvPr id="29" name="Picture 2" descr="Beat"/>
          <p:cNvPicPr>
            <a:picLocks noChangeAspect="1" noChangeArrowheads="1"/>
          </p:cNvPicPr>
          <p:nvPr/>
        </p:nvPicPr>
        <p:blipFill>
          <a:blip r:embed="rId4" cstate="print"/>
          <a:srcRect/>
          <a:stretch>
            <a:fillRect/>
          </a:stretch>
        </p:blipFill>
        <p:spPr bwMode="auto">
          <a:xfrm>
            <a:off x="237615" y="4403188"/>
            <a:ext cx="2484358" cy="1364515"/>
          </a:xfrm>
          <a:prstGeom prst="rect">
            <a:avLst/>
          </a:prstGeom>
          <a:noFill/>
        </p:spPr>
      </p:pic>
    </p:spTree>
    <p:extLst>
      <p:ext uri="{BB962C8B-B14F-4D97-AF65-F5344CB8AC3E}">
        <p14:creationId xmlns:p14="http://schemas.microsoft.com/office/powerpoint/2010/main" val="1081175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7636-D4FD-44A1-8940-31F4073B22F1}"/>
              </a:ext>
            </a:extLst>
          </p:cNvPr>
          <p:cNvSpPr>
            <a:spLocks noGrp="1"/>
          </p:cNvSpPr>
          <p:nvPr>
            <p:ph type="title" idx="4294967295"/>
          </p:nvPr>
        </p:nvSpPr>
        <p:spPr>
          <a:xfrm>
            <a:off x="0" y="1520825"/>
            <a:ext cx="2513013" cy="3087688"/>
          </a:xfrm>
        </p:spPr>
        <p:txBody>
          <a:bodyPr>
            <a:normAutofit/>
          </a:bodyPr>
          <a:lstStyle/>
          <a:p>
            <a:r>
              <a:rPr lang="en-GB" sz="3200" b="1" dirty="0">
                <a:solidFill>
                  <a:schemeClr val="accent1">
                    <a:lumMod val="75000"/>
                  </a:schemeClr>
                </a:solidFill>
              </a:rPr>
              <a:t>9. Why do some people get eating disorders?</a:t>
            </a:r>
            <a:endParaRPr lang="en-GB" sz="3200" dirty="0">
              <a:solidFill>
                <a:schemeClr val="accent1">
                  <a:lumMod val="75000"/>
                </a:schemeClr>
              </a:solidFill>
            </a:endParaRPr>
          </a:p>
        </p:txBody>
      </p:sp>
      <p:sp>
        <p:nvSpPr>
          <p:cNvPr id="3" name="Content Placeholder 2">
            <a:extLst>
              <a:ext uri="{FF2B5EF4-FFF2-40B4-BE49-F238E27FC236}">
                <a16:creationId xmlns:a16="http://schemas.microsoft.com/office/drawing/2014/main" id="{11FFCBEB-EF0E-45D0-AD24-C72848D23E82}"/>
              </a:ext>
            </a:extLst>
          </p:cNvPr>
          <p:cNvSpPr>
            <a:spLocks noGrp="1"/>
          </p:cNvSpPr>
          <p:nvPr>
            <p:ph idx="4294967295"/>
          </p:nvPr>
        </p:nvSpPr>
        <p:spPr>
          <a:xfrm>
            <a:off x="2307102" y="0"/>
            <a:ext cx="9884898" cy="7033846"/>
          </a:xfrm>
        </p:spPr>
        <p:txBody>
          <a:bodyPr anchor="ctr">
            <a:normAutofit/>
          </a:bodyPr>
          <a:lstStyle/>
          <a:p>
            <a:pPr marL="0" indent="0" fontAlgn="base">
              <a:buNone/>
            </a:pPr>
            <a:r>
              <a:rPr lang="en-GB" sz="1600" dirty="0">
                <a:latin typeface="Arial" panose="020B0604020202020204" pitchFamily="34" charset="0"/>
                <a:cs typeface="Arial" panose="020B0604020202020204" pitchFamily="34" charset="0"/>
              </a:rPr>
              <a:t>There is no single </a:t>
            </a:r>
            <a:r>
              <a:rPr lang="en-GB" sz="1600" i="1" dirty="0">
                <a:latin typeface="Arial" panose="020B0604020202020204" pitchFamily="34" charset="0"/>
                <a:cs typeface="Arial" panose="020B0604020202020204" pitchFamily="34" charset="0"/>
              </a:rPr>
              <a:t>reason</a:t>
            </a:r>
            <a:r>
              <a:rPr lang="en-GB" sz="1600" dirty="0">
                <a:latin typeface="Arial" panose="020B0604020202020204" pitchFamily="34" charset="0"/>
                <a:cs typeface="Arial" panose="020B0604020202020204" pitchFamily="34" charset="0"/>
              </a:rPr>
              <a:t> why a person develops an eating disorder (ED)</a:t>
            </a:r>
            <a:r>
              <a:rPr lang="en-GB" sz="1600" i="1"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 For some people, males </a:t>
            </a:r>
            <a:r>
              <a:rPr lang="en-GB" sz="1600" i="1" dirty="0">
                <a:latin typeface="Arial" panose="020B0604020202020204" pitchFamily="34" charset="0"/>
                <a:cs typeface="Arial" panose="020B0604020202020204" pitchFamily="34" charset="0"/>
              </a:rPr>
              <a:t>and</a:t>
            </a:r>
            <a:r>
              <a:rPr lang="en-GB" sz="1600" dirty="0">
                <a:latin typeface="Arial" panose="020B0604020202020204" pitchFamily="34" charset="0"/>
                <a:cs typeface="Arial" panose="020B0604020202020204" pitchFamily="34" charset="0"/>
              </a:rPr>
              <a:t> females, it may be about controlling  something when everything else in their lives feels out of control, for others it is about having that security and </a:t>
            </a:r>
            <a:r>
              <a:rPr lang="en-GB" sz="1600" i="1" dirty="0">
                <a:solidFill>
                  <a:srgbClr val="7030A0"/>
                </a:solidFill>
                <a:latin typeface="Arial" panose="020B0604020202020204" pitchFamily="34" charset="0"/>
                <a:cs typeface="Arial" panose="020B0604020202020204" pitchFamily="34" charset="0"/>
              </a:rPr>
              <a:t>“body armour”</a:t>
            </a:r>
            <a:r>
              <a:rPr lang="en-GB" sz="1600" dirty="0">
                <a:solidFill>
                  <a:srgbClr val="7030A0"/>
                </a:solidFill>
                <a:latin typeface="Arial" panose="020B0604020202020204" pitchFamily="34" charset="0"/>
                <a:cs typeface="Arial" panose="020B0604020202020204" pitchFamily="34" charset="0"/>
              </a:rPr>
              <a:t> (animation</a:t>
            </a:r>
            <a:r>
              <a:rPr lang="en-GB" sz="1600" dirty="0">
                <a:latin typeface="Arial" panose="020B0604020202020204" pitchFamily="34" charset="0"/>
                <a:cs typeface="Arial" panose="020B0604020202020204" pitchFamily="34" charset="0"/>
              </a:rPr>
              <a:t>). It is important to be open to hearing the person’s circumstances and not to assume why they are experiencing this mental health problem.</a:t>
            </a:r>
          </a:p>
          <a:p>
            <a:pPr marL="0" indent="0" fontAlgn="base">
              <a:buNone/>
            </a:pPr>
            <a:r>
              <a:rPr lang="en-US" sz="1600" b="1" i="1" dirty="0">
                <a:solidFill>
                  <a:srgbClr val="7030A0"/>
                </a:solidFill>
              </a:rPr>
              <a:t>Animation: “It’s a complicated process … there’s no easy fix … </a:t>
            </a:r>
            <a:r>
              <a:rPr lang="en-US" sz="1600" dirty="0"/>
              <a:t> </a:t>
            </a:r>
            <a:r>
              <a:rPr lang="en-US" sz="1600" b="1" i="1" dirty="0">
                <a:solidFill>
                  <a:srgbClr val="7030A0"/>
                </a:solidFill>
              </a:rPr>
              <a:t>and no two people are the same…”</a:t>
            </a:r>
            <a:endParaRPr lang="en-GB" sz="1600" b="1" i="1" dirty="0">
              <a:solidFill>
                <a:srgbClr val="7030A0"/>
              </a:solidFill>
            </a:endParaRPr>
          </a:p>
          <a:p>
            <a:pPr marL="0" indent="0" fontAlgn="base">
              <a:buNone/>
            </a:pPr>
            <a:r>
              <a:rPr lang="en-GB" sz="1600" dirty="0">
                <a:latin typeface="Arial" panose="020B0604020202020204" pitchFamily="34" charset="0"/>
                <a:cs typeface="Arial" panose="020B0604020202020204" pitchFamily="34" charset="0"/>
              </a:rPr>
              <a:t>Though the exact causes of EDs are unknown, it is generally believed that a combination of biological, psychological, and/or environmental abnormalities contribute to the development of these illnesses.</a:t>
            </a:r>
          </a:p>
          <a:p>
            <a:pPr marL="0" indent="0" fontAlgn="base">
              <a:buNone/>
            </a:pPr>
            <a:endParaRPr lang="en-GB" sz="1400" b="1" dirty="0">
              <a:latin typeface="Arial" panose="020B0604020202020204" pitchFamily="34" charset="0"/>
              <a:cs typeface="Arial" panose="020B0604020202020204" pitchFamily="34" charset="0"/>
            </a:endParaRPr>
          </a:p>
          <a:p>
            <a:pPr marL="0" indent="0" fontAlgn="base">
              <a:buNone/>
            </a:pPr>
            <a:r>
              <a:rPr lang="en-GB" sz="1400" b="1" dirty="0">
                <a:latin typeface="Arial" panose="020B0604020202020204" pitchFamily="34" charset="0"/>
                <a:cs typeface="Arial" panose="020B0604020202020204" pitchFamily="34" charset="0"/>
              </a:rPr>
              <a:t>Examples of biological factors include:</a:t>
            </a:r>
          </a:p>
          <a:p>
            <a:pPr lvl="0" fontAlgn="base"/>
            <a:r>
              <a:rPr lang="en-GB" sz="1400" dirty="0">
                <a:latin typeface="Arial" panose="020B0604020202020204" pitchFamily="34" charset="0"/>
                <a:cs typeface="Arial" panose="020B0604020202020204" pitchFamily="34" charset="0"/>
              </a:rPr>
              <a:t>Genetics / family history</a:t>
            </a:r>
          </a:p>
          <a:p>
            <a:pPr lvl="0" fontAlgn="base"/>
            <a:r>
              <a:rPr lang="en-GB" sz="1400" dirty="0">
                <a:latin typeface="Arial" panose="020B0604020202020204" pitchFamily="34" charset="0"/>
                <a:cs typeface="Arial" panose="020B0604020202020204" pitchFamily="34" charset="0"/>
              </a:rPr>
              <a:t>Neurobiological factors </a:t>
            </a:r>
          </a:p>
          <a:p>
            <a:pPr lvl="0" fontAlgn="base"/>
            <a:r>
              <a:rPr lang="en-GB" sz="1400" dirty="0">
                <a:latin typeface="Arial" panose="020B0604020202020204" pitchFamily="34" charset="0"/>
                <a:cs typeface="Arial" panose="020B0604020202020204" pitchFamily="34" charset="0"/>
              </a:rPr>
              <a:t>Neurochemical factors </a:t>
            </a:r>
          </a:p>
          <a:p>
            <a:pPr marL="0" indent="0" fontAlgn="base">
              <a:buNone/>
            </a:pPr>
            <a:r>
              <a:rPr lang="en-GB" sz="1400" dirty="0">
                <a:latin typeface="Arial" panose="020B0604020202020204" pitchFamily="34" charset="0"/>
                <a:cs typeface="Arial" panose="020B0604020202020204" pitchFamily="34" charset="0"/>
              </a:rPr>
              <a:t> </a:t>
            </a:r>
          </a:p>
          <a:p>
            <a:pPr marL="0" indent="0" fontAlgn="base">
              <a:buNone/>
            </a:pPr>
            <a:r>
              <a:rPr lang="en-GB" sz="1400" b="1" dirty="0">
                <a:latin typeface="Arial" panose="020B0604020202020204" pitchFamily="34" charset="0"/>
                <a:cs typeface="Arial" panose="020B0604020202020204" pitchFamily="34" charset="0"/>
              </a:rPr>
              <a:t>Examples of psychological factors include:</a:t>
            </a:r>
          </a:p>
          <a:p>
            <a:pPr lvl="0" fontAlgn="base"/>
            <a:r>
              <a:rPr lang="en-GB" sz="1400" dirty="0">
                <a:latin typeface="Arial" panose="020B0604020202020204" pitchFamily="34" charset="0"/>
                <a:cs typeface="Arial" panose="020B0604020202020204" pitchFamily="34" charset="0"/>
              </a:rPr>
              <a:t>Negative body image</a:t>
            </a:r>
          </a:p>
          <a:p>
            <a:pPr lvl="0" fontAlgn="base"/>
            <a:r>
              <a:rPr lang="en-GB" sz="1400" dirty="0">
                <a:latin typeface="Arial" panose="020B0604020202020204" pitchFamily="34" charset="0"/>
                <a:cs typeface="Arial" panose="020B0604020202020204" pitchFamily="34" charset="0"/>
              </a:rPr>
              <a:t>Poor self-esteem</a:t>
            </a:r>
          </a:p>
          <a:p>
            <a:pPr marL="0" indent="0" fontAlgn="base">
              <a:buNone/>
            </a:pPr>
            <a:r>
              <a:rPr lang="en-GB" sz="1400" dirty="0">
                <a:latin typeface="Arial" panose="020B0604020202020204" pitchFamily="34" charset="0"/>
                <a:cs typeface="Arial" panose="020B0604020202020204" pitchFamily="34" charset="0"/>
              </a:rPr>
              <a:t> </a:t>
            </a:r>
          </a:p>
          <a:p>
            <a:pPr marL="0" indent="0" fontAlgn="base">
              <a:buNone/>
            </a:pPr>
            <a:r>
              <a:rPr lang="en-GB" sz="1400" b="1" dirty="0">
                <a:latin typeface="Arial" panose="020B0604020202020204" pitchFamily="34" charset="0"/>
                <a:cs typeface="Arial" panose="020B0604020202020204" pitchFamily="34" charset="0"/>
              </a:rPr>
              <a:t>Examples of environmental factors include:</a:t>
            </a:r>
          </a:p>
          <a:p>
            <a:pPr lvl="0" fontAlgn="base"/>
            <a:r>
              <a:rPr lang="en-GB" sz="1400" dirty="0">
                <a:latin typeface="Arial" panose="020B0604020202020204" pitchFamily="34" charset="0"/>
                <a:cs typeface="Arial" panose="020B0604020202020204" pitchFamily="34" charset="0"/>
              </a:rPr>
              <a:t>Aesthetically oriented sports, where an emphasis is placed on maintaining a lean body for enhanced performance.</a:t>
            </a:r>
          </a:p>
          <a:p>
            <a:pPr lvl="0" fontAlgn="base"/>
            <a:r>
              <a:rPr lang="en-GB" sz="1400" dirty="0">
                <a:latin typeface="Arial" panose="020B0604020202020204" pitchFamily="34" charset="0"/>
                <a:cs typeface="Arial" panose="020B0604020202020204" pitchFamily="34" charset="0"/>
              </a:rPr>
              <a:t>Childhood trauma </a:t>
            </a:r>
          </a:p>
          <a:p>
            <a:pPr lvl="0" fontAlgn="base"/>
            <a:r>
              <a:rPr lang="en-GB" sz="1400" dirty="0">
                <a:latin typeface="Arial" panose="020B0604020202020204" pitchFamily="34" charset="0"/>
                <a:cs typeface="Arial" panose="020B0604020202020204" pitchFamily="34" charset="0"/>
              </a:rPr>
              <a:t>Sociocultural factors </a:t>
            </a:r>
          </a:p>
          <a:p>
            <a:pPr lvl="0" fontAlgn="base"/>
            <a:r>
              <a:rPr lang="en-GB" sz="1400" dirty="0">
                <a:latin typeface="Arial" panose="020B0604020202020204" pitchFamily="34" charset="0"/>
                <a:cs typeface="Arial" panose="020B0604020202020204" pitchFamily="34" charset="0"/>
              </a:rPr>
              <a:t>Stressful transitions or life changes (e.g. transitioning due to university or work)</a:t>
            </a:r>
          </a:p>
          <a:p>
            <a:endParaRPr lang="en-GB" sz="1000" dirty="0"/>
          </a:p>
        </p:txBody>
      </p:sp>
      <p:sp>
        <p:nvSpPr>
          <p:cNvPr id="8" name="Isosceles Triangle 7">
            <a:extLst>
              <a:ext uri="{FF2B5EF4-FFF2-40B4-BE49-F238E27FC236}">
                <a16:creationId xmlns:a16="http://schemas.microsoft.com/office/drawing/2014/main" id="{8817AC51-5572-44EE-A0DE-7A3748336F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88603" y="3336426"/>
            <a:ext cx="200040" cy="17244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Rectangle 3">
            <a:extLst>
              <a:ext uri="{FF2B5EF4-FFF2-40B4-BE49-F238E27FC236}">
                <a16:creationId xmlns:a16="http://schemas.microsoft.com/office/drawing/2014/main" id="{0E682EE8-8BFA-4049-B97F-A61FBF33E4DD}"/>
              </a:ext>
            </a:extLst>
          </p:cNvPr>
          <p:cNvSpPr/>
          <p:nvPr/>
        </p:nvSpPr>
        <p:spPr>
          <a:xfrm>
            <a:off x="4602399" y="3322630"/>
            <a:ext cx="172448" cy="20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90659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7636-D4FD-44A1-8940-31F4073B22F1}"/>
              </a:ext>
            </a:extLst>
          </p:cNvPr>
          <p:cNvSpPr>
            <a:spLocks noGrp="1"/>
          </p:cNvSpPr>
          <p:nvPr>
            <p:ph type="title" idx="4294967295"/>
          </p:nvPr>
        </p:nvSpPr>
        <p:spPr>
          <a:xfrm>
            <a:off x="0" y="1520825"/>
            <a:ext cx="2513013" cy="3087688"/>
          </a:xfrm>
        </p:spPr>
        <p:txBody>
          <a:bodyPr>
            <a:normAutofit/>
          </a:bodyPr>
          <a:lstStyle/>
          <a:p>
            <a:r>
              <a:rPr lang="en-GB" sz="3200" b="1" dirty="0">
                <a:solidFill>
                  <a:schemeClr val="accent1">
                    <a:lumMod val="75000"/>
                  </a:schemeClr>
                </a:solidFill>
              </a:rPr>
              <a:t>10. Supporting family and carers</a:t>
            </a:r>
            <a:endParaRPr lang="en-GB" sz="3200" dirty="0">
              <a:solidFill>
                <a:schemeClr val="accent1">
                  <a:lumMod val="75000"/>
                </a:schemeClr>
              </a:solidFill>
            </a:endParaRPr>
          </a:p>
        </p:txBody>
      </p:sp>
      <p:sp>
        <p:nvSpPr>
          <p:cNvPr id="3" name="Content Placeholder 2">
            <a:extLst>
              <a:ext uri="{FF2B5EF4-FFF2-40B4-BE49-F238E27FC236}">
                <a16:creationId xmlns:a16="http://schemas.microsoft.com/office/drawing/2014/main" id="{11FFCBEB-EF0E-45D0-AD24-C72848D23E82}"/>
              </a:ext>
            </a:extLst>
          </p:cNvPr>
          <p:cNvSpPr>
            <a:spLocks noGrp="1"/>
          </p:cNvSpPr>
          <p:nvPr>
            <p:ph idx="4294967295"/>
          </p:nvPr>
        </p:nvSpPr>
        <p:spPr>
          <a:xfrm>
            <a:off x="1955409" y="-1069144"/>
            <a:ext cx="10236591" cy="8215532"/>
          </a:xfrm>
        </p:spPr>
        <p:txBody>
          <a:bodyPr anchor="ctr">
            <a:normAutofit/>
          </a:bodyPr>
          <a:lstStyle/>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Experiencing that someone close has an eating disorder (ED) is often difficult and distressing for parents, siblings, other family members, partners, friends or co-workers. They may feel responsible or guilty and unsure of how to help them get better. They might need:</a:t>
            </a:r>
          </a:p>
          <a:p>
            <a:pPr lvl="1"/>
            <a:r>
              <a:rPr lang="en-GB" sz="1600" dirty="0">
                <a:latin typeface="Arial" panose="020B0604020202020204" pitchFamily="34" charset="0"/>
                <a:cs typeface="Arial" panose="020B0604020202020204" pitchFamily="34" charset="0"/>
              </a:rPr>
              <a:t>emotional and social support</a:t>
            </a:r>
          </a:p>
          <a:p>
            <a:pPr lvl="1"/>
            <a:r>
              <a:rPr lang="en-GB" sz="1600" dirty="0">
                <a:latin typeface="Arial" panose="020B0604020202020204" pitchFamily="34" charset="0"/>
                <a:cs typeface="Arial" panose="020B0604020202020204" pitchFamily="34" charset="0"/>
              </a:rPr>
              <a:t>practical support, including discussing care plans and what to do if emergency care is needed.</a:t>
            </a:r>
          </a:p>
          <a:p>
            <a:pPr lvl="1"/>
            <a:endParaRPr lang="en-GB" sz="1600" dirty="0">
              <a:latin typeface="Arial" panose="020B0604020202020204" pitchFamily="34" charset="0"/>
              <a:cs typeface="Arial" panose="020B0604020202020204" pitchFamily="34" charset="0"/>
            </a:endParaRPr>
          </a:p>
          <a:p>
            <a:pPr marL="0" indent="0">
              <a:buNone/>
            </a:pPr>
            <a:r>
              <a:rPr lang="en-GB" sz="1600" b="1" dirty="0">
                <a:latin typeface="Arial" panose="020B0604020202020204" pitchFamily="34" charset="0"/>
                <a:cs typeface="Arial" panose="020B0604020202020204" pitchFamily="34" charset="0"/>
              </a:rPr>
              <a:t>Being involved</a:t>
            </a:r>
          </a:p>
          <a:p>
            <a:r>
              <a:rPr lang="en-GB" sz="1600" dirty="0">
                <a:latin typeface="Arial" panose="020B0604020202020204" pitchFamily="34" charset="0"/>
                <a:cs typeface="Arial" panose="020B0604020202020204" pitchFamily="34" charset="0"/>
              </a:rPr>
              <a:t>A patient of 18+ with an ED might find it comforting to have family members, a partner or trusted friends involved in their recovery process. But if the patient prefers not to have family involved, that wish needs to be respected too.</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After referral, ED services may offer family member involvement. In addition, there are many local and national support services for family/ carers, available via </a:t>
            </a:r>
          </a:p>
          <a:p>
            <a:pPr>
              <a:buNone/>
            </a:pPr>
            <a:r>
              <a:rPr lang="en-GB" sz="1600" u="sng" dirty="0">
                <a:latin typeface="Arial" panose="020B0604020202020204" pitchFamily="34" charset="0"/>
                <a:cs typeface="Arial" panose="020B0604020202020204" pitchFamily="34" charset="0"/>
                <a:hlinkClick r:id="rId2"/>
              </a:rPr>
              <a:t>http://helpfinder.b-eat.co.uk/join-helpfinder/helpfinder-listings/</a:t>
            </a:r>
            <a:r>
              <a:rPr lang="en-GB" sz="1600" dirty="0">
                <a:latin typeface="Arial" panose="020B0604020202020204" pitchFamily="34" charset="0"/>
                <a:cs typeface="Arial" panose="020B0604020202020204" pitchFamily="34" charset="0"/>
              </a:rPr>
              <a:t>;</a:t>
            </a:r>
          </a:p>
          <a:p>
            <a:pPr>
              <a:buNone/>
            </a:pPr>
            <a:r>
              <a:rPr lang="en-GB" sz="1600" dirty="0">
                <a:latin typeface="Arial" panose="020B0604020202020204" pitchFamily="34" charset="0"/>
                <a:cs typeface="Arial" panose="020B0604020202020204" pitchFamily="34" charset="0"/>
              </a:rPr>
              <a:t>Additional services: e.g.: </a:t>
            </a:r>
            <a:r>
              <a:rPr lang="en-GB" sz="1600" dirty="0">
                <a:latin typeface="Arial" panose="020B0604020202020204" pitchFamily="34" charset="0"/>
                <a:cs typeface="Arial" panose="020B0604020202020204" pitchFamily="34" charset="0"/>
                <a:hlinkClick r:id="rId3"/>
              </a:rPr>
              <a:t>https://www.beateatingdisorders.org.uk/someone-else/support-for-carers</a:t>
            </a:r>
            <a:endParaRPr lang="en-GB" sz="1600" dirty="0">
              <a:latin typeface="Arial" panose="020B0604020202020204" pitchFamily="34" charset="0"/>
              <a:cs typeface="Arial" panose="020B0604020202020204" pitchFamily="34" charset="0"/>
            </a:endParaRPr>
          </a:p>
          <a:p>
            <a:pPr>
              <a:buNone/>
            </a:pPr>
            <a:r>
              <a:rPr lang="en-GB" sz="1600" dirty="0">
                <a:latin typeface="Arial" panose="020B0604020202020204" pitchFamily="34" charset="0"/>
                <a:cs typeface="Arial" panose="020B0604020202020204" pitchFamily="34" charset="0"/>
                <a:hlinkClick r:id="rId4"/>
              </a:rPr>
              <a:t>https://firststepsed.co.uk/parents-and-carers/</a:t>
            </a:r>
            <a:endParaRPr lang="en-GB" sz="1600" dirty="0">
              <a:latin typeface="Arial" panose="020B0604020202020204" pitchFamily="34" charset="0"/>
              <a:cs typeface="Arial" panose="020B0604020202020204" pitchFamily="34" charset="0"/>
            </a:endParaRPr>
          </a:p>
          <a:p>
            <a:pPr>
              <a:buNone/>
            </a:pPr>
            <a:endParaRPr lang="en-US" sz="1600" dirty="0"/>
          </a:p>
          <a:p>
            <a:pPr>
              <a:buNone/>
            </a:pPr>
            <a:r>
              <a:rPr lang="en-US" sz="1800" b="1" i="1" dirty="0">
                <a:solidFill>
                  <a:srgbClr val="7030A0"/>
                </a:solidFill>
              </a:rPr>
              <a:t>Animation: </a:t>
            </a:r>
          </a:p>
          <a:p>
            <a:pPr>
              <a:buNone/>
            </a:pPr>
            <a:r>
              <a:rPr lang="en-US" sz="1800" b="1" i="1" dirty="0">
                <a:solidFill>
                  <a:srgbClr val="7030A0"/>
                </a:solidFill>
              </a:rPr>
              <a:t>“I think giving hope helps … saying we can give you … your love of life back … your relationship with yourself … with others …”</a:t>
            </a:r>
            <a:endParaRPr lang="en-GB" sz="1800" b="1" i="1" dirty="0">
              <a:solidFill>
                <a:srgbClr val="7030A0"/>
              </a:solidFill>
            </a:endParaRPr>
          </a:p>
        </p:txBody>
      </p:sp>
    </p:spTree>
    <p:extLst>
      <p:ext uri="{BB962C8B-B14F-4D97-AF65-F5344CB8AC3E}">
        <p14:creationId xmlns:p14="http://schemas.microsoft.com/office/powerpoint/2010/main" val="2490659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4C9B-50AA-4E95-A650-DF4C69BF7399}"/>
              </a:ext>
            </a:extLst>
          </p:cNvPr>
          <p:cNvSpPr>
            <a:spLocks noGrp="1"/>
          </p:cNvSpPr>
          <p:nvPr>
            <p:ph type="title"/>
          </p:nvPr>
        </p:nvSpPr>
        <p:spPr/>
        <p:txBody>
          <a:bodyPr/>
          <a:lstStyle/>
          <a:p>
            <a:r>
              <a:rPr lang="en-GB" b="1" dirty="0"/>
              <a:t>11. Further resources</a:t>
            </a:r>
            <a:endParaRPr lang="en-GB" dirty="0"/>
          </a:p>
        </p:txBody>
      </p:sp>
      <p:sp>
        <p:nvSpPr>
          <p:cNvPr id="3" name="Content Placeholder 2">
            <a:extLst>
              <a:ext uri="{FF2B5EF4-FFF2-40B4-BE49-F238E27FC236}">
                <a16:creationId xmlns:a16="http://schemas.microsoft.com/office/drawing/2014/main" id="{9D2F9692-76B9-4207-B434-0D22A11C4334}"/>
              </a:ext>
            </a:extLst>
          </p:cNvPr>
          <p:cNvSpPr>
            <a:spLocks noGrp="1"/>
          </p:cNvSpPr>
          <p:nvPr>
            <p:ph idx="1"/>
          </p:nvPr>
        </p:nvSpPr>
        <p:spPr>
          <a:xfrm>
            <a:off x="838200" y="1233055"/>
            <a:ext cx="10515600" cy="4943908"/>
          </a:xfrm>
        </p:spPr>
        <p:txBody>
          <a:bodyPr>
            <a:normAutofit fontScale="70000" lnSpcReduction="20000"/>
          </a:bodyPr>
          <a:lstStyle/>
          <a:p>
            <a:r>
              <a:rPr lang="en-GB" dirty="0"/>
              <a:t>For further information about assessment and treatment of eating disorders please visit the NICE guidelines (NG69, May 2017) at: </a:t>
            </a:r>
            <a:r>
              <a:rPr lang="en-GB" u="sng" dirty="0">
                <a:hlinkClick r:id="rId2"/>
              </a:rPr>
              <a:t>https://www.nice.org.uk/guidance/ng69</a:t>
            </a:r>
            <a:endParaRPr lang="en-GB" u="sng" dirty="0"/>
          </a:p>
          <a:p>
            <a:endParaRPr lang="en-GB" dirty="0"/>
          </a:p>
          <a:p>
            <a:r>
              <a:rPr lang="en-GB" dirty="0"/>
              <a:t>Beat the national eating disorders charity have lots of information and online support groups and helpline services: </a:t>
            </a:r>
            <a:r>
              <a:rPr lang="en-GB" u="sng" dirty="0">
                <a:hlinkClick r:id="rId3"/>
              </a:rPr>
              <a:t>https://www.beateatingdisorders.org.uk/</a:t>
            </a:r>
            <a:endParaRPr lang="en-GB" u="sng" dirty="0"/>
          </a:p>
          <a:p>
            <a:r>
              <a:rPr lang="en-GB" dirty="0"/>
              <a:t>Anorexia, Bulimia Care (ABC) provide on-going care, emotional support and practical guidance for anyone affected by eating disorders, those struggling personally and parents, families and friends </a:t>
            </a:r>
            <a:r>
              <a:rPr lang="en-GB" dirty="0">
                <a:hlinkClick r:id="rId4"/>
              </a:rPr>
              <a:t>http://www.anorexiabulimiacare.org.uk/</a:t>
            </a:r>
            <a:endParaRPr lang="en-GB" dirty="0"/>
          </a:p>
          <a:p>
            <a:r>
              <a:rPr lang="en-GB" dirty="0"/>
              <a:t>Male Voice ED is a charity which recognises and values the lived experience of males who have experienced, or are experiencing, eating disorders, disordered eating and associated co-morbid conditions, providing a range of support groups across the UK: </a:t>
            </a:r>
            <a:r>
              <a:rPr lang="en-GB" u="sng" dirty="0">
                <a:hlinkClick r:id="rId5"/>
              </a:rPr>
              <a:t>https://www.malevoiced.com/</a:t>
            </a:r>
            <a:r>
              <a:rPr lang="en-GB" dirty="0"/>
              <a:t> </a:t>
            </a:r>
          </a:p>
          <a:p>
            <a:endParaRPr lang="en-GB" dirty="0"/>
          </a:p>
          <a:p>
            <a:r>
              <a:rPr lang="en-GB" dirty="0"/>
              <a:t>For information about support groups in your area you can use the B-eat help-finder for England, Scotland and Wales: </a:t>
            </a:r>
            <a:r>
              <a:rPr lang="en-GB" u="sng" dirty="0">
                <a:hlinkClick r:id="rId6"/>
              </a:rPr>
              <a:t>http://helpfinder.b-eat.co.uk/join-helpfinder/helpfinder-listings/</a:t>
            </a:r>
            <a:r>
              <a:rPr lang="en-GB" dirty="0"/>
              <a:t>, First Steps provide support for individuals and their families in the midlands </a:t>
            </a:r>
            <a:r>
              <a:rPr lang="en-GB" u="sng" dirty="0">
                <a:hlinkClick r:id="rId7"/>
              </a:rPr>
              <a:t>https://firststepsed.co.uk/</a:t>
            </a:r>
            <a:r>
              <a:rPr lang="en-GB" dirty="0"/>
              <a:t>, visit Eating Disorders Association for details of organisations in Northern Ireland: </a:t>
            </a:r>
            <a:r>
              <a:rPr lang="en-GB" u="sng" dirty="0">
                <a:hlinkClick r:id="rId8"/>
              </a:rPr>
              <a:t>https://www.eatingdisordersni.co.uk/</a:t>
            </a:r>
            <a:r>
              <a:rPr lang="en-GB" dirty="0"/>
              <a:t> </a:t>
            </a:r>
          </a:p>
          <a:p>
            <a:endParaRPr lang="en-GB" dirty="0"/>
          </a:p>
        </p:txBody>
      </p:sp>
      <p:sp>
        <p:nvSpPr>
          <p:cNvPr id="4" name="TextBox 3"/>
          <p:cNvSpPr txBox="1"/>
          <p:nvPr/>
        </p:nvSpPr>
        <p:spPr>
          <a:xfrm>
            <a:off x="156755" y="5904412"/>
            <a:ext cx="11730446" cy="646331"/>
          </a:xfrm>
          <a:prstGeom prst="rect">
            <a:avLst/>
          </a:prstGeom>
          <a:noFill/>
        </p:spPr>
        <p:txBody>
          <a:bodyPr wrap="square" rtlCol="0">
            <a:spAutoFit/>
          </a:bodyPr>
          <a:lstStyle/>
          <a:p>
            <a:r>
              <a:rPr lang="en-US" b="1" i="1" dirty="0">
                <a:solidFill>
                  <a:srgbClr val="7030A0"/>
                </a:solidFill>
              </a:rPr>
              <a:t>Animation: “A GP once said to me ‘I’m not exactly sure who we should be referring you to… I’m gonna have to go ask one of my colleagues, and I can get back to you…’”</a:t>
            </a:r>
            <a:endParaRPr lang="en-GB" b="1" i="1" dirty="0">
              <a:solidFill>
                <a:srgbClr val="7030A0"/>
              </a:solidFill>
            </a:endParaRPr>
          </a:p>
        </p:txBody>
      </p:sp>
    </p:spTree>
    <p:extLst>
      <p:ext uri="{BB962C8B-B14F-4D97-AF65-F5344CB8AC3E}">
        <p14:creationId xmlns:p14="http://schemas.microsoft.com/office/powerpoint/2010/main" val="3241151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D5AC2-A483-4384-9A78-D9FEA7536503}"/>
              </a:ext>
            </a:extLst>
          </p:cNvPr>
          <p:cNvSpPr>
            <a:spLocks noGrp="1"/>
          </p:cNvSpPr>
          <p:nvPr>
            <p:ph type="title"/>
          </p:nvPr>
        </p:nvSpPr>
        <p:spPr>
          <a:xfrm>
            <a:off x="488576" y="87220"/>
            <a:ext cx="10515600" cy="692710"/>
          </a:xfrm>
        </p:spPr>
        <p:txBody>
          <a:bodyPr>
            <a:normAutofit fontScale="90000"/>
          </a:bodyPr>
          <a:lstStyle/>
          <a:p>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r>
              <a:rPr lang="en-GB" sz="2700" dirty="0" smtClean="0">
                <a:latin typeface="Arial" panose="020B0604020202020204" pitchFamily="34" charset="0"/>
                <a:cs typeface="Arial" panose="020B0604020202020204" pitchFamily="34" charset="0"/>
              </a:rPr>
              <a:t>Part </a:t>
            </a:r>
            <a:r>
              <a:rPr lang="en-GB" sz="2700" dirty="0">
                <a:latin typeface="Arial" panose="020B0604020202020204" pitchFamily="34" charset="0"/>
                <a:cs typeface="Arial" panose="020B0604020202020204" pitchFamily="34" charset="0"/>
              </a:rPr>
              <a:t>4: Questions after training</a:t>
            </a:r>
          </a:p>
        </p:txBody>
      </p:sp>
      <p:graphicFrame>
        <p:nvGraphicFramePr>
          <p:cNvPr id="4" name="Table 4">
            <a:extLst>
              <a:ext uri="{FF2B5EF4-FFF2-40B4-BE49-F238E27FC236}">
                <a16:creationId xmlns:a16="http://schemas.microsoft.com/office/drawing/2014/main" id="{C0950839-E71B-42AD-AB69-DC299C14DE9A}"/>
              </a:ext>
            </a:extLst>
          </p:cNvPr>
          <p:cNvGraphicFramePr>
            <a:graphicFrameLocks noGrp="1"/>
          </p:cNvGraphicFramePr>
          <p:nvPr>
            <p:extLst>
              <p:ext uri="{D42A27DB-BD31-4B8C-83A1-F6EECF244321}">
                <p14:modId xmlns:p14="http://schemas.microsoft.com/office/powerpoint/2010/main" val="502145177"/>
              </p:ext>
            </p:extLst>
          </p:nvPr>
        </p:nvGraphicFramePr>
        <p:xfrm>
          <a:off x="382862" y="1600199"/>
          <a:ext cx="10968007" cy="4369704"/>
        </p:xfrm>
        <a:graphic>
          <a:graphicData uri="http://schemas.openxmlformats.org/drawingml/2006/table">
            <a:tbl>
              <a:tblPr firstRow="1" bandRow="1">
                <a:tableStyleId>{5C22544A-7EE6-4342-B048-85BDC9FD1C3A}</a:tableStyleId>
              </a:tblPr>
              <a:tblGrid>
                <a:gridCol w="3152154">
                  <a:extLst>
                    <a:ext uri="{9D8B030D-6E8A-4147-A177-3AD203B41FA5}">
                      <a16:colId xmlns:a16="http://schemas.microsoft.com/office/drawing/2014/main" val="3596201907"/>
                    </a:ext>
                  </a:extLst>
                </a:gridCol>
                <a:gridCol w="1023218">
                  <a:extLst>
                    <a:ext uri="{9D8B030D-6E8A-4147-A177-3AD203B41FA5}">
                      <a16:colId xmlns:a16="http://schemas.microsoft.com/office/drawing/2014/main" val="576334194"/>
                    </a:ext>
                  </a:extLst>
                </a:gridCol>
                <a:gridCol w="770298">
                  <a:extLst>
                    <a:ext uri="{9D8B030D-6E8A-4147-A177-3AD203B41FA5}">
                      <a16:colId xmlns:a16="http://schemas.microsoft.com/office/drawing/2014/main" val="2447467904"/>
                    </a:ext>
                  </a:extLst>
                </a:gridCol>
                <a:gridCol w="1277996">
                  <a:extLst>
                    <a:ext uri="{9D8B030D-6E8A-4147-A177-3AD203B41FA5}">
                      <a16:colId xmlns:a16="http://schemas.microsoft.com/office/drawing/2014/main" val="3377043799"/>
                    </a:ext>
                  </a:extLst>
                </a:gridCol>
                <a:gridCol w="1225475">
                  <a:extLst>
                    <a:ext uri="{9D8B030D-6E8A-4147-A177-3AD203B41FA5}">
                      <a16:colId xmlns:a16="http://schemas.microsoft.com/office/drawing/2014/main" val="1083617687"/>
                    </a:ext>
                  </a:extLst>
                </a:gridCol>
                <a:gridCol w="1181708">
                  <a:extLst>
                    <a:ext uri="{9D8B030D-6E8A-4147-A177-3AD203B41FA5}">
                      <a16:colId xmlns:a16="http://schemas.microsoft.com/office/drawing/2014/main" val="1883757743"/>
                    </a:ext>
                  </a:extLst>
                </a:gridCol>
                <a:gridCol w="1085422">
                  <a:extLst>
                    <a:ext uri="{9D8B030D-6E8A-4147-A177-3AD203B41FA5}">
                      <a16:colId xmlns:a16="http://schemas.microsoft.com/office/drawing/2014/main" val="2328851533"/>
                    </a:ext>
                  </a:extLst>
                </a:gridCol>
                <a:gridCol w="1251736">
                  <a:extLst>
                    <a:ext uri="{9D8B030D-6E8A-4147-A177-3AD203B41FA5}">
                      <a16:colId xmlns:a16="http://schemas.microsoft.com/office/drawing/2014/main" val="1021500328"/>
                    </a:ext>
                  </a:extLst>
                </a:gridCol>
              </a:tblGrid>
              <a:tr h="825049">
                <a:tc>
                  <a:txBody>
                    <a:bodyPr/>
                    <a:lstStyle/>
                    <a:p>
                      <a:endParaRPr lang="en-GB" dirty="0"/>
                    </a:p>
                  </a:txBody>
                  <a:tcPr/>
                </a:tc>
                <a:tc>
                  <a:txBody>
                    <a:bodyPr/>
                    <a:lstStyle/>
                    <a:p>
                      <a:r>
                        <a:rPr lang="en-GB" sz="1600" dirty="0">
                          <a:latin typeface="Arial" panose="020B0604020202020204" pitchFamily="34" charset="0"/>
                          <a:cs typeface="Arial" panose="020B0604020202020204" pitchFamily="34" charset="0"/>
                        </a:rPr>
                        <a:t>Strongly agree</a:t>
                      </a:r>
                    </a:p>
                  </a:txBody>
                  <a:tcPr/>
                </a:tc>
                <a:tc>
                  <a:txBody>
                    <a:bodyPr/>
                    <a:lstStyle/>
                    <a:p>
                      <a:r>
                        <a:rPr lang="en-GB" sz="1600" dirty="0">
                          <a:latin typeface="Arial" panose="020B0604020202020204" pitchFamily="34" charset="0"/>
                          <a:cs typeface="Arial" panose="020B0604020202020204" pitchFamily="34" charset="0"/>
                        </a:rPr>
                        <a:t>Agree</a:t>
                      </a:r>
                    </a:p>
                  </a:txBody>
                  <a:tcPr/>
                </a:tc>
                <a:tc>
                  <a:txBody>
                    <a:bodyPr/>
                    <a:lstStyle/>
                    <a:p>
                      <a:r>
                        <a:rPr lang="en-GB" sz="1600" dirty="0">
                          <a:latin typeface="Arial" panose="020B0604020202020204" pitchFamily="34" charset="0"/>
                          <a:cs typeface="Arial" panose="020B0604020202020204" pitchFamily="34" charset="0"/>
                        </a:rPr>
                        <a:t>Somewhat agree</a:t>
                      </a:r>
                    </a:p>
                  </a:txBody>
                  <a:tcPr/>
                </a:tc>
                <a:tc>
                  <a:txBody>
                    <a:bodyPr/>
                    <a:lstStyle/>
                    <a:p>
                      <a:r>
                        <a:rPr lang="en-GB" sz="1600" dirty="0">
                          <a:latin typeface="Arial" panose="020B0604020202020204" pitchFamily="34" charset="0"/>
                          <a:cs typeface="Arial" panose="020B0604020202020204" pitchFamily="34" charset="0"/>
                        </a:rPr>
                        <a:t>Neither agree nor disagree</a:t>
                      </a:r>
                    </a:p>
                  </a:txBody>
                  <a:tcPr/>
                </a:tc>
                <a:tc>
                  <a:txBody>
                    <a:bodyPr/>
                    <a:lstStyle/>
                    <a:p>
                      <a:r>
                        <a:rPr lang="en-GB" sz="1600" dirty="0">
                          <a:latin typeface="Arial" panose="020B0604020202020204" pitchFamily="34" charset="0"/>
                          <a:cs typeface="Arial" panose="020B0604020202020204" pitchFamily="34" charset="0"/>
                        </a:rPr>
                        <a:t>Somewhat disagree</a:t>
                      </a:r>
                    </a:p>
                  </a:txBody>
                  <a:tcPr/>
                </a:tc>
                <a:tc>
                  <a:txBody>
                    <a:bodyPr/>
                    <a:lstStyle/>
                    <a:p>
                      <a:r>
                        <a:rPr lang="en-GB" sz="1600" dirty="0">
                          <a:latin typeface="Arial" panose="020B0604020202020204" pitchFamily="34" charset="0"/>
                          <a:cs typeface="Arial" panose="020B0604020202020204" pitchFamily="34" charset="0"/>
                        </a:rPr>
                        <a:t>Disagree</a:t>
                      </a:r>
                    </a:p>
                  </a:txBody>
                  <a:tcPr/>
                </a:tc>
                <a:tc>
                  <a:txBody>
                    <a:bodyPr/>
                    <a:lstStyle/>
                    <a:p>
                      <a:r>
                        <a:rPr lang="en-GB" sz="1600" dirty="0">
                          <a:latin typeface="Arial" panose="020B0604020202020204" pitchFamily="34" charset="0"/>
                          <a:cs typeface="Arial" panose="020B0604020202020204" pitchFamily="34" charset="0"/>
                        </a:rPr>
                        <a:t>Strongly disagree</a:t>
                      </a:r>
                    </a:p>
                  </a:txBody>
                  <a:tcPr/>
                </a:tc>
                <a:extLst>
                  <a:ext uri="{0D108BD9-81ED-4DB2-BD59-A6C34878D82A}">
                    <a16:rowId xmlns:a16="http://schemas.microsoft.com/office/drawing/2014/main" val="51371690"/>
                  </a:ext>
                </a:extLst>
              </a:tr>
              <a:tr h="8250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strike="noStrike" kern="1200" dirty="0">
                          <a:solidFill>
                            <a:schemeClr val="dk1"/>
                          </a:solidFill>
                          <a:effectLst/>
                          <a:latin typeface="Arial" panose="020B0604020202020204" pitchFamily="34" charset="0"/>
                          <a:ea typeface="+mn-ea"/>
                          <a:cs typeface="Arial" panose="020B0604020202020204" pitchFamily="34" charset="0"/>
                        </a:rPr>
                        <a:t>Now, after the training, I feel more confident to spot the signs of an eating disorder in a</a:t>
                      </a:r>
                      <a:r>
                        <a:rPr lang="en-GB" sz="1600" b="0" i="0" strike="noStrike" kern="1200" baseline="0" dirty="0">
                          <a:solidFill>
                            <a:schemeClr val="dk1"/>
                          </a:solidFill>
                          <a:effectLst/>
                          <a:latin typeface="Arial" panose="020B0604020202020204" pitchFamily="34" charset="0"/>
                          <a:ea typeface="+mn-ea"/>
                          <a:cs typeface="Arial" panose="020B0604020202020204" pitchFamily="34" charset="0"/>
                        </a:rPr>
                        <a:t> </a:t>
                      </a:r>
                      <a:r>
                        <a:rPr lang="en-GB" sz="1600" b="0" i="0" strike="noStrike" kern="1200" dirty="0">
                          <a:solidFill>
                            <a:schemeClr val="dk1"/>
                          </a:solidFill>
                          <a:effectLst/>
                          <a:latin typeface="Arial" panose="020B0604020202020204" pitchFamily="34" charset="0"/>
                          <a:ea typeface="+mn-ea"/>
                          <a:cs typeface="Arial" panose="020B0604020202020204" pitchFamily="34" charset="0"/>
                        </a:rPr>
                        <a:t>man*.</a:t>
                      </a:r>
                      <a:endParaRPr lang="en-GB" sz="1600" dirty="0">
                        <a:latin typeface="Arial" panose="020B0604020202020204" pitchFamily="34" charset="0"/>
                        <a:cs typeface="Arial" panose="020B0604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1069508">
                <a:tc>
                  <a:txBody>
                    <a:bodyPr/>
                    <a:lstStyle/>
                    <a:p>
                      <a:r>
                        <a:rPr lang="en-GB" sz="1600" b="0" i="0" kern="1200" dirty="0">
                          <a:solidFill>
                            <a:schemeClr val="dk1"/>
                          </a:solidFill>
                          <a:effectLst/>
                          <a:latin typeface="Arial" panose="020B0604020202020204" pitchFamily="34" charset="0"/>
                          <a:ea typeface="+mn-ea"/>
                          <a:cs typeface="Arial" panose="020B0604020202020204" pitchFamily="34" charset="0"/>
                        </a:rPr>
                        <a:t>Now I feel more confident to start a conversation with a male</a:t>
                      </a:r>
                      <a:r>
                        <a:rPr lang="en-GB" sz="1600" b="0" i="0" kern="1200" baseline="0" dirty="0">
                          <a:solidFill>
                            <a:schemeClr val="dk1"/>
                          </a:solidFill>
                          <a:effectLst/>
                          <a:latin typeface="Arial" panose="020B0604020202020204" pitchFamily="34" charset="0"/>
                          <a:ea typeface="+mn-ea"/>
                          <a:cs typeface="Arial" panose="020B0604020202020204" pitchFamily="34" charset="0"/>
                        </a:rPr>
                        <a:t> </a:t>
                      </a:r>
                      <a:r>
                        <a:rPr lang="en-GB" sz="1600" b="0" i="0" kern="1200" dirty="0">
                          <a:solidFill>
                            <a:schemeClr val="dk1"/>
                          </a:solidFill>
                          <a:effectLst/>
                          <a:latin typeface="Arial" panose="020B0604020202020204" pitchFamily="34" charset="0"/>
                          <a:ea typeface="+mn-ea"/>
                          <a:cs typeface="Arial" panose="020B0604020202020204" pitchFamily="34" charset="0"/>
                        </a:rPr>
                        <a:t>patient* about his eating and relationship with food.</a:t>
                      </a:r>
                      <a:endParaRPr lang="en-GB" sz="1600" dirty="0">
                        <a:latin typeface="Arial" panose="020B0604020202020204" pitchFamily="34" charset="0"/>
                        <a:cs typeface="Arial" panose="020B0604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129216258"/>
                  </a:ext>
                </a:extLst>
              </a:tr>
              <a:tr h="825049">
                <a:tc>
                  <a:txBody>
                    <a:bodyPr/>
                    <a:lstStyle/>
                    <a:p>
                      <a:r>
                        <a:rPr lang="en-GB" sz="1600" b="0" i="0" kern="1200" dirty="0">
                          <a:solidFill>
                            <a:schemeClr val="dk1"/>
                          </a:solidFill>
                          <a:effectLst/>
                          <a:latin typeface="Arial" panose="020B0604020202020204" pitchFamily="34" charset="0"/>
                          <a:ea typeface="+mn-ea"/>
                          <a:cs typeface="Arial" panose="020B0604020202020204" pitchFamily="34" charset="0"/>
                        </a:rPr>
                        <a:t>Now I feel more confident about when to refer a male patient to eating disorder services.</a:t>
                      </a:r>
                      <a:endParaRPr lang="en-GB" sz="1600" dirty="0">
                        <a:latin typeface="Arial" panose="020B0604020202020204" pitchFamily="34" charset="0"/>
                        <a:cs typeface="Arial" panose="020B0604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423814991"/>
                  </a:ext>
                </a:extLst>
              </a:tr>
              <a:tr h="825049">
                <a:tc>
                  <a:txBody>
                    <a:bodyPr/>
                    <a:lstStyle/>
                    <a:p>
                      <a:r>
                        <a:rPr lang="en-GB" sz="1600" b="0" i="0" strike="noStrike" kern="1200" dirty="0">
                          <a:solidFill>
                            <a:schemeClr val="dk1"/>
                          </a:solidFill>
                          <a:effectLst/>
                          <a:latin typeface="Arial" panose="020B0604020202020204" pitchFamily="34" charset="0"/>
                          <a:ea typeface="+mn-ea"/>
                          <a:cs typeface="Arial" panose="020B0604020202020204" pitchFamily="34" charset="0"/>
                        </a:rPr>
                        <a:t>The training helped me to reflect on the challenges of looking after men with eating disorders.</a:t>
                      </a:r>
                      <a:endParaRPr lang="en-GB" sz="1600" strike="sngStrike" dirty="0">
                        <a:latin typeface="Arial" panose="020B0604020202020204" pitchFamily="34" charset="0"/>
                        <a:cs typeface="Arial" panose="020B0604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29505874"/>
                  </a:ext>
                </a:extLst>
              </a:tr>
            </a:tbl>
          </a:graphicData>
        </a:graphic>
      </p:graphicFrame>
      <p:sp>
        <p:nvSpPr>
          <p:cNvPr id="6" name="TextBox 5">
            <a:extLst>
              <a:ext uri="{FF2B5EF4-FFF2-40B4-BE49-F238E27FC236}">
                <a16:creationId xmlns:a16="http://schemas.microsoft.com/office/drawing/2014/main" id="{7F870B69-3B72-4C7A-9F8C-528C832B5F53}"/>
              </a:ext>
            </a:extLst>
          </p:cNvPr>
          <p:cNvSpPr txBox="1"/>
          <p:nvPr/>
        </p:nvSpPr>
        <p:spPr>
          <a:xfrm>
            <a:off x="184638" y="0"/>
            <a:ext cx="12007362"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Please </a:t>
            </a:r>
            <a:r>
              <a:rPr lang="en-GB" sz="2400" dirty="0" smtClean="0">
                <a:latin typeface="Arial" panose="020B0604020202020204" pitchFamily="34" charset="0"/>
                <a:cs typeface="Arial" panose="020B0604020202020204" pitchFamily="34" charset="0"/>
              </a:rPr>
              <a:t>click </a:t>
            </a:r>
            <a:r>
              <a:rPr lang="en-GB" sz="2400" dirty="0" smtClean="0">
                <a:latin typeface="Arial" panose="020B0604020202020204" pitchFamily="34" charset="0"/>
                <a:cs typeface="Arial" panose="020B0604020202020204" pitchFamily="34" charset="0"/>
                <a:hlinkClick r:id="rId2"/>
              </a:rPr>
              <a:t>here</a:t>
            </a:r>
            <a:r>
              <a:rPr lang="en-GB" sz="2400" dirty="0" smtClean="0">
                <a:latin typeface="Arial" panose="020B0604020202020204" pitchFamily="34" charset="0"/>
                <a:cs typeface="Arial" panose="020B0604020202020204" pitchFamily="34" charset="0"/>
              </a:rPr>
              <a:t> tell </a:t>
            </a:r>
            <a:r>
              <a:rPr lang="en-GB" sz="2400" dirty="0">
                <a:latin typeface="Arial" panose="020B0604020202020204" pitchFamily="34" charset="0"/>
                <a:cs typeface="Arial" panose="020B0604020202020204" pitchFamily="34" charset="0"/>
              </a:rPr>
              <a:t>us how you feel </a:t>
            </a:r>
            <a:r>
              <a:rPr lang="en-GB" sz="2400" b="1" dirty="0" smtClean="0">
                <a:latin typeface="Arial" panose="020B0604020202020204" pitchFamily="34" charset="0"/>
                <a:cs typeface="Arial" panose="020B0604020202020204" pitchFamily="34" charset="0"/>
              </a:rPr>
              <a:t>now, after the training, </a:t>
            </a:r>
            <a:r>
              <a:rPr lang="en-GB" sz="2400" dirty="0" smtClean="0">
                <a:latin typeface="Arial" panose="020B0604020202020204" pitchFamily="34" charset="0"/>
                <a:cs typeface="Arial" panose="020B0604020202020204" pitchFamily="34" charset="0"/>
              </a:rPr>
              <a:t>about </a:t>
            </a:r>
            <a:r>
              <a:rPr lang="en-GB" sz="2400" dirty="0">
                <a:latin typeface="Arial" panose="020B0604020202020204" pitchFamily="34" charset="0"/>
                <a:cs typeface="Arial" panose="020B0604020202020204" pitchFamily="34" charset="0"/>
              </a:rPr>
              <a:t>the following </a:t>
            </a:r>
            <a:r>
              <a:rPr lang="en-GB" sz="2400" dirty="0" smtClean="0">
                <a:latin typeface="Arial" panose="020B0604020202020204" pitchFamily="34" charset="0"/>
                <a:cs typeface="Arial" panose="020B0604020202020204" pitchFamily="34" charset="0"/>
              </a:rPr>
              <a:t>statements. </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1252026" y="6020971"/>
            <a:ext cx="10381956" cy="646331"/>
          </a:xfrm>
          <a:prstGeom prst="rect">
            <a:avLst/>
          </a:prstGeom>
          <a:noFill/>
        </p:spPr>
        <p:txBody>
          <a:bodyPr wrap="square" rtlCol="0">
            <a:spAutoFit/>
          </a:bodyPr>
          <a:lstStyle/>
          <a:p>
            <a:r>
              <a:rPr lang="en-GB" dirty="0">
                <a:latin typeface="Arial" pitchFamily="34" charset="0"/>
                <a:ea typeface="Arial" pitchFamily="34" charset="0"/>
                <a:cs typeface="Arial" pitchFamily="34" charset="0"/>
              </a:rPr>
              <a:t>* The terms ‘men/male patient’ include all individuals identifying as male.</a:t>
            </a:r>
          </a:p>
          <a:p>
            <a:r>
              <a:rPr lang="en-GB" dirty="0">
                <a:latin typeface="Arial" pitchFamily="34" charset="0"/>
                <a:ea typeface="Arial" pitchFamily="34" charset="0"/>
                <a:cs typeface="Arial" pitchFamily="34" charset="0"/>
              </a:rPr>
              <a:t>This training focuses on men aged 18+.</a:t>
            </a:r>
            <a:endParaRPr lang="en-GB" dirty="0"/>
          </a:p>
        </p:txBody>
      </p:sp>
    </p:spTree>
    <p:extLst>
      <p:ext uri="{BB962C8B-B14F-4D97-AF65-F5344CB8AC3E}">
        <p14:creationId xmlns:p14="http://schemas.microsoft.com/office/powerpoint/2010/main" val="2021611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829994" y="3915729"/>
            <a:ext cx="9777047" cy="1477328"/>
          </a:xfrm>
          <a:prstGeom prst="rect">
            <a:avLst/>
          </a:prstGeom>
        </p:spPr>
        <p:txBody>
          <a:bodyPr wrap="square">
            <a:spAutoFit/>
          </a:bodyPr>
          <a:lstStyle/>
          <a:p>
            <a:pPr lvl="0" eaLnBrk="0" fontAlgn="base" hangingPunct="0">
              <a:spcBef>
                <a:spcPct val="0"/>
              </a:spcBef>
              <a:spcAft>
                <a:spcPct val="0"/>
              </a:spcAft>
            </a:pPr>
            <a:endParaRPr lang="en-GB" b="1" dirty="0">
              <a:latin typeface="Arial" pitchFamily="34" charset="0"/>
              <a:cs typeface="Arial" pitchFamily="34" charset="0"/>
            </a:endParaRPr>
          </a:p>
          <a:p>
            <a:pPr>
              <a:buNone/>
            </a:pPr>
            <a:endParaRPr lang="en-US" b="1" i="1" dirty="0"/>
          </a:p>
          <a:p>
            <a:pPr>
              <a:buNone/>
            </a:pPr>
            <a:endParaRPr lang="en-US" b="1" i="1" dirty="0"/>
          </a:p>
          <a:p>
            <a:pPr>
              <a:buNone/>
            </a:pPr>
            <a:endParaRPr lang="en-US" b="1" i="1" dirty="0"/>
          </a:p>
          <a:p>
            <a:pPr>
              <a:buNone/>
            </a:pPr>
            <a:endParaRPr lang="en-US" b="1" i="1" dirty="0"/>
          </a:p>
        </p:txBody>
      </p:sp>
      <p:sp>
        <p:nvSpPr>
          <p:cNvPr id="3" name="Rectangle 2"/>
          <p:cNvSpPr/>
          <p:nvPr/>
        </p:nvSpPr>
        <p:spPr>
          <a:xfrm>
            <a:off x="745588" y="661181"/>
            <a:ext cx="10100603" cy="4585871"/>
          </a:xfrm>
          <a:prstGeom prst="rect">
            <a:avLst/>
          </a:prstGeom>
        </p:spPr>
        <p:txBody>
          <a:bodyPr wrap="square">
            <a:spAutoFit/>
          </a:bodyPr>
          <a:lstStyle/>
          <a:p>
            <a:pPr eaLnBrk="0" fontAlgn="base" hangingPunct="0">
              <a:spcBef>
                <a:spcPct val="0"/>
              </a:spcBef>
              <a:spcAft>
                <a:spcPct val="0"/>
              </a:spcAft>
            </a:pPr>
            <a:r>
              <a:rPr lang="en-GB" sz="2000" dirty="0">
                <a:latin typeface="Arial" pitchFamily="34" charset="0"/>
                <a:cs typeface="Arial" pitchFamily="34" charset="0"/>
              </a:rPr>
              <a:t>Results from this JISC survey will be fed back automatically and anonymously to the research leader, </a:t>
            </a:r>
            <a:r>
              <a:rPr lang="en-GB" sz="2000" dirty="0">
                <a:latin typeface="Arial" pitchFamily="34" charset="0"/>
                <a:cs typeface="Arial" pitchFamily="34" charset="0"/>
                <a:hlinkClick r:id="rId2"/>
              </a:rPr>
              <a:t>heike.bartel@nottingham.ac.uk</a:t>
            </a:r>
            <a:r>
              <a:rPr lang="en-GB" sz="2000" dirty="0">
                <a:latin typeface="Arial" pitchFamily="34" charset="0"/>
                <a:cs typeface="Arial" pitchFamily="34" charset="0"/>
              </a:rPr>
              <a:t> at The University of Nottingham, for evaluation as part of a project on eating disorders.</a:t>
            </a:r>
          </a:p>
          <a:p>
            <a:pPr eaLnBrk="0" fontAlgn="base" hangingPunct="0">
              <a:spcBef>
                <a:spcPct val="0"/>
              </a:spcBef>
              <a:spcAft>
                <a:spcPct val="0"/>
              </a:spcAft>
            </a:pPr>
            <a:endParaRPr lang="en-GB" sz="2000" dirty="0">
              <a:latin typeface="Arial" pitchFamily="34" charset="0"/>
              <a:cs typeface="Arial" pitchFamily="34" charset="0"/>
            </a:endParaRPr>
          </a:p>
          <a:p>
            <a:pPr eaLnBrk="0" fontAlgn="base" hangingPunct="0">
              <a:spcBef>
                <a:spcPct val="0"/>
              </a:spcBef>
              <a:spcAft>
                <a:spcPct val="0"/>
              </a:spcAft>
            </a:pPr>
            <a:r>
              <a:rPr lang="en-GB" sz="2000" dirty="0">
                <a:latin typeface="Arial" pitchFamily="34" charset="0"/>
                <a:cs typeface="Arial" pitchFamily="34" charset="0"/>
              </a:rPr>
              <a:t>All data will be stored securely.  Results may be used for research purposes on the topic of eating disorders treatment and support in health care with special focus on men. </a:t>
            </a:r>
          </a:p>
          <a:p>
            <a:pPr eaLnBrk="0" fontAlgn="base" hangingPunct="0">
              <a:spcBef>
                <a:spcPct val="0"/>
              </a:spcBef>
              <a:spcAft>
                <a:spcPct val="0"/>
              </a:spcAft>
            </a:pPr>
            <a:r>
              <a:rPr lang="en-GB" sz="2000" dirty="0">
                <a:latin typeface="Arial" pitchFamily="34" charset="0"/>
                <a:cs typeface="Arial" pitchFamily="34" charset="0"/>
              </a:rPr>
              <a:t>Ethics approval from The University of Nottingham, contact: </a:t>
            </a:r>
            <a:r>
              <a:rPr lang="en-GB" sz="2000" dirty="0">
                <a:latin typeface="Arial" pitchFamily="34" charset="0"/>
                <a:cs typeface="Arial" pitchFamily="34" charset="0"/>
                <a:hlinkClick r:id="rId3"/>
              </a:rPr>
              <a:t>jennifer.birks@nottingham.ac.uk</a:t>
            </a:r>
            <a:endParaRPr lang="en-GB" sz="2000" dirty="0">
              <a:latin typeface="Arial" pitchFamily="34" charset="0"/>
              <a:cs typeface="Arial" pitchFamily="34" charset="0"/>
            </a:endParaRPr>
          </a:p>
          <a:p>
            <a:pPr eaLnBrk="0" fontAlgn="base" hangingPunct="0">
              <a:spcBef>
                <a:spcPct val="0"/>
              </a:spcBef>
              <a:spcAft>
                <a:spcPct val="0"/>
              </a:spcAft>
            </a:pPr>
            <a:endParaRPr lang="en-GB" sz="2000" dirty="0">
              <a:latin typeface="Arial" pitchFamily="34" charset="0"/>
              <a:cs typeface="Arial" pitchFamily="34" charset="0"/>
            </a:endParaRPr>
          </a:p>
          <a:p>
            <a:pPr eaLnBrk="0" fontAlgn="base" hangingPunct="0">
              <a:spcBef>
                <a:spcPct val="0"/>
              </a:spcBef>
              <a:spcAft>
                <a:spcPct val="0"/>
              </a:spcAft>
            </a:pPr>
            <a:endParaRPr lang="en-GB" sz="2000" dirty="0">
              <a:latin typeface="Arial" pitchFamily="34" charset="0"/>
              <a:cs typeface="Arial" pitchFamily="34" charset="0"/>
            </a:endParaRPr>
          </a:p>
          <a:p>
            <a:pPr eaLnBrk="0" fontAlgn="base" hangingPunct="0">
              <a:spcBef>
                <a:spcPct val="0"/>
              </a:spcBef>
              <a:spcAft>
                <a:spcPct val="0"/>
              </a:spcAft>
            </a:pPr>
            <a:endParaRPr lang="en-GB" sz="2000" dirty="0">
              <a:latin typeface="Arial" pitchFamily="34" charset="0"/>
              <a:cs typeface="Arial" pitchFamily="34" charset="0"/>
            </a:endParaRPr>
          </a:p>
          <a:p>
            <a:pPr eaLnBrk="0" fontAlgn="base" hangingPunct="0">
              <a:spcBef>
                <a:spcPct val="0"/>
              </a:spcBef>
              <a:spcAft>
                <a:spcPct val="0"/>
              </a:spcAft>
            </a:pPr>
            <a:endParaRPr lang="en-GB" sz="2400" b="1" dirty="0">
              <a:latin typeface="Arial" pitchFamily="34" charset="0"/>
              <a:cs typeface="Arial" pitchFamily="34" charset="0"/>
            </a:endParaRPr>
          </a:p>
          <a:p>
            <a:pPr eaLnBrk="0" fontAlgn="base" hangingPunct="0">
              <a:spcBef>
                <a:spcPct val="0"/>
              </a:spcBef>
              <a:spcAft>
                <a:spcPct val="0"/>
              </a:spcAft>
            </a:pPr>
            <a:endParaRPr lang="en-GB" sz="2400" b="1" dirty="0">
              <a:latin typeface="Arial" pitchFamily="34" charset="0"/>
              <a:cs typeface="Arial" pitchFamily="34" charset="0"/>
            </a:endParaRPr>
          </a:p>
          <a:p>
            <a:pPr lvl="0" eaLnBrk="0" fontAlgn="base" hangingPunct="0">
              <a:spcBef>
                <a:spcPct val="0"/>
              </a:spcBef>
              <a:spcAft>
                <a:spcPct val="0"/>
              </a:spcAft>
            </a:pPr>
            <a:r>
              <a:rPr lang="en-GB" sz="2400" b="1" dirty="0">
                <a:solidFill>
                  <a:srgbClr val="002060"/>
                </a:solidFill>
                <a:latin typeface="Arial" pitchFamily="34" charset="0"/>
                <a:cs typeface="Arial" pitchFamily="34" charset="0"/>
              </a:rPr>
              <a:t> </a:t>
            </a:r>
            <a:endParaRPr lang="en-GB"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D5AC2-A483-4384-9A78-D9FEA7536503}"/>
              </a:ext>
            </a:extLst>
          </p:cNvPr>
          <p:cNvSpPr>
            <a:spLocks noGrp="1"/>
          </p:cNvSpPr>
          <p:nvPr>
            <p:ph type="title"/>
          </p:nvPr>
        </p:nvSpPr>
        <p:spPr>
          <a:xfrm>
            <a:off x="0" y="61546"/>
            <a:ext cx="11004176" cy="659423"/>
          </a:xfrm>
        </p:spPr>
        <p:txBody>
          <a:bodyPr>
            <a:normAutofit fontScale="90000"/>
          </a:bodyPr>
          <a:lstStyle/>
          <a:p>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hlinkClick r:id="rId2"/>
              </a:rPr>
              <a:t>Please click here to complete the following questions prior to viewing the animation.</a:t>
            </a:r>
            <a:r>
              <a:rPr lang="en-GB" sz="3200" dirty="0">
                <a:latin typeface="Arial" panose="020B0604020202020204" pitchFamily="34" charset="0"/>
                <a:cs typeface="Arial" panose="020B0604020202020204" pitchFamily="34" charset="0"/>
                <a:hlinkClick r:id="rId2"/>
              </a:rPr>
              <a:t/>
            </a:r>
            <a:br>
              <a:rPr lang="en-GB" sz="3200" dirty="0">
                <a:latin typeface="Arial" panose="020B0604020202020204" pitchFamily="34" charset="0"/>
                <a:cs typeface="Arial" panose="020B0604020202020204" pitchFamily="34" charset="0"/>
                <a:hlinkClick r:id="rId2"/>
              </a:rPr>
            </a:br>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r>
              <a:rPr lang="en-GB" sz="2700" dirty="0" smtClean="0">
                <a:latin typeface="Arial" panose="020B0604020202020204" pitchFamily="34" charset="0"/>
                <a:cs typeface="Arial" panose="020B0604020202020204" pitchFamily="34" charset="0"/>
              </a:rPr>
              <a:t>Part </a:t>
            </a:r>
            <a:r>
              <a:rPr lang="en-GB" sz="2700" dirty="0">
                <a:latin typeface="Arial" panose="020B0604020202020204" pitchFamily="34" charset="0"/>
                <a:cs typeface="Arial" panose="020B0604020202020204" pitchFamily="34" charset="0"/>
              </a:rPr>
              <a:t>1: Questions before training</a:t>
            </a:r>
          </a:p>
        </p:txBody>
      </p:sp>
      <p:graphicFrame>
        <p:nvGraphicFramePr>
          <p:cNvPr id="4" name="Table 4">
            <a:extLst>
              <a:ext uri="{FF2B5EF4-FFF2-40B4-BE49-F238E27FC236}">
                <a16:creationId xmlns:a16="http://schemas.microsoft.com/office/drawing/2014/main" id="{C0950839-E71B-42AD-AB69-DC299C14DE9A}"/>
              </a:ext>
            </a:extLst>
          </p:cNvPr>
          <p:cNvGraphicFramePr>
            <a:graphicFrameLocks noGrp="1"/>
          </p:cNvGraphicFramePr>
          <p:nvPr>
            <p:extLst>
              <p:ext uri="{D42A27DB-BD31-4B8C-83A1-F6EECF244321}">
                <p14:modId xmlns:p14="http://schemas.microsoft.com/office/powerpoint/2010/main" val="1184051495"/>
              </p:ext>
            </p:extLst>
          </p:nvPr>
        </p:nvGraphicFramePr>
        <p:xfrm>
          <a:off x="340659" y="1556237"/>
          <a:ext cx="11230019" cy="4464733"/>
        </p:xfrm>
        <a:graphic>
          <a:graphicData uri="http://schemas.openxmlformats.org/drawingml/2006/table">
            <a:tbl>
              <a:tblPr firstRow="1" bandRow="1">
                <a:tableStyleId>{5C22544A-7EE6-4342-B048-85BDC9FD1C3A}</a:tableStyleId>
              </a:tblPr>
              <a:tblGrid>
                <a:gridCol w="3227454">
                  <a:extLst>
                    <a:ext uri="{9D8B030D-6E8A-4147-A177-3AD203B41FA5}">
                      <a16:colId xmlns:a16="http://schemas.microsoft.com/office/drawing/2014/main" val="3596201907"/>
                    </a:ext>
                  </a:extLst>
                </a:gridCol>
                <a:gridCol w="1047661">
                  <a:extLst>
                    <a:ext uri="{9D8B030D-6E8A-4147-A177-3AD203B41FA5}">
                      <a16:colId xmlns:a16="http://schemas.microsoft.com/office/drawing/2014/main" val="576334194"/>
                    </a:ext>
                  </a:extLst>
                </a:gridCol>
                <a:gridCol w="788701">
                  <a:extLst>
                    <a:ext uri="{9D8B030D-6E8A-4147-A177-3AD203B41FA5}">
                      <a16:colId xmlns:a16="http://schemas.microsoft.com/office/drawing/2014/main" val="2447467904"/>
                    </a:ext>
                  </a:extLst>
                </a:gridCol>
                <a:gridCol w="1308526">
                  <a:extLst>
                    <a:ext uri="{9D8B030D-6E8A-4147-A177-3AD203B41FA5}">
                      <a16:colId xmlns:a16="http://schemas.microsoft.com/office/drawing/2014/main" val="3377043799"/>
                    </a:ext>
                  </a:extLst>
                </a:gridCol>
                <a:gridCol w="1254750">
                  <a:extLst>
                    <a:ext uri="{9D8B030D-6E8A-4147-A177-3AD203B41FA5}">
                      <a16:colId xmlns:a16="http://schemas.microsoft.com/office/drawing/2014/main" val="1083617687"/>
                    </a:ext>
                  </a:extLst>
                </a:gridCol>
                <a:gridCol w="1209938">
                  <a:extLst>
                    <a:ext uri="{9D8B030D-6E8A-4147-A177-3AD203B41FA5}">
                      <a16:colId xmlns:a16="http://schemas.microsoft.com/office/drawing/2014/main" val="1883757743"/>
                    </a:ext>
                  </a:extLst>
                </a:gridCol>
                <a:gridCol w="1111351">
                  <a:extLst>
                    <a:ext uri="{9D8B030D-6E8A-4147-A177-3AD203B41FA5}">
                      <a16:colId xmlns:a16="http://schemas.microsoft.com/office/drawing/2014/main" val="2328851533"/>
                    </a:ext>
                  </a:extLst>
                </a:gridCol>
                <a:gridCol w="1281638">
                  <a:extLst>
                    <a:ext uri="{9D8B030D-6E8A-4147-A177-3AD203B41FA5}">
                      <a16:colId xmlns:a16="http://schemas.microsoft.com/office/drawing/2014/main" val="1021500328"/>
                    </a:ext>
                  </a:extLst>
                </a:gridCol>
              </a:tblGrid>
              <a:tr h="841651">
                <a:tc>
                  <a:txBody>
                    <a:bodyPr/>
                    <a:lstStyle/>
                    <a:p>
                      <a:endParaRPr lang="en-GB" dirty="0"/>
                    </a:p>
                  </a:txBody>
                  <a:tcPr/>
                </a:tc>
                <a:tc>
                  <a:txBody>
                    <a:bodyPr/>
                    <a:lstStyle/>
                    <a:p>
                      <a:r>
                        <a:rPr lang="en-GB" sz="1600" dirty="0">
                          <a:latin typeface="Arial" panose="020B0604020202020204" pitchFamily="34" charset="0"/>
                          <a:cs typeface="Arial" panose="020B0604020202020204" pitchFamily="34" charset="0"/>
                        </a:rPr>
                        <a:t>Strongly agree</a:t>
                      </a:r>
                    </a:p>
                  </a:txBody>
                  <a:tcPr/>
                </a:tc>
                <a:tc>
                  <a:txBody>
                    <a:bodyPr/>
                    <a:lstStyle/>
                    <a:p>
                      <a:r>
                        <a:rPr lang="en-GB" sz="1600" dirty="0">
                          <a:latin typeface="Arial" panose="020B0604020202020204" pitchFamily="34" charset="0"/>
                          <a:cs typeface="Arial" panose="020B0604020202020204" pitchFamily="34" charset="0"/>
                        </a:rPr>
                        <a:t>Agree</a:t>
                      </a:r>
                    </a:p>
                  </a:txBody>
                  <a:tcPr/>
                </a:tc>
                <a:tc>
                  <a:txBody>
                    <a:bodyPr/>
                    <a:lstStyle/>
                    <a:p>
                      <a:r>
                        <a:rPr lang="en-GB" sz="1600" dirty="0">
                          <a:latin typeface="Arial" panose="020B0604020202020204" pitchFamily="34" charset="0"/>
                          <a:cs typeface="Arial" panose="020B0604020202020204" pitchFamily="34" charset="0"/>
                        </a:rPr>
                        <a:t>Somewhat agree</a:t>
                      </a:r>
                    </a:p>
                  </a:txBody>
                  <a:tcPr/>
                </a:tc>
                <a:tc>
                  <a:txBody>
                    <a:bodyPr/>
                    <a:lstStyle/>
                    <a:p>
                      <a:r>
                        <a:rPr lang="en-GB" sz="1600" dirty="0">
                          <a:latin typeface="Arial" panose="020B0604020202020204" pitchFamily="34" charset="0"/>
                          <a:cs typeface="Arial" panose="020B0604020202020204" pitchFamily="34" charset="0"/>
                        </a:rPr>
                        <a:t>Neither agree nor disagree</a:t>
                      </a:r>
                    </a:p>
                  </a:txBody>
                  <a:tcPr/>
                </a:tc>
                <a:tc>
                  <a:txBody>
                    <a:bodyPr/>
                    <a:lstStyle/>
                    <a:p>
                      <a:r>
                        <a:rPr lang="en-GB" sz="1600" dirty="0">
                          <a:latin typeface="Arial" panose="020B0604020202020204" pitchFamily="34" charset="0"/>
                          <a:cs typeface="Arial" panose="020B0604020202020204" pitchFamily="34" charset="0"/>
                        </a:rPr>
                        <a:t>Somewhat disagree</a:t>
                      </a:r>
                    </a:p>
                  </a:txBody>
                  <a:tcPr/>
                </a:tc>
                <a:tc>
                  <a:txBody>
                    <a:bodyPr/>
                    <a:lstStyle/>
                    <a:p>
                      <a:r>
                        <a:rPr lang="en-GB" sz="1600" dirty="0">
                          <a:latin typeface="Arial" panose="020B0604020202020204" pitchFamily="34" charset="0"/>
                          <a:cs typeface="Arial" panose="020B0604020202020204" pitchFamily="34" charset="0"/>
                        </a:rPr>
                        <a:t>Disagree</a:t>
                      </a:r>
                    </a:p>
                  </a:txBody>
                  <a:tcPr/>
                </a:tc>
                <a:tc>
                  <a:txBody>
                    <a:bodyPr/>
                    <a:lstStyle/>
                    <a:p>
                      <a:r>
                        <a:rPr lang="en-GB" sz="1600" dirty="0">
                          <a:latin typeface="Arial" panose="020B0604020202020204" pitchFamily="34" charset="0"/>
                          <a:cs typeface="Arial" panose="020B0604020202020204" pitchFamily="34" charset="0"/>
                        </a:rPr>
                        <a:t>Strongly disagree</a:t>
                      </a:r>
                    </a:p>
                  </a:txBody>
                  <a:tcPr/>
                </a:tc>
                <a:extLst>
                  <a:ext uri="{0D108BD9-81ED-4DB2-BD59-A6C34878D82A}">
                    <a16:rowId xmlns:a16="http://schemas.microsoft.com/office/drawing/2014/main" val="51371690"/>
                  </a:ext>
                </a:extLst>
              </a:tr>
              <a:tr h="8487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i="0" strike="noStrike" kern="1200" dirty="0">
                          <a:solidFill>
                            <a:schemeClr val="dk1"/>
                          </a:solidFill>
                          <a:effectLst/>
                          <a:latin typeface="Arial" panose="020B0604020202020204" pitchFamily="34" charset="0"/>
                          <a:ea typeface="+mn-ea"/>
                          <a:cs typeface="Arial" panose="020B0604020202020204" pitchFamily="34" charset="0"/>
                        </a:rPr>
                        <a:t>I feel confident to spot the signs of an eating disorder in a</a:t>
                      </a:r>
                      <a:r>
                        <a:rPr lang="en-GB" sz="1600" b="0" i="0" strike="noStrike" kern="1200" baseline="0" dirty="0">
                          <a:solidFill>
                            <a:schemeClr val="dk1"/>
                          </a:solidFill>
                          <a:effectLst/>
                          <a:latin typeface="Arial" panose="020B0604020202020204" pitchFamily="34" charset="0"/>
                          <a:ea typeface="+mn-ea"/>
                          <a:cs typeface="Arial" panose="020B0604020202020204" pitchFamily="34" charset="0"/>
                        </a:rPr>
                        <a:t> </a:t>
                      </a:r>
                      <a:r>
                        <a:rPr lang="en-GB" sz="1600" b="0" i="0" strike="noStrike" kern="1200" dirty="0">
                          <a:solidFill>
                            <a:schemeClr val="dk1"/>
                          </a:solidFill>
                          <a:effectLst/>
                          <a:latin typeface="Arial" panose="020B0604020202020204" pitchFamily="34" charset="0"/>
                          <a:ea typeface="+mn-ea"/>
                          <a:cs typeface="Arial" panose="020B0604020202020204" pitchFamily="34" charset="0"/>
                        </a:rPr>
                        <a:t>man*.</a:t>
                      </a:r>
                      <a:endParaRPr lang="en-GB" sz="1600" dirty="0">
                        <a:latin typeface="Arial" panose="020B0604020202020204" pitchFamily="34" charset="0"/>
                        <a:cs typeface="Arial" panose="020B0604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1091029">
                <a:tc>
                  <a:txBody>
                    <a:bodyPr/>
                    <a:lstStyle/>
                    <a:p>
                      <a:r>
                        <a:rPr lang="en-GB" sz="1600" b="0" i="0" kern="1200" dirty="0">
                          <a:solidFill>
                            <a:schemeClr val="dk1"/>
                          </a:solidFill>
                          <a:effectLst/>
                          <a:latin typeface="Arial" panose="020B0604020202020204" pitchFamily="34" charset="0"/>
                          <a:ea typeface="+mn-ea"/>
                          <a:cs typeface="Arial" panose="020B0604020202020204" pitchFamily="34" charset="0"/>
                        </a:rPr>
                        <a:t>I feel confident to start a conversation with a male</a:t>
                      </a:r>
                      <a:r>
                        <a:rPr lang="en-GB" sz="1600" b="0" i="0" kern="1200" baseline="0" dirty="0">
                          <a:solidFill>
                            <a:schemeClr val="dk1"/>
                          </a:solidFill>
                          <a:effectLst/>
                          <a:latin typeface="Arial" panose="020B0604020202020204" pitchFamily="34" charset="0"/>
                          <a:ea typeface="+mn-ea"/>
                          <a:cs typeface="Arial" panose="020B0604020202020204" pitchFamily="34" charset="0"/>
                        </a:rPr>
                        <a:t> </a:t>
                      </a:r>
                      <a:r>
                        <a:rPr lang="en-GB" sz="1600" b="0" i="0" kern="1200" dirty="0">
                          <a:solidFill>
                            <a:schemeClr val="dk1"/>
                          </a:solidFill>
                          <a:effectLst/>
                          <a:latin typeface="Arial" panose="020B0604020202020204" pitchFamily="34" charset="0"/>
                          <a:ea typeface="+mn-ea"/>
                          <a:cs typeface="Arial" panose="020B0604020202020204" pitchFamily="34" charset="0"/>
                        </a:rPr>
                        <a:t>patient* about his eating and relationship with food.</a:t>
                      </a:r>
                      <a:endParaRPr lang="en-GB" sz="1600" dirty="0">
                        <a:latin typeface="Arial" panose="020B0604020202020204" pitchFamily="34" charset="0"/>
                        <a:cs typeface="Arial" panose="020B0604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129216258"/>
                  </a:ext>
                </a:extLst>
              </a:tr>
              <a:tr h="841651">
                <a:tc>
                  <a:txBody>
                    <a:bodyPr/>
                    <a:lstStyle/>
                    <a:p>
                      <a:r>
                        <a:rPr lang="en-GB" sz="1600" b="0" i="0" kern="1200" dirty="0">
                          <a:solidFill>
                            <a:schemeClr val="dk1"/>
                          </a:solidFill>
                          <a:effectLst/>
                          <a:latin typeface="Arial" panose="020B0604020202020204" pitchFamily="34" charset="0"/>
                          <a:ea typeface="+mn-ea"/>
                          <a:cs typeface="Arial" panose="020B0604020202020204" pitchFamily="34" charset="0"/>
                        </a:rPr>
                        <a:t>I feel confident about when to refer a male patient to eating disorder services.</a:t>
                      </a:r>
                      <a:endParaRPr lang="en-GB" sz="1600" dirty="0">
                        <a:latin typeface="Arial" panose="020B0604020202020204" pitchFamily="34" charset="0"/>
                        <a:cs typeface="Arial" panose="020B0604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423814991"/>
                  </a:ext>
                </a:extLst>
              </a:tr>
              <a:tr h="841651">
                <a:tc>
                  <a:txBody>
                    <a:bodyPr/>
                    <a:lstStyle/>
                    <a:p>
                      <a:r>
                        <a:rPr lang="en-GB" sz="1600" b="0" i="0" kern="1200" dirty="0">
                          <a:solidFill>
                            <a:schemeClr val="dk1"/>
                          </a:solidFill>
                          <a:effectLst/>
                          <a:latin typeface="Arial" panose="020B0604020202020204" pitchFamily="34" charset="0"/>
                          <a:ea typeface="+mn-ea"/>
                          <a:cs typeface="Arial" panose="020B0604020202020204" pitchFamily="34" charset="0"/>
                        </a:rPr>
                        <a:t>Generic resources on eating disorders are easily accessible to me.</a:t>
                      </a:r>
                      <a:endParaRPr lang="en-GB" sz="1600" strike="sngStrike" dirty="0">
                        <a:latin typeface="Arial" panose="020B0604020202020204" pitchFamily="34" charset="0"/>
                        <a:cs typeface="Arial" panose="020B0604020202020204" pitchFamily="34" charset="0"/>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29505874"/>
                  </a:ext>
                </a:extLst>
              </a:tr>
            </a:tbl>
          </a:graphicData>
        </a:graphic>
      </p:graphicFrame>
      <p:sp>
        <p:nvSpPr>
          <p:cNvPr id="5" name="TextBox 4"/>
          <p:cNvSpPr txBox="1"/>
          <p:nvPr/>
        </p:nvSpPr>
        <p:spPr>
          <a:xfrm>
            <a:off x="1252026" y="6020971"/>
            <a:ext cx="10381956" cy="646331"/>
          </a:xfrm>
          <a:prstGeom prst="rect">
            <a:avLst/>
          </a:prstGeom>
          <a:noFill/>
        </p:spPr>
        <p:txBody>
          <a:bodyPr wrap="square" rtlCol="0">
            <a:spAutoFit/>
          </a:bodyPr>
          <a:lstStyle/>
          <a:p>
            <a:r>
              <a:rPr lang="en-GB" dirty="0">
                <a:latin typeface="Arial" pitchFamily="34" charset="0"/>
                <a:ea typeface="Arial" pitchFamily="34" charset="0"/>
                <a:cs typeface="Arial" pitchFamily="34" charset="0"/>
              </a:rPr>
              <a:t>*The term ‘men/male patient’ includes all individuals identifying as male.</a:t>
            </a:r>
          </a:p>
          <a:p>
            <a:r>
              <a:rPr lang="en-GB" dirty="0">
                <a:latin typeface="Arial" pitchFamily="34" charset="0"/>
                <a:ea typeface="Arial" pitchFamily="34" charset="0"/>
                <a:cs typeface="Arial" pitchFamily="34" charset="0"/>
              </a:rPr>
              <a:t>  This training focuses on men aged 18+.</a:t>
            </a:r>
            <a:endParaRPr lang="en-GB" dirty="0"/>
          </a:p>
        </p:txBody>
      </p:sp>
    </p:spTree>
    <p:extLst>
      <p:ext uri="{BB962C8B-B14F-4D97-AF65-F5344CB8AC3E}">
        <p14:creationId xmlns:p14="http://schemas.microsoft.com/office/powerpoint/2010/main" val="2021611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0B526C-B44C-473C-B71F-C55FB3467C2E}"/>
              </a:ext>
            </a:extLst>
          </p:cNvPr>
          <p:cNvSpPr>
            <a:spLocks noGrp="1"/>
          </p:cNvSpPr>
          <p:nvPr>
            <p:ph type="title"/>
          </p:nvPr>
        </p:nvSpPr>
        <p:spPr>
          <a:xfrm>
            <a:off x="515471" y="185831"/>
            <a:ext cx="10515600" cy="1325563"/>
          </a:xfrm>
        </p:spPr>
        <p:txBody>
          <a:bodyPr>
            <a:normAutofit/>
          </a:bodyPr>
          <a:lstStyle/>
          <a:p>
            <a:r>
              <a:rPr lang="en-GB" sz="3200" dirty="0">
                <a:latin typeface="Arial" panose="020B0604020202020204" pitchFamily="34" charset="0"/>
                <a:cs typeface="Arial" panose="020B0604020202020204" pitchFamily="34" charset="0"/>
              </a:rPr>
              <a:t>Questions before training</a:t>
            </a:r>
          </a:p>
        </p:txBody>
      </p:sp>
      <p:graphicFrame>
        <p:nvGraphicFramePr>
          <p:cNvPr id="5" name="Table 5">
            <a:extLst>
              <a:ext uri="{FF2B5EF4-FFF2-40B4-BE49-F238E27FC236}">
                <a16:creationId xmlns:a16="http://schemas.microsoft.com/office/drawing/2014/main" id="{3C76BB8A-7C8F-42C7-8BE1-A9854812D3DA}"/>
              </a:ext>
            </a:extLst>
          </p:cNvPr>
          <p:cNvGraphicFramePr>
            <a:graphicFrameLocks noGrp="1"/>
          </p:cNvGraphicFramePr>
          <p:nvPr>
            <p:extLst>
              <p:ext uri="{D42A27DB-BD31-4B8C-83A1-F6EECF244321}">
                <p14:modId xmlns:p14="http://schemas.microsoft.com/office/powerpoint/2010/main" val="518657652"/>
              </p:ext>
            </p:extLst>
          </p:nvPr>
        </p:nvGraphicFramePr>
        <p:xfrm>
          <a:off x="830729" y="1511394"/>
          <a:ext cx="8127999" cy="10109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967624849"/>
                    </a:ext>
                  </a:extLst>
                </a:gridCol>
                <a:gridCol w="2709333">
                  <a:extLst>
                    <a:ext uri="{9D8B030D-6E8A-4147-A177-3AD203B41FA5}">
                      <a16:colId xmlns:a16="http://schemas.microsoft.com/office/drawing/2014/main" val="1957940024"/>
                    </a:ext>
                  </a:extLst>
                </a:gridCol>
                <a:gridCol w="2709333">
                  <a:extLst>
                    <a:ext uri="{9D8B030D-6E8A-4147-A177-3AD203B41FA5}">
                      <a16:colId xmlns:a16="http://schemas.microsoft.com/office/drawing/2014/main" val="1280530132"/>
                    </a:ext>
                  </a:extLst>
                </a:gridCol>
              </a:tblGrid>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lt1"/>
                          </a:solidFill>
                          <a:effectLst/>
                          <a:latin typeface="Arial" panose="020B0604020202020204" pitchFamily="34" charset="0"/>
                          <a:ea typeface="+mn-ea"/>
                          <a:cs typeface="Arial" panose="020B0604020202020204" pitchFamily="34" charset="0"/>
                        </a:rPr>
                        <a:t>Are there any specialised resources* on the topic of eating disorders in males that you have used to inform your everyday practice?</a:t>
                      </a:r>
                      <a:endParaRPr lang="en-GB" dirty="0">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583083452"/>
                  </a:ext>
                </a:extLst>
              </a:tr>
              <a:tr h="370840">
                <a:tc>
                  <a:txBody>
                    <a:bodyPr/>
                    <a:lstStyle/>
                    <a:p>
                      <a:r>
                        <a:rPr lang="en-GB" dirty="0">
                          <a:latin typeface="Arial" panose="020B0604020202020204" pitchFamily="34" charset="0"/>
                          <a:cs typeface="Arial" panose="020B0604020202020204" pitchFamily="34" charset="0"/>
                        </a:rPr>
                        <a:t>Yes</a:t>
                      </a:r>
                    </a:p>
                  </a:txBody>
                  <a:tcPr/>
                </a:tc>
                <a:tc>
                  <a:txBody>
                    <a:bodyPr/>
                    <a:lstStyle/>
                    <a:p>
                      <a:r>
                        <a:rPr lang="en-GB" dirty="0">
                          <a:latin typeface="Arial" panose="020B0604020202020204" pitchFamily="34" charset="0"/>
                          <a:cs typeface="Arial" panose="020B0604020202020204" pitchFamily="34" charset="0"/>
                        </a:rPr>
                        <a:t>No</a:t>
                      </a:r>
                    </a:p>
                  </a:txBody>
                  <a:tcPr/>
                </a:tc>
                <a:tc>
                  <a:txBody>
                    <a:bodyPr/>
                    <a:lstStyle/>
                    <a:p>
                      <a:r>
                        <a:rPr lang="en-GB" dirty="0">
                          <a:latin typeface="Arial" panose="020B0604020202020204" pitchFamily="34" charset="0"/>
                          <a:cs typeface="Arial" panose="020B0604020202020204" pitchFamily="34" charset="0"/>
                        </a:rPr>
                        <a:t>Don’t know</a:t>
                      </a:r>
                    </a:p>
                  </a:txBody>
                  <a:tcPr/>
                </a:tc>
                <a:extLst>
                  <a:ext uri="{0D108BD9-81ED-4DB2-BD59-A6C34878D82A}">
                    <a16:rowId xmlns:a16="http://schemas.microsoft.com/office/drawing/2014/main" val="1109468512"/>
                  </a:ext>
                </a:extLst>
              </a:tr>
            </a:tbl>
          </a:graphicData>
        </a:graphic>
      </p:graphicFrame>
      <p:sp>
        <p:nvSpPr>
          <p:cNvPr id="2" name="Rectangle 1">
            <a:extLst>
              <a:ext uri="{FF2B5EF4-FFF2-40B4-BE49-F238E27FC236}">
                <a16:creationId xmlns:a16="http://schemas.microsoft.com/office/drawing/2014/main" id="{04887E23-B3D2-4B24-B045-11DEEFA86EED}"/>
              </a:ext>
            </a:extLst>
          </p:cNvPr>
          <p:cNvSpPr/>
          <p:nvPr/>
        </p:nvSpPr>
        <p:spPr>
          <a:xfrm>
            <a:off x="830730" y="2782669"/>
            <a:ext cx="3727416" cy="1200329"/>
          </a:xfrm>
          <a:prstGeom prst="rect">
            <a:avLst/>
          </a:prstGeom>
        </p:spPr>
        <p:txBody>
          <a:bodyPr wrap="square">
            <a:spAutoFit/>
          </a:bodyPr>
          <a:lstStyle/>
          <a:p>
            <a:r>
              <a:rPr lang="en-GB" dirty="0">
                <a:latin typeface="Arial" panose="020B0604020202020204" pitchFamily="34" charset="0"/>
                <a:cs typeface="Arial" panose="020B0604020202020204" pitchFamily="34" charset="0"/>
              </a:rPr>
              <a:t>* Please note that this training contains such specialised resources for you to access and recommend in your future practice.</a:t>
            </a:r>
          </a:p>
        </p:txBody>
      </p:sp>
      <p:sp>
        <p:nvSpPr>
          <p:cNvPr id="6" name="TextBox 5"/>
          <p:cNvSpPr txBox="1"/>
          <p:nvPr/>
        </p:nvSpPr>
        <p:spPr>
          <a:xfrm>
            <a:off x="5190978" y="267286"/>
            <a:ext cx="7001023"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Your answer will be submitted anonymously as part of the survey.</a:t>
            </a:r>
            <a:endParaRPr lang="en-GB" dirty="0"/>
          </a:p>
        </p:txBody>
      </p:sp>
      <p:pic>
        <p:nvPicPr>
          <p:cNvPr id="7" name="Picture 6" descr="A picture containing drawing&#10;&#10;Description automatically generated">
            <a:extLst>
              <a:ext uri="{FF2B5EF4-FFF2-40B4-BE49-F238E27FC236}">
                <a16:creationId xmlns:a16="http://schemas.microsoft.com/office/drawing/2014/main" id="{1E4B0353-6ADA-4B3D-A403-C63ACFCC1D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2763" y="2563091"/>
            <a:ext cx="6169655" cy="4190709"/>
          </a:xfrm>
          <a:prstGeom prst="rect">
            <a:avLst/>
          </a:prstGeom>
        </p:spPr>
      </p:pic>
    </p:spTree>
    <p:extLst>
      <p:ext uri="{BB962C8B-B14F-4D97-AF65-F5344CB8AC3E}">
        <p14:creationId xmlns:p14="http://schemas.microsoft.com/office/powerpoint/2010/main" val="567283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1692" y="0"/>
            <a:ext cx="11444068" cy="2000548"/>
          </a:xfrm>
          <a:prstGeom prst="rect">
            <a:avLst/>
          </a:prstGeom>
        </p:spPr>
        <p:txBody>
          <a:bodyPr wrap="square">
            <a:spAutoFit/>
          </a:bodyPr>
          <a:lstStyle/>
          <a:p>
            <a:pPr lvl="0" fontAlgn="base">
              <a:spcBef>
                <a:spcPct val="0"/>
              </a:spcBef>
              <a:spcAft>
                <a:spcPct val="0"/>
              </a:spcAft>
            </a:pPr>
            <a:r>
              <a:rPr lang="en-GB" sz="2800" dirty="0">
                <a:solidFill>
                  <a:srgbClr val="333333"/>
                </a:solidFill>
                <a:latin typeface="Arial" pitchFamily="34" charset="0"/>
                <a:ea typeface="Arial" pitchFamily="34" charset="0"/>
                <a:cs typeface="Arial" pitchFamily="34" charset="0"/>
              </a:rPr>
              <a:t>Part 2: Animation</a:t>
            </a:r>
            <a:endParaRPr lang="en-GB" sz="1600" dirty="0">
              <a:latin typeface="Arial" pitchFamily="34" charset="0"/>
              <a:cs typeface="Arial" pitchFamily="34" charset="0"/>
            </a:endParaRPr>
          </a:p>
          <a:p>
            <a:pPr lvl="0" eaLnBrk="0" fontAlgn="base" hangingPunct="0">
              <a:spcBef>
                <a:spcPct val="0"/>
              </a:spcBef>
              <a:spcAft>
                <a:spcPct val="0"/>
              </a:spcAft>
            </a:pPr>
            <a:r>
              <a:rPr lang="en-GB" dirty="0">
                <a:latin typeface="Arial" pitchFamily="34" charset="0"/>
                <a:ea typeface="Arial" pitchFamily="34" charset="0"/>
                <a:cs typeface="Arial" pitchFamily="34" charset="0"/>
              </a:rPr>
              <a:t>The following animation lasts </a:t>
            </a:r>
            <a:r>
              <a:rPr lang="en-GB" b="1" dirty="0">
                <a:latin typeface="Arial" pitchFamily="34" charset="0"/>
                <a:ea typeface="Arial" pitchFamily="34" charset="0"/>
                <a:cs typeface="Arial" pitchFamily="34" charset="0"/>
              </a:rPr>
              <a:t>3.5 minutes</a:t>
            </a:r>
            <a:r>
              <a:rPr lang="en-GB" dirty="0">
                <a:latin typeface="Arial" pitchFamily="34" charset="0"/>
                <a:ea typeface="Arial" pitchFamily="34" charset="0"/>
                <a:cs typeface="Arial" pitchFamily="34" charset="0"/>
              </a:rPr>
              <a:t>. It voices men's own experiences of seeing a GP about their ED.</a:t>
            </a:r>
          </a:p>
          <a:p>
            <a:pPr lvl="0" eaLnBrk="0" fontAlgn="base" hangingPunct="0">
              <a:spcBef>
                <a:spcPct val="0"/>
              </a:spcBef>
              <a:spcAft>
                <a:spcPct val="0"/>
              </a:spcAft>
            </a:pPr>
            <a:r>
              <a:rPr lang="en-GB" dirty="0">
                <a:latin typeface="Arial" pitchFamily="34" charset="0"/>
                <a:ea typeface="Arial" pitchFamily="34" charset="0"/>
                <a:cs typeface="Arial" pitchFamily="34" charset="0"/>
              </a:rPr>
              <a:t>After the animation you can read 10 pieces of key information on the topic.</a:t>
            </a:r>
          </a:p>
          <a:p>
            <a:pPr algn="ctr" eaLnBrk="0" fontAlgn="base" hangingPunct="0">
              <a:spcBef>
                <a:spcPct val="0"/>
              </a:spcBef>
              <a:spcAft>
                <a:spcPct val="0"/>
              </a:spcAft>
            </a:pPr>
            <a:r>
              <a:rPr lang="en-GB" sz="2400" dirty="0">
                <a:hlinkClick r:id="rId2"/>
              </a:rPr>
              <a:t>https://youtu.be/Sbbdee4N4yA</a:t>
            </a:r>
            <a:r>
              <a:rPr lang="en-GB" sz="2400" dirty="0"/>
              <a:t> </a:t>
            </a:r>
            <a:endParaRPr lang="en-GB" sz="2400" dirty="0">
              <a:latin typeface="Arial" pitchFamily="34" charset="0"/>
              <a:ea typeface="Arial" pitchFamily="34" charset="0"/>
              <a:cs typeface="Arial" pitchFamily="34" charset="0"/>
            </a:endParaRPr>
          </a:p>
          <a:p>
            <a:pPr lvl="0" eaLnBrk="0" fontAlgn="base" hangingPunct="0">
              <a:spcBef>
                <a:spcPct val="0"/>
              </a:spcBef>
              <a:spcAft>
                <a:spcPct val="0"/>
              </a:spcAft>
            </a:pPr>
            <a:endParaRPr lang="en-GB" dirty="0">
              <a:latin typeface="Arial" pitchFamily="34" charset="0"/>
              <a:ea typeface="Arial" pitchFamily="34" charset="0"/>
              <a:cs typeface="Arial" pitchFamily="34" charset="0"/>
            </a:endParaRPr>
          </a:p>
          <a:p>
            <a:pPr lvl="0" eaLnBrk="0" fontAlgn="base" hangingPunct="0">
              <a:spcBef>
                <a:spcPct val="0"/>
              </a:spcBef>
              <a:spcAft>
                <a:spcPct val="0"/>
              </a:spcAft>
            </a:pPr>
            <a:r>
              <a:rPr lang="en-GB" dirty="0">
                <a:latin typeface="Arial" pitchFamily="34" charset="0"/>
                <a:ea typeface="Arial" pitchFamily="34" charset="0"/>
                <a:cs typeface="Arial" pitchFamily="34" charset="0"/>
              </a:rPr>
              <a:t>.</a:t>
            </a:r>
            <a:endParaRPr lang="en-GB" sz="2800"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829994" y="1353186"/>
            <a:ext cx="9791112" cy="5504814"/>
          </a:xfrm>
          <a:prstGeom prst="rect">
            <a:avLst/>
          </a:prstGeom>
          <a:noFill/>
          <a:ln w="9525">
            <a:noFill/>
            <a:miter lim="800000"/>
            <a:headEnd/>
            <a:tailEnd/>
          </a:ln>
        </p:spPr>
      </p:pic>
    </p:spTree>
  </p:cSld>
  <p:clrMapOvr>
    <a:masterClrMapping/>
  </p:clrMapOvr>
  <p:timing>
    <p:tnLst>
      <p:par>
        <p:cTn id="1" dur="indefinite" restart="never" nodeType="tmRoot">
          <p:childTnLst>
            <p:par>
              <p:cTn id="2"/>
            </p:par>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7452" y="1"/>
            <a:ext cx="10636348" cy="1083211"/>
          </a:xfrm>
        </p:spPr>
        <p:txBody>
          <a:bodyPr>
            <a:noAutofit/>
          </a:bodyPr>
          <a:lstStyle/>
          <a:p>
            <a:r>
              <a:rPr lang="en-GB" sz="2400" dirty="0">
                <a:latin typeface="Roboto"/>
              </a:rPr>
              <a:t>Part 3: Key information</a:t>
            </a:r>
            <a:r>
              <a:rPr lang="en-GB" sz="2400" dirty="0"/>
              <a:t/>
            </a:r>
            <a:br>
              <a:rPr lang="en-GB" sz="2400" dirty="0"/>
            </a:br>
            <a:endParaRPr lang="en-GB" sz="2400" dirty="0"/>
          </a:p>
        </p:txBody>
      </p:sp>
      <p:sp>
        <p:nvSpPr>
          <p:cNvPr id="4" name="Content Placeholder 3"/>
          <p:cNvSpPr>
            <a:spLocks noGrp="1"/>
          </p:cNvSpPr>
          <p:nvPr>
            <p:ph idx="1"/>
          </p:nvPr>
        </p:nvSpPr>
        <p:spPr>
          <a:xfrm>
            <a:off x="838200" y="675249"/>
            <a:ext cx="7053776" cy="5444198"/>
          </a:xfrm>
        </p:spPr>
        <p:txBody>
          <a:bodyPr>
            <a:normAutofit fontScale="62500" lnSpcReduction="20000"/>
          </a:bodyPr>
          <a:lstStyle/>
          <a:p>
            <a:pPr>
              <a:buNone/>
            </a:pPr>
            <a:r>
              <a:rPr lang="en-GB" dirty="0">
                <a:latin typeface="Roboto"/>
              </a:rPr>
              <a:t>Here you can access 10 points of key information and some further resources to:</a:t>
            </a:r>
          </a:p>
          <a:p>
            <a:r>
              <a:rPr lang="en-GB" dirty="0">
                <a:latin typeface="Roboto"/>
              </a:rPr>
              <a:t>learn more about eating disorders (EDs) in men</a:t>
            </a:r>
          </a:p>
          <a:p>
            <a:r>
              <a:rPr lang="en-GB" dirty="0">
                <a:latin typeface="Roboto"/>
              </a:rPr>
              <a:t>improve understanding and care</a:t>
            </a:r>
          </a:p>
          <a:p>
            <a:r>
              <a:rPr lang="en-GB" dirty="0">
                <a:latin typeface="Roboto"/>
              </a:rPr>
              <a:t>make your everyday practice easier.</a:t>
            </a:r>
          </a:p>
          <a:p>
            <a:pPr marL="514350" indent="-514350">
              <a:buFont typeface="+mj-lt"/>
              <a:buAutoNum type="arabicPeriod"/>
            </a:pPr>
            <a:endParaRPr lang="en-GB" dirty="0"/>
          </a:p>
          <a:p>
            <a:pPr marL="514350" indent="-514350">
              <a:buFont typeface="+mj-lt"/>
              <a:buAutoNum type="arabicPeriod"/>
            </a:pPr>
            <a:r>
              <a:rPr lang="en-GB" dirty="0"/>
              <a:t>Some facts about EDs</a:t>
            </a:r>
          </a:p>
          <a:p>
            <a:pPr marL="514350" indent="-514350">
              <a:buFont typeface="+mj-lt"/>
              <a:buAutoNum type="arabicPeriod"/>
            </a:pPr>
            <a:r>
              <a:rPr lang="en-GB" dirty="0"/>
              <a:t>Facts &amp; Figures about EDs in men</a:t>
            </a:r>
          </a:p>
          <a:p>
            <a:pPr marL="514350" indent="-514350">
              <a:buFont typeface="+mj-lt"/>
              <a:buAutoNum type="arabicPeriod"/>
            </a:pPr>
            <a:r>
              <a:rPr lang="en-GB" dirty="0"/>
              <a:t>How to start an appropriate conversation</a:t>
            </a:r>
          </a:p>
          <a:p>
            <a:pPr marL="514350" indent="-514350">
              <a:buFont typeface="+mj-lt"/>
              <a:buAutoNum type="arabicPeriod"/>
            </a:pPr>
            <a:r>
              <a:rPr lang="en-GB" dirty="0"/>
              <a:t>Symptoms and Red Flags</a:t>
            </a:r>
          </a:p>
          <a:p>
            <a:pPr marL="514350" indent="-514350">
              <a:buFont typeface="+mj-lt"/>
              <a:buAutoNum type="arabicPeriod"/>
            </a:pPr>
            <a:r>
              <a:rPr lang="en-GB" dirty="0"/>
              <a:t>Examination and Risk Assessment</a:t>
            </a:r>
          </a:p>
          <a:p>
            <a:pPr marL="514350" indent="-514350">
              <a:buFont typeface="+mj-lt"/>
              <a:buAutoNum type="arabicPeriod"/>
            </a:pPr>
            <a:r>
              <a:rPr lang="en-GB" dirty="0"/>
              <a:t>Making a Referral</a:t>
            </a:r>
          </a:p>
          <a:p>
            <a:pPr marL="514350" indent="-514350">
              <a:buFont typeface="+mj-lt"/>
              <a:buAutoNum type="arabicPeriod"/>
            </a:pPr>
            <a:r>
              <a:rPr lang="en-GB" dirty="0"/>
              <a:t>EDs Services</a:t>
            </a:r>
          </a:p>
          <a:p>
            <a:pPr marL="514350" indent="-514350">
              <a:buFont typeface="+mj-lt"/>
              <a:buAutoNum type="arabicPeriod"/>
            </a:pPr>
            <a:r>
              <a:rPr lang="en-GB" dirty="0"/>
              <a:t>Muscle Dysmorphia</a:t>
            </a:r>
          </a:p>
          <a:p>
            <a:pPr marL="514350" indent="-514350">
              <a:buFont typeface="+mj-lt"/>
              <a:buAutoNum type="arabicPeriod"/>
            </a:pPr>
            <a:r>
              <a:rPr lang="en-GB" dirty="0"/>
              <a:t>Why do some people get EDs</a:t>
            </a:r>
          </a:p>
          <a:p>
            <a:pPr marL="514350" indent="-514350">
              <a:buFont typeface="+mj-lt"/>
              <a:buAutoNum type="arabicPeriod"/>
            </a:pPr>
            <a:r>
              <a:rPr lang="en-GB" dirty="0"/>
              <a:t>Supporting Family and Carers</a:t>
            </a:r>
          </a:p>
          <a:p>
            <a:pPr marL="514350" indent="-514350">
              <a:buFont typeface="+mj-lt"/>
              <a:buAutoNum type="arabicPeriod"/>
            </a:pPr>
            <a:r>
              <a:rPr lang="en-GB" dirty="0"/>
              <a:t>Further Resources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C18F56A4-3BE7-4F71-8583-2F9C7A30B7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6290" y="1429510"/>
            <a:ext cx="6885710" cy="5234526"/>
          </a:xfrm>
          <a:prstGeom prst="rect">
            <a:avLst/>
          </a:prstGeom>
        </p:spPr>
      </p:pic>
    </p:spTree>
    <p:extLst>
      <p:ext uri="{BB962C8B-B14F-4D97-AF65-F5344CB8AC3E}">
        <p14:creationId xmlns:p14="http://schemas.microsoft.com/office/powerpoint/2010/main" val="669286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252025"/>
            <a:ext cx="2841674" cy="32496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solidFill>
                  <a:schemeClr val="accent1">
                    <a:lumMod val="75000"/>
                  </a:schemeClr>
                </a:solidFill>
                <a:latin typeface="+mj-lt"/>
                <a:ea typeface="+mj-ea"/>
                <a:cs typeface="+mj-cs"/>
              </a:rPr>
              <a:t>1. Some facts about eating disorders</a:t>
            </a:r>
            <a:endParaRPr lang="en-US" sz="3200" kern="1200" dirty="0">
              <a:solidFill>
                <a:schemeClr val="accent1">
                  <a:lumMod val="75000"/>
                </a:schemeClr>
              </a:solidFill>
              <a:latin typeface="+mj-lt"/>
              <a:ea typeface="+mj-ea"/>
              <a:cs typeface="+mj-cs"/>
            </a:endParaRPr>
          </a:p>
        </p:txBody>
      </p:sp>
      <p:sp>
        <p:nvSpPr>
          <p:cNvPr id="8" name="Content Placeholder 7">
            <a:extLst>
              <a:ext uri="{FF2B5EF4-FFF2-40B4-BE49-F238E27FC236}">
                <a16:creationId xmlns:a16="http://schemas.microsoft.com/office/drawing/2014/main" id="{49CE25C8-9941-409C-A2FD-6BDF150BD436}"/>
              </a:ext>
            </a:extLst>
          </p:cNvPr>
          <p:cNvSpPr>
            <a:spLocks noGrp="1"/>
          </p:cNvSpPr>
          <p:nvPr>
            <p:ph idx="1"/>
          </p:nvPr>
        </p:nvSpPr>
        <p:spPr>
          <a:xfrm>
            <a:off x="2770909" y="0"/>
            <a:ext cx="9186629" cy="6858000"/>
          </a:xfrm>
        </p:spPr>
        <p:txBody>
          <a:bodyPr vert="horz" lIns="91440" tIns="45720" rIns="91440" bIns="45720" rtlCol="0" anchor="ctr">
            <a:normAutofit fontScale="70000" lnSpcReduction="20000"/>
          </a:bodyPr>
          <a:lstStyle/>
          <a:p>
            <a:pPr marL="0">
              <a:lnSpc>
                <a:spcPct val="160000"/>
              </a:lnSpc>
              <a:spcAft>
                <a:spcPts val="800"/>
              </a:spcAft>
            </a:pPr>
            <a:r>
              <a:rPr lang="en-US" sz="2000" dirty="0">
                <a:latin typeface="Arial" panose="020B0604020202020204" pitchFamily="34" charset="0"/>
                <a:cs typeface="Arial" panose="020B0604020202020204" pitchFamily="34" charset="0"/>
              </a:rPr>
              <a:t>There are many different types of eating disorders (EDs) including </a:t>
            </a:r>
            <a:r>
              <a:rPr lang="en-US" sz="2000" b="1" dirty="0">
                <a:latin typeface="Arial" panose="020B0604020202020204" pitchFamily="34" charset="0"/>
                <a:cs typeface="Arial" panose="020B0604020202020204" pitchFamily="34" charset="0"/>
              </a:rPr>
              <a:t>Anorexia Nervosa</a:t>
            </a:r>
            <a:r>
              <a:rPr lang="en-US" sz="2000" dirty="0">
                <a:latin typeface="Arial" panose="020B0604020202020204" pitchFamily="34" charset="0"/>
                <a:cs typeface="Arial" panose="020B0604020202020204" pitchFamily="34" charset="0"/>
              </a:rPr>
              <a:t> (commonly associated with restricting eating and low weight) and </a:t>
            </a:r>
            <a:r>
              <a:rPr lang="en-US" sz="2000" b="1" dirty="0">
                <a:latin typeface="Arial" panose="020B0604020202020204" pitchFamily="34" charset="0"/>
                <a:cs typeface="Arial" panose="020B0604020202020204" pitchFamily="34" charset="0"/>
              </a:rPr>
              <a:t>Bulimia Nervosa</a:t>
            </a:r>
            <a:r>
              <a:rPr lang="en-US" sz="2000" dirty="0">
                <a:latin typeface="Arial" panose="020B0604020202020204" pitchFamily="34" charset="0"/>
                <a:cs typeface="Arial" panose="020B0604020202020204" pitchFamily="34" charset="0"/>
              </a:rPr>
              <a:t> (characterized by periods of binging or overeating, followed by fasting and/ or purging). </a:t>
            </a:r>
          </a:p>
          <a:p>
            <a:pPr marL="0">
              <a:lnSpc>
                <a:spcPct val="160000"/>
              </a:lnSpc>
              <a:spcAft>
                <a:spcPts val="800"/>
              </a:spcAft>
            </a:pPr>
            <a:r>
              <a:rPr lang="en-US" sz="2000" dirty="0">
                <a:latin typeface="Arial" panose="020B0604020202020204" pitchFamily="34" charset="0"/>
                <a:cs typeface="Arial" panose="020B0604020202020204" pitchFamily="34" charset="0"/>
              </a:rPr>
              <a:t>Less commonly known EDs include </a:t>
            </a:r>
            <a:r>
              <a:rPr lang="en-US" sz="2000" b="1" dirty="0">
                <a:latin typeface="Arial" panose="020B0604020202020204" pitchFamily="34" charset="0"/>
                <a:cs typeface="Arial" panose="020B0604020202020204" pitchFamily="34" charset="0"/>
              </a:rPr>
              <a:t>Binge Eating Disorder </a:t>
            </a:r>
            <a:r>
              <a:rPr lang="en-US" sz="2000" dirty="0">
                <a:latin typeface="Arial" panose="020B0604020202020204" pitchFamily="34" charset="0"/>
                <a:cs typeface="Arial" panose="020B0604020202020204" pitchFamily="34" charset="0"/>
              </a:rPr>
              <a:t>(where people experience a loss of control and binge eat similarly to bulimia without purging, often associated with extreme feelings of distress) and </a:t>
            </a:r>
            <a:r>
              <a:rPr lang="en-US" sz="2000" b="1" dirty="0">
                <a:latin typeface="Arial" panose="020B0604020202020204" pitchFamily="34" charset="0"/>
                <a:cs typeface="Arial" panose="020B0604020202020204" pitchFamily="34" charset="0"/>
              </a:rPr>
              <a:t>Other Specified Feeding or Eating Disorders (OSFED)</a:t>
            </a:r>
            <a:r>
              <a:rPr lang="en-US" sz="2000" dirty="0">
                <a:latin typeface="Arial" panose="020B0604020202020204" pitchFamily="34" charset="0"/>
                <a:cs typeface="Arial" panose="020B0604020202020204" pitchFamily="34" charset="0"/>
              </a:rPr>
              <a:t> which was previously known as Eating Disorder Not Otherwise Specified (EDNOS) (a category that encompasses those individuals who did not meet strict diagnostic criteria for anorexia or bulimia but still had a significant eating disorder). </a:t>
            </a:r>
          </a:p>
          <a:p>
            <a:pPr marL="0">
              <a:lnSpc>
                <a:spcPct val="160000"/>
              </a:lnSpc>
              <a:spcAft>
                <a:spcPts val="800"/>
              </a:spcAft>
            </a:pPr>
            <a:r>
              <a:rPr lang="en-US" sz="2000" dirty="0">
                <a:latin typeface="Arial" panose="020B0604020202020204" pitchFamily="34" charset="0"/>
                <a:cs typeface="Arial" panose="020B0604020202020204" pitchFamily="34" charset="0"/>
              </a:rPr>
              <a:t>Only about 10% of people with an ED fit into the category of anorexia, 20% bulimia, 20% Binge Eating Disorder, and up to 50% OSFED. </a:t>
            </a:r>
          </a:p>
          <a:p>
            <a:pPr marL="0">
              <a:lnSpc>
                <a:spcPct val="160000"/>
              </a:lnSpc>
              <a:spcAft>
                <a:spcPts val="800"/>
              </a:spcAft>
            </a:pPr>
            <a:r>
              <a:rPr lang="en-US" sz="2000" dirty="0">
                <a:latin typeface="Arial" panose="020B0604020202020204" pitchFamily="34" charset="0"/>
                <a:cs typeface="Arial" panose="020B0604020202020204" pitchFamily="34" charset="0"/>
              </a:rPr>
              <a:t>An estimated </a:t>
            </a:r>
            <a:r>
              <a:rPr lang="en-US" sz="2000" b="1" dirty="0">
                <a:latin typeface="Arial" panose="020B0604020202020204" pitchFamily="34" charset="0"/>
                <a:cs typeface="Arial" panose="020B0604020202020204" pitchFamily="34" charset="0"/>
              </a:rPr>
              <a:t>1.25 million people in the UK have an ED. </a:t>
            </a:r>
            <a:r>
              <a:rPr lang="en-US" sz="2000" dirty="0">
                <a:latin typeface="Arial" panose="020B0604020202020204" pitchFamily="34" charset="0"/>
                <a:cs typeface="Arial" panose="020B0604020202020204" pitchFamily="34" charset="0"/>
              </a:rPr>
              <a:t>However, studies suggest that just 23% of individuals with diagnosable EDs seek treatment specific to EDs meaning that many people are not accounted for within these official statistics.</a:t>
            </a:r>
          </a:p>
          <a:p>
            <a:pPr>
              <a:lnSpc>
                <a:spcPct val="160000"/>
              </a:lnSpc>
              <a:spcAft>
                <a:spcPts val="800"/>
              </a:spcAft>
            </a:pPr>
            <a:r>
              <a:rPr lang="en-US" sz="2000" b="1" dirty="0">
                <a:latin typeface="Arial" panose="020B0604020202020204" pitchFamily="34" charset="0"/>
                <a:cs typeface="Arial" panose="020B0604020202020204" pitchFamily="34" charset="0"/>
              </a:rPr>
              <a:t>Anyone </a:t>
            </a:r>
            <a:r>
              <a:rPr lang="en-US" sz="2000" dirty="0">
                <a:latin typeface="Arial" panose="020B0604020202020204" pitchFamily="34" charset="0"/>
                <a:cs typeface="Arial" panose="020B0604020202020204" pitchFamily="34" charset="0"/>
              </a:rPr>
              <a:t>can go through the kinds of stresses and worries that might lead to them developing an ED – things like work or academic stress, bereavement, difficulties in an important relationship, struggles with body image, these are not unique to one gender or one sexual orientation. EDs can affect any age group, children, adolescents, adults and those in later life, people of any ethnicity and individuals with learning disabilities.</a:t>
            </a:r>
            <a:endParaRPr lang="en-US" sz="1200" dirty="0"/>
          </a:p>
        </p:txBody>
      </p:sp>
      <p:sp>
        <p:nvSpPr>
          <p:cNvPr id="5" name="Rectangle 4"/>
          <p:cNvSpPr/>
          <p:nvPr/>
        </p:nvSpPr>
        <p:spPr>
          <a:xfrm flipH="1">
            <a:off x="0" y="3770140"/>
            <a:ext cx="2771334" cy="1754326"/>
          </a:xfrm>
          <a:prstGeom prst="rect">
            <a:avLst/>
          </a:prstGeom>
        </p:spPr>
        <p:txBody>
          <a:bodyPr wrap="square">
            <a:spAutoFit/>
          </a:bodyPr>
          <a:lstStyle/>
          <a:p>
            <a:r>
              <a:rPr lang="en-US" dirty="0"/>
              <a:t>New classification DSM 5</a:t>
            </a:r>
          </a:p>
          <a:p>
            <a:r>
              <a:rPr lang="en-US" dirty="0"/>
              <a:t>Anorexia, Bulimia, BED, OSFED, Pica/Rumination Disorder, ARFID (Avoidant Restrictive Food Intake Disorder)</a:t>
            </a:r>
          </a:p>
        </p:txBody>
      </p:sp>
      <p:sp>
        <p:nvSpPr>
          <p:cNvPr id="6" name="TextBox 5"/>
          <p:cNvSpPr txBox="1"/>
          <p:nvPr/>
        </p:nvSpPr>
        <p:spPr>
          <a:xfrm>
            <a:off x="253218" y="464233"/>
            <a:ext cx="2518117" cy="1477328"/>
          </a:xfrm>
          <a:prstGeom prst="rect">
            <a:avLst/>
          </a:prstGeom>
          <a:noFill/>
        </p:spPr>
        <p:txBody>
          <a:bodyPr wrap="square" rtlCol="0">
            <a:spAutoFit/>
          </a:bodyPr>
          <a:lstStyle/>
          <a:p>
            <a:r>
              <a:rPr lang="en-US" b="1" i="1" dirty="0">
                <a:solidFill>
                  <a:srgbClr val="7030A0"/>
                </a:solidFill>
              </a:rPr>
              <a:t>Animation: “It’s a complicated process … there’s no easy fix … </a:t>
            </a:r>
            <a:r>
              <a:rPr lang="en-US" dirty="0"/>
              <a:t> </a:t>
            </a:r>
            <a:r>
              <a:rPr lang="en-US" b="1" i="1" dirty="0">
                <a:solidFill>
                  <a:srgbClr val="7030A0"/>
                </a:solidFill>
              </a:rPr>
              <a:t>and no two people are the same…”</a:t>
            </a:r>
            <a:endParaRPr lang="en-GB" b="1" i="1" dirty="0">
              <a:solidFill>
                <a:srgbClr val="7030A0"/>
              </a:solidFill>
            </a:endParaRPr>
          </a:p>
        </p:txBody>
      </p:sp>
    </p:spTree>
    <p:extLst>
      <p:ext uri="{BB962C8B-B14F-4D97-AF65-F5344CB8AC3E}">
        <p14:creationId xmlns:p14="http://schemas.microsoft.com/office/powerpoint/2010/main" val="582393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3EA90-5FF3-4A9D-8437-120911222816}"/>
              </a:ext>
            </a:extLst>
          </p:cNvPr>
          <p:cNvSpPr>
            <a:spLocks noGrp="1"/>
          </p:cNvSpPr>
          <p:nvPr>
            <p:ph type="title"/>
          </p:nvPr>
        </p:nvSpPr>
        <p:spPr>
          <a:xfrm>
            <a:off x="196978" y="1691646"/>
            <a:ext cx="2969968" cy="4166085"/>
          </a:xfrm>
        </p:spPr>
        <p:txBody>
          <a:bodyPr vert="horz" lIns="91440" tIns="45720" rIns="91440" bIns="45720" rtlCol="0" anchor="ctr">
            <a:normAutofit/>
          </a:bodyPr>
          <a:lstStyle/>
          <a:p>
            <a:r>
              <a:rPr lang="en-US" sz="3200" b="1" kern="1200" dirty="0">
                <a:solidFill>
                  <a:schemeClr val="accent1">
                    <a:lumMod val="75000"/>
                  </a:schemeClr>
                </a:solidFill>
                <a:latin typeface="+mj-lt"/>
                <a:ea typeface="+mj-ea"/>
                <a:cs typeface="+mj-cs"/>
              </a:rPr>
              <a:t>2. Facts and figures about eating disorders in men </a:t>
            </a:r>
            <a:r>
              <a:rPr lang="en-US" sz="4600" b="1" kern="1200" dirty="0">
                <a:solidFill>
                  <a:schemeClr val="tx1"/>
                </a:solidFill>
                <a:latin typeface="+mj-lt"/>
                <a:ea typeface="+mj-ea"/>
                <a:cs typeface="+mj-cs"/>
              </a:rPr>
              <a:t/>
            </a:r>
            <a:br>
              <a:rPr lang="en-US" sz="4600" b="1" kern="1200" dirty="0">
                <a:solidFill>
                  <a:schemeClr val="tx1"/>
                </a:solidFill>
                <a:latin typeface="+mj-lt"/>
                <a:ea typeface="+mj-ea"/>
                <a:cs typeface="+mj-cs"/>
              </a:rPr>
            </a:br>
            <a:endParaRPr lang="en-US" sz="4600" kern="1200" dirty="0">
              <a:solidFill>
                <a:schemeClr val="tx1"/>
              </a:solidFill>
              <a:latin typeface="+mj-lt"/>
              <a:ea typeface="+mj-ea"/>
              <a:cs typeface="+mj-cs"/>
            </a:endParaRPr>
          </a:p>
        </p:txBody>
      </p:sp>
      <p:sp>
        <p:nvSpPr>
          <p:cNvPr id="5" name="Rectangle 4">
            <a:extLst>
              <a:ext uri="{FF2B5EF4-FFF2-40B4-BE49-F238E27FC236}">
                <a16:creationId xmlns:a16="http://schemas.microsoft.com/office/drawing/2014/main" id="{D2369F20-C806-42AF-A572-EE49DEB45AF8}"/>
              </a:ext>
            </a:extLst>
          </p:cNvPr>
          <p:cNvSpPr/>
          <p:nvPr/>
        </p:nvSpPr>
        <p:spPr>
          <a:xfrm>
            <a:off x="3038623" y="351691"/>
            <a:ext cx="8956400" cy="6716373"/>
          </a:xfrm>
          <a:prstGeom prst="rect">
            <a:avLst/>
          </a:prstGeom>
        </p:spPr>
        <p:txBody>
          <a:bodyPr vert="horz" lIns="91440" tIns="45720" rIns="91440" bIns="45720" rtlCol="0" anchor="ctr">
            <a:normAutofit fontScale="55000" lnSpcReduction="20000"/>
          </a:bodyPr>
          <a:lstStyle/>
          <a:p>
            <a:pPr marL="285750" lvl="0" indent="-228600">
              <a:lnSpc>
                <a:spcPct val="150000"/>
              </a:lnSpc>
              <a:spcBef>
                <a:spcPts val="1000"/>
              </a:spcBef>
              <a:spcAft>
                <a:spcPts val="800"/>
              </a:spcAft>
              <a:tabLst>
                <a:tab pos="457200" algn="l"/>
              </a:tabLst>
            </a:pPr>
            <a:r>
              <a:rPr lang="en-US" sz="2900" b="1" i="1" dirty="0">
                <a:solidFill>
                  <a:srgbClr val="7030A0"/>
                </a:solidFill>
                <a:latin typeface="Arial" panose="020B0604020202020204" pitchFamily="34" charset="0"/>
                <a:cs typeface="Arial" panose="020B0604020202020204" pitchFamily="34" charset="0"/>
              </a:rPr>
              <a:t>Animation: “We don’t all fit into one box”</a:t>
            </a:r>
            <a:endParaRPr lang="en-US" sz="2900" dirty="0">
              <a:solidFill>
                <a:srgbClr val="7030A0"/>
              </a:solidFill>
              <a:latin typeface="Arial" panose="020B0604020202020204" pitchFamily="34" charset="0"/>
              <a:cs typeface="Arial" panose="020B0604020202020204" pitchFamily="34" charset="0"/>
            </a:endParaRPr>
          </a:p>
          <a:p>
            <a:pPr marL="285750" lvl="0" indent="-228600">
              <a:lnSpc>
                <a:spcPct val="150000"/>
              </a:lnSpc>
              <a:spcBef>
                <a:spcPts val="1000"/>
              </a:spcBef>
              <a:spcAft>
                <a:spcPts val="800"/>
              </a:spcAft>
              <a:buFont typeface="Arial" panose="020B0604020202020204" pitchFamily="34" charset="0"/>
              <a:buChar char="•"/>
              <a:tabLst>
                <a:tab pos="457200" algn="l"/>
              </a:tabLst>
            </a:pPr>
            <a:r>
              <a:rPr lang="en-US" sz="2900" dirty="0">
                <a:latin typeface="Arial" panose="020B0604020202020204" pitchFamily="34" charset="0"/>
                <a:cs typeface="Arial" panose="020B0604020202020204" pitchFamily="34" charset="0"/>
              </a:rPr>
              <a:t>Official statistics suggest that men and boys make up 10% of these patients however</a:t>
            </a:r>
            <a:r>
              <a:rPr lang="en-US" sz="2900" b="1" dirty="0">
                <a:latin typeface="Arial" panose="020B0604020202020204" pitchFamily="34" charset="0"/>
                <a:cs typeface="Arial" panose="020B0604020202020204" pitchFamily="34" charset="0"/>
              </a:rPr>
              <a:t> recent research suggests males account for around 25% of those with an ED </a:t>
            </a:r>
            <a:endParaRPr lang="en-US" sz="2900" dirty="0">
              <a:latin typeface="Arial" panose="020B0604020202020204" pitchFamily="34" charset="0"/>
              <a:cs typeface="Arial" panose="020B0604020202020204" pitchFamily="34" charset="0"/>
            </a:endParaRPr>
          </a:p>
          <a:p>
            <a:pPr marL="285750" lvl="0" indent="-228600">
              <a:lnSpc>
                <a:spcPct val="150000"/>
              </a:lnSpc>
              <a:spcBef>
                <a:spcPts val="1000"/>
              </a:spcBef>
              <a:spcAft>
                <a:spcPts val="800"/>
              </a:spcAft>
              <a:buFont typeface="Arial" panose="020B0604020202020204" pitchFamily="34" charset="0"/>
              <a:buChar char="•"/>
              <a:tabLst>
                <a:tab pos="457200" algn="l"/>
              </a:tabLst>
            </a:pPr>
            <a:r>
              <a:rPr lang="en-US" sz="2900" dirty="0">
                <a:latin typeface="Arial" panose="020B0604020202020204" pitchFamily="34" charset="0"/>
                <a:cs typeface="Arial" panose="020B0604020202020204" pitchFamily="34" charset="0"/>
              </a:rPr>
              <a:t>Males account for approximately one-third of all bulimia cases, and binge eating seems to be the most common ED in males.</a:t>
            </a:r>
          </a:p>
          <a:p>
            <a:pPr marL="285750" indent="-228600">
              <a:lnSpc>
                <a:spcPct val="150000"/>
              </a:lnSpc>
              <a:spcBef>
                <a:spcPts val="1000"/>
              </a:spcBef>
              <a:spcAft>
                <a:spcPts val="800"/>
              </a:spcAft>
              <a:buFont typeface="Arial" panose="020B0604020202020204" pitchFamily="34" charset="0"/>
              <a:buChar char="•"/>
              <a:tabLst>
                <a:tab pos="457200" algn="l"/>
              </a:tabLst>
            </a:pPr>
            <a:r>
              <a:rPr lang="en-US" sz="2900" dirty="0">
                <a:latin typeface="Arial" panose="020B0604020202020204" pitchFamily="34" charset="0"/>
                <a:cs typeface="Arial" panose="020B0604020202020204" pitchFamily="34" charset="0"/>
              </a:rPr>
              <a:t>NHS figures released in November 2018 show that </a:t>
            </a:r>
            <a:r>
              <a:rPr lang="en-US" sz="2900" b="1" dirty="0">
                <a:latin typeface="Arial" panose="020B0604020202020204" pitchFamily="34" charset="0"/>
                <a:cs typeface="Arial" panose="020B0604020202020204" pitchFamily="34" charset="0"/>
              </a:rPr>
              <a:t>the prevalence of EDs in young men in hospital have increased </a:t>
            </a:r>
            <a:r>
              <a:rPr lang="en-US" sz="2900" dirty="0">
                <a:latin typeface="Arial" panose="020B0604020202020204" pitchFamily="34" charset="0"/>
                <a:cs typeface="Arial" panose="020B0604020202020204" pitchFamily="34" charset="0"/>
              </a:rPr>
              <a:t>by 98% between 2010 and 2018, growing at a faster rate for boys than girls.</a:t>
            </a:r>
          </a:p>
          <a:p>
            <a:pPr marL="285750" lvl="0" indent="-228600">
              <a:lnSpc>
                <a:spcPct val="150000"/>
              </a:lnSpc>
              <a:spcBef>
                <a:spcPts val="1000"/>
              </a:spcBef>
              <a:spcAft>
                <a:spcPts val="800"/>
              </a:spcAft>
              <a:buFont typeface="Arial" panose="020B0604020202020204" pitchFamily="34" charset="0"/>
              <a:buChar char="•"/>
              <a:tabLst>
                <a:tab pos="457200" algn="l"/>
              </a:tabLst>
            </a:pPr>
            <a:r>
              <a:rPr lang="en-US" sz="2900" dirty="0">
                <a:latin typeface="Arial" panose="020B0604020202020204" pitchFamily="34" charset="0"/>
                <a:cs typeface="Arial" panose="020B0604020202020204" pitchFamily="34" charset="0"/>
              </a:rPr>
              <a:t>LGBTQ+ groups and transgender individuals can be disproportionally affected. Previous studies on men with EDs have focused on the experiences of gay or bisexual men finding higher levels of disordered eating. However, more recent work has found that heterosexual men are experiencing increased levels of body dissatisfaction and disordered eating. </a:t>
            </a:r>
          </a:p>
          <a:p>
            <a:pPr marL="285750" lvl="0" indent="-228600">
              <a:lnSpc>
                <a:spcPct val="150000"/>
              </a:lnSpc>
              <a:spcBef>
                <a:spcPts val="1000"/>
              </a:spcBef>
              <a:spcAft>
                <a:spcPts val="800"/>
              </a:spcAft>
              <a:buFont typeface="Arial" panose="020B0604020202020204" pitchFamily="34" charset="0"/>
              <a:buChar char="•"/>
              <a:tabLst>
                <a:tab pos="457200" algn="l"/>
              </a:tabLst>
            </a:pPr>
            <a:r>
              <a:rPr lang="en-US" sz="2900" dirty="0">
                <a:latin typeface="Arial" panose="020B0604020202020204" pitchFamily="34" charset="0"/>
                <a:cs typeface="Arial" panose="020B0604020202020204" pitchFamily="34" charset="0"/>
              </a:rPr>
              <a:t>Due to perceived stigma attached to EDs, men may find it much harder to seek help.</a:t>
            </a:r>
          </a:p>
          <a:p>
            <a:pPr>
              <a:lnSpc>
                <a:spcPct val="150000"/>
              </a:lnSpc>
              <a:spcBef>
                <a:spcPts val="1000"/>
              </a:spcBef>
              <a:spcAft>
                <a:spcPts val="800"/>
              </a:spcAft>
              <a:tabLst>
                <a:tab pos="457200" algn="l"/>
              </a:tabLst>
            </a:pPr>
            <a:r>
              <a:rPr lang="en-US" sz="2900" b="1" i="1" dirty="0">
                <a:solidFill>
                  <a:srgbClr val="7030A0"/>
                </a:solidFill>
                <a:latin typeface="Arial" panose="020B0604020202020204" pitchFamily="34" charset="0"/>
                <a:cs typeface="Arial" panose="020B0604020202020204" pitchFamily="34" charset="0"/>
              </a:rPr>
              <a:t>“One of the reasons why I was reluctant to seek help was because I thought I'd be judged...”</a:t>
            </a:r>
            <a:r>
              <a:rPr lang="en-US" sz="2900" b="1" dirty="0">
                <a:solidFill>
                  <a:srgbClr val="7030A0"/>
                </a:solidFill>
                <a:latin typeface="Arial" panose="020B0604020202020204" pitchFamily="34" charset="0"/>
                <a:cs typeface="Arial" panose="020B0604020202020204" pitchFamily="34" charset="0"/>
              </a:rPr>
              <a:t>   </a:t>
            </a:r>
            <a:endParaRPr lang="en-US" sz="2900" dirty="0">
              <a:solidFill>
                <a:srgbClr val="7030A0"/>
              </a:solidFill>
              <a:latin typeface="Arial" panose="020B0604020202020204" pitchFamily="34" charset="0"/>
              <a:cs typeface="Arial" panose="020B0604020202020204" pitchFamily="34" charset="0"/>
            </a:endParaRPr>
          </a:p>
          <a:p>
            <a:pPr lvl="0" indent="-228600">
              <a:lnSpc>
                <a:spcPct val="90000"/>
              </a:lnSpc>
              <a:spcBef>
                <a:spcPts val="1000"/>
              </a:spcBef>
              <a:spcAft>
                <a:spcPts val="800"/>
              </a:spcAft>
              <a:buFont typeface="Arial" panose="020B0604020202020204" pitchFamily="34" charset="0"/>
              <a:buChar char="•"/>
              <a:tabLst>
                <a:tab pos="457200" algn="l"/>
              </a:tabLst>
            </a:pPr>
            <a:endParaRPr lang="en-US" sz="1200" dirty="0"/>
          </a:p>
        </p:txBody>
      </p:sp>
    </p:spTree>
    <p:extLst>
      <p:ext uri="{BB962C8B-B14F-4D97-AF65-F5344CB8AC3E}">
        <p14:creationId xmlns:p14="http://schemas.microsoft.com/office/powerpoint/2010/main" val="443123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TotalTime>
  <Words>4344</Words>
  <Application>Microsoft Office PowerPoint</Application>
  <PresentationFormat>Widescreen</PresentationFormat>
  <Paragraphs>353</Paragraphs>
  <Slides>24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Roboto</vt:lpstr>
      <vt:lpstr>Office Theme</vt:lpstr>
      <vt:lpstr>Consider Eating Disorders in Men </vt:lpstr>
      <vt:lpstr> An animated training tool to inform about eating disorders (EDs) in men* aged 18+, improve understanding of and care for this patient group, reflect upon aspects of primary care and make everyday practice easier. </vt:lpstr>
      <vt:lpstr>PowerPoint Presentation</vt:lpstr>
      <vt:lpstr>  Please click here to complete the following questions prior to viewing the animation.  Part 1: Questions before training</vt:lpstr>
      <vt:lpstr>Questions before training</vt:lpstr>
      <vt:lpstr>PowerPoint Presentation</vt:lpstr>
      <vt:lpstr>Part 3: Key information </vt:lpstr>
      <vt:lpstr>PowerPoint Presentation</vt:lpstr>
      <vt:lpstr>2. Facts and figures about eating disorders in men  </vt:lpstr>
      <vt:lpstr>3. How to start an appropriate conversation </vt:lpstr>
      <vt:lpstr>3. How to start an appropriate conversation </vt:lpstr>
      <vt:lpstr>3. How to start an appropriate conversation </vt:lpstr>
      <vt:lpstr>PowerPoint Presentation</vt:lpstr>
      <vt:lpstr>4. Symptoms and Red flags</vt:lpstr>
      <vt:lpstr>PowerPoint Presentation</vt:lpstr>
      <vt:lpstr>6.Examination and risk assessment </vt:lpstr>
      <vt:lpstr>6.Examination and risk assessment </vt:lpstr>
      <vt:lpstr>6.Examination and risk assessment </vt:lpstr>
      <vt:lpstr>7. Making a referral</vt:lpstr>
      <vt:lpstr>PowerPoint Presentation</vt:lpstr>
      <vt:lpstr>9. Why do some people get eating disorders?</vt:lpstr>
      <vt:lpstr>10. Supporting family and carers</vt:lpstr>
      <vt:lpstr>11. Further resources</vt:lpstr>
      <vt:lpstr>    Part 4: Questions after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 Eating Disorders in Men</dc:title>
  <dc:creator>Richard Vytniorgu</dc:creator>
  <cp:lastModifiedBy>Michael Taylor</cp:lastModifiedBy>
  <cp:revision>81</cp:revision>
  <dcterms:created xsi:type="dcterms:W3CDTF">2020-02-19T15:05:05Z</dcterms:created>
  <dcterms:modified xsi:type="dcterms:W3CDTF">2020-03-12T15:14:42Z</dcterms:modified>
</cp:coreProperties>
</file>