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840" r:id="rId4"/>
    <p:sldMasterId id="2147483866" r:id="rId5"/>
    <p:sldMasterId id="2147483914" r:id="rId6"/>
  </p:sldMasterIdLst>
  <p:notesMasterIdLst>
    <p:notesMasterId r:id="rId46"/>
  </p:notesMasterIdLst>
  <p:sldIdLst>
    <p:sldId id="256" r:id="rId7"/>
    <p:sldId id="308" r:id="rId8"/>
    <p:sldId id="268" r:id="rId9"/>
    <p:sldId id="273" r:id="rId10"/>
    <p:sldId id="283" r:id="rId11"/>
    <p:sldId id="271" r:id="rId12"/>
    <p:sldId id="302" r:id="rId13"/>
    <p:sldId id="306" r:id="rId14"/>
    <p:sldId id="262" r:id="rId15"/>
    <p:sldId id="307" r:id="rId16"/>
    <p:sldId id="275" r:id="rId17"/>
    <p:sldId id="300" r:id="rId18"/>
    <p:sldId id="267" r:id="rId19"/>
    <p:sldId id="272" r:id="rId20"/>
    <p:sldId id="265" r:id="rId21"/>
    <p:sldId id="389" r:id="rId22"/>
    <p:sldId id="289" r:id="rId23"/>
    <p:sldId id="277" r:id="rId24"/>
    <p:sldId id="264" r:id="rId25"/>
    <p:sldId id="309" r:id="rId26"/>
    <p:sldId id="295" r:id="rId27"/>
    <p:sldId id="296" r:id="rId28"/>
    <p:sldId id="297" r:id="rId29"/>
    <p:sldId id="292" r:id="rId30"/>
    <p:sldId id="383" r:id="rId31"/>
    <p:sldId id="364" r:id="rId32"/>
    <p:sldId id="385" r:id="rId33"/>
    <p:sldId id="388" r:id="rId34"/>
    <p:sldId id="392" r:id="rId35"/>
    <p:sldId id="393" r:id="rId36"/>
    <p:sldId id="384" r:id="rId37"/>
    <p:sldId id="394" r:id="rId38"/>
    <p:sldId id="395" r:id="rId39"/>
    <p:sldId id="293" r:id="rId40"/>
    <p:sldId id="286" r:id="rId41"/>
    <p:sldId id="278" r:id="rId42"/>
    <p:sldId id="299" r:id="rId43"/>
    <p:sldId id="304" r:id="rId44"/>
    <p:sldId id="257" r:id="rId45"/>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594220-AE3A-4B65-BF98-03C4D86BD9F5}">
          <p14:sldIdLst>
            <p14:sldId id="256"/>
            <p14:sldId id="308"/>
            <p14:sldId id="268"/>
            <p14:sldId id="273"/>
            <p14:sldId id="283"/>
            <p14:sldId id="271"/>
            <p14:sldId id="302"/>
            <p14:sldId id="306"/>
            <p14:sldId id="262"/>
            <p14:sldId id="307"/>
            <p14:sldId id="275"/>
            <p14:sldId id="300"/>
            <p14:sldId id="267"/>
            <p14:sldId id="272"/>
            <p14:sldId id="265"/>
            <p14:sldId id="389"/>
            <p14:sldId id="289"/>
            <p14:sldId id="277"/>
            <p14:sldId id="264"/>
            <p14:sldId id="309"/>
            <p14:sldId id="295"/>
            <p14:sldId id="296"/>
            <p14:sldId id="297"/>
            <p14:sldId id="292"/>
            <p14:sldId id="383"/>
            <p14:sldId id="364"/>
            <p14:sldId id="385"/>
            <p14:sldId id="388"/>
            <p14:sldId id="392"/>
            <p14:sldId id="393"/>
            <p14:sldId id="384"/>
            <p14:sldId id="394"/>
            <p14:sldId id="395"/>
            <p14:sldId id="293"/>
            <p14:sldId id="286"/>
            <p14:sldId id="278"/>
            <p14:sldId id="299"/>
            <p14:sldId id="304"/>
            <p14:sldId id="2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3C6BE-CC4E-41E1-A7C5-7032D4369079}" v="257" dt="2024-08-29T08:10:29.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0211" autoAdjust="0"/>
  </p:normalViewPr>
  <p:slideViewPr>
    <p:cSldViewPr snapToGrid="0">
      <p:cViewPr varScale="1">
        <p:scale>
          <a:sx n="63" d="100"/>
          <a:sy n="63" d="100"/>
        </p:scale>
        <p:origin x="858" y="60"/>
      </p:cViewPr>
      <p:guideLst/>
    </p:cSldViewPr>
  </p:slideViewPr>
  <p:notesTextViewPr>
    <p:cViewPr>
      <p:scale>
        <a:sx n="3" d="2"/>
        <a:sy n="3" d="2"/>
      </p:scale>
      <p:origin x="0" y="0"/>
    </p:cViewPr>
  </p:notesTextViewPr>
  <p:sorterViewPr>
    <p:cViewPr>
      <p:scale>
        <a:sx n="112" d="100"/>
        <a:sy n="112" d="100"/>
      </p:scale>
      <p:origin x="0" y="-105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0475" cy="498772"/>
          </a:xfrm>
          <a:prstGeom prst="rect">
            <a:avLst/>
          </a:prstGeom>
        </p:spPr>
        <p:txBody>
          <a:bodyPr vert="horz" lIns="91422" tIns="45711" rIns="91422" bIns="45711" rtlCol="0"/>
          <a:lstStyle>
            <a:lvl1pPr algn="l">
              <a:defRPr sz="1200"/>
            </a:lvl1pPr>
          </a:lstStyle>
          <a:p>
            <a:endParaRPr lang="en-US" dirty="0"/>
          </a:p>
        </p:txBody>
      </p:sp>
      <p:sp>
        <p:nvSpPr>
          <p:cNvPr id="3" name="Date Placeholder 2"/>
          <p:cNvSpPr>
            <a:spLocks noGrp="1"/>
          </p:cNvSpPr>
          <p:nvPr>
            <p:ph type="dt" idx="1"/>
          </p:nvPr>
        </p:nvSpPr>
        <p:spPr>
          <a:xfrm>
            <a:off x="3856738" y="0"/>
            <a:ext cx="2950475" cy="498772"/>
          </a:xfrm>
          <a:prstGeom prst="rect">
            <a:avLst/>
          </a:prstGeom>
        </p:spPr>
        <p:txBody>
          <a:bodyPr vert="horz" lIns="91422" tIns="45711" rIns="91422" bIns="45711" rtlCol="0"/>
          <a:lstStyle>
            <a:lvl1pPr algn="r">
              <a:defRPr sz="1200"/>
            </a:lvl1pPr>
          </a:lstStyle>
          <a:p>
            <a:fld id="{F4F53C5D-CD12-6D4C-A980-0612968271E2}" type="datetimeFigureOut">
              <a:rPr lang="en-US" smtClean="0"/>
              <a:t>8/29/2024</a:t>
            </a:fld>
            <a:endParaRPr lang="en-US" dirty="0"/>
          </a:p>
        </p:txBody>
      </p:sp>
      <p:sp>
        <p:nvSpPr>
          <p:cNvPr id="4" name="Slide Image Placeholder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91422" tIns="45711" rIns="91422" bIns="45711" rtlCol="0" anchor="ctr"/>
          <a:lstStyle/>
          <a:p>
            <a:endParaRPr lang="en-US" dirty="0"/>
          </a:p>
        </p:txBody>
      </p:sp>
      <p:sp>
        <p:nvSpPr>
          <p:cNvPr id="5" name="Notes Placeholder 4"/>
          <p:cNvSpPr>
            <a:spLocks noGrp="1"/>
          </p:cNvSpPr>
          <p:nvPr>
            <p:ph type="body" sz="quarter" idx="3"/>
          </p:nvPr>
        </p:nvSpPr>
        <p:spPr>
          <a:xfrm>
            <a:off x="680879" y="4784071"/>
            <a:ext cx="5447030" cy="3914239"/>
          </a:xfrm>
          <a:prstGeom prst="rect">
            <a:avLst/>
          </a:prstGeom>
        </p:spPr>
        <p:txBody>
          <a:bodyPr vert="horz" lIns="91422" tIns="45711" rIns="91422" bIns="457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2154"/>
            <a:ext cx="2950475" cy="498771"/>
          </a:xfrm>
          <a:prstGeom prst="rect">
            <a:avLst/>
          </a:prstGeom>
        </p:spPr>
        <p:txBody>
          <a:bodyPr vert="horz" lIns="91422" tIns="45711" rIns="91422" bIns="457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6738" y="9442154"/>
            <a:ext cx="2950475" cy="498771"/>
          </a:xfrm>
          <a:prstGeom prst="rect">
            <a:avLst/>
          </a:prstGeom>
        </p:spPr>
        <p:txBody>
          <a:bodyPr vert="horz" lIns="91422" tIns="45711" rIns="91422" bIns="45711"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course, the University, to Nottingham for some. Congratulations on gaining a place on the course. Here because tutors have seen you as people with potential- to learn to become a teacher who can make a tangible difference to the lives of young people. Hope you have had a good morning in subject teams, getting to know tutors and peers. I hope it has settled a few nerves, answered a few questions, may have raised all sorts of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start of things can be hard though. Talk to your partner and say how you</a:t>
            </a:r>
            <a:r>
              <a:rPr lang="en-GB" baseline="0" dirty="0"/>
              <a:t> are feeling right now in no more than three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you start, I want to provide some reassurance. Whatever you are feeling today, whether it is nerves, excitement, worry, confusion, as tutors we know that all of this is normal. One of the strongest features of our course in my opinion is the tutor team. Not only are they outstanding teachers who are knowledgeable and full of enthusiasm about their subject, they are also experts in understanding the journey you are about to take and our students always rate very highly the support and guidance that they give. You will get to know them really well they will get to know you very well and they will be your biggest cheerleaders on the course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Purpose of gap between registration and start of teaching. Many of you will be managing change- moving location and setting in, leaving jobs etc. There are pre-course tasks to complete to help engage you and prepare you for the start of the course. Some of you will be doing SKE courses, primary experience etc.</a:t>
            </a:r>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1</a:t>
            </a:fld>
            <a:endParaRPr lang="en-US" dirty="0"/>
          </a:p>
        </p:txBody>
      </p:sp>
    </p:spTree>
    <p:extLst>
      <p:ext uri="{BB962C8B-B14F-4D97-AF65-F5344CB8AC3E}">
        <p14:creationId xmlns:p14="http://schemas.microsoft.com/office/powerpoint/2010/main" val="215192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from many years’ experience that those who have poor attendance are the ones who will find the going tough! </a:t>
            </a:r>
          </a:p>
          <a:p>
            <a:endParaRPr lang="en-GB" dirty="0"/>
          </a:p>
          <a:p>
            <a:r>
              <a:rPr lang="en-GB" dirty="0"/>
              <a:t>It is important that you are here or in school every day as far as is possible. This may be different from your time as an undergraduate when others did not rely on you.</a:t>
            </a:r>
          </a:p>
          <a:p>
            <a:endParaRPr lang="en-GB" dirty="0"/>
          </a:p>
          <a:p>
            <a:r>
              <a:rPr lang="en-GB" dirty="0"/>
              <a:t>However, we do know that sometimes you may need to be absent. And in these circumstances, then communicating in a professional way is important- following procedures, giving as much warning as possible, letting someone know why you will not be there. </a:t>
            </a:r>
          </a:p>
          <a:p>
            <a:endParaRPr lang="en-GB" dirty="0"/>
          </a:p>
          <a:p>
            <a:r>
              <a:rPr lang="en-GB" dirty="0"/>
              <a:t>Tutors will remind you of processes when we start, but it is not ok just to not turn up- others will be relying on you- in sessions or at school, so do make sure you know what you need to do if you are absent and follow the guidance given. And if you are not sure, your tutor will always be able to help.</a:t>
            </a:r>
          </a:p>
        </p:txBody>
      </p:sp>
      <p:sp>
        <p:nvSpPr>
          <p:cNvPr id="4" name="Slide Number Placeholder 3"/>
          <p:cNvSpPr>
            <a:spLocks noGrp="1"/>
          </p:cNvSpPr>
          <p:nvPr>
            <p:ph type="sldNum" sz="quarter" idx="10"/>
          </p:nvPr>
        </p:nvSpPr>
        <p:spPr/>
        <p:txBody>
          <a:bodyPr/>
          <a:lstStyle/>
          <a:p>
            <a:fld id="{A3F167F0-0840-1348-BFE4-C6298BBC0698}" type="slidenum">
              <a:rPr lang="en-US" smtClean="0"/>
              <a:t>11</a:t>
            </a:fld>
            <a:endParaRPr lang="en-US" dirty="0"/>
          </a:p>
        </p:txBody>
      </p:sp>
    </p:spTree>
    <p:extLst>
      <p:ext uri="{BB962C8B-B14F-4D97-AF65-F5344CB8AC3E}">
        <p14:creationId xmlns:p14="http://schemas.microsoft.com/office/powerpoint/2010/main" val="145086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the Strands, we also have a set of Phase Questions that provide an overarching theme for sections of the course. Since you accepted your offer on the course, you have been in Phase 1 ‘How are you preparing for your teacher education year?’ You will have had some subject related tasks to complete, some primary and/or secondary experiences, moving house, leaving jobs, finishing studies on other course. </a:t>
            </a:r>
          </a:p>
          <a:p>
            <a:endParaRPr lang="en-GB" dirty="0"/>
          </a:p>
          <a:p>
            <a:r>
              <a:rPr lang="en-GB" dirty="0"/>
              <a:t>Some of you may feel very ready to start on 9</a:t>
            </a:r>
            <a:r>
              <a:rPr lang="en-GB" baseline="30000" dirty="0"/>
              <a:t>th</a:t>
            </a:r>
            <a:r>
              <a:rPr lang="en-GB" dirty="0"/>
              <a:t>, others know there are some things still to do, and the time before we meet again provides an opportunity to ensure you are well-prepared for the start of in person teaching.</a:t>
            </a:r>
          </a:p>
          <a:p>
            <a:endParaRPr lang="en-GB" dirty="0"/>
          </a:p>
          <a:p>
            <a:r>
              <a:rPr lang="en-GB" dirty="0"/>
              <a:t>Today marks the start of Phase 2 ‘ In what ways can you develop as understanding of the specialised knowledge a teacher needs?’. This focus runs up to October half term. So, if you consider the phase question, this part of the course will about </a:t>
            </a:r>
            <a:r>
              <a:rPr lang="en-GB" b="1" dirty="0"/>
              <a:t>understanding</a:t>
            </a:r>
            <a:r>
              <a:rPr lang="en-GB" dirty="0"/>
              <a:t> what it is you need to learn and developing ways of doing so. We will not be testing you at the end of it…</a:t>
            </a:r>
          </a:p>
        </p:txBody>
      </p:sp>
      <p:sp>
        <p:nvSpPr>
          <p:cNvPr id="4" name="Slide Number Placeholder 3"/>
          <p:cNvSpPr>
            <a:spLocks noGrp="1"/>
          </p:cNvSpPr>
          <p:nvPr>
            <p:ph type="sldNum" sz="quarter" idx="5"/>
          </p:nvPr>
        </p:nvSpPr>
        <p:spPr/>
        <p:txBody>
          <a:bodyPr/>
          <a:lstStyle/>
          <a:p>
            <a:fld id="{A3F167F0-0840-1348-BFE4-C6298BBC0698}" type="slidenum">
              <a:rPr lang="en-US" smtClean="0"/>
              <a:t>12</a:t>
            </a:fld>
            <a:endParaRPr lang="en-US" dirty="0"/>
          </a:p>
        </p:txBody>
      </p:sp>
    </p:spTree>
    <p:extLst>
      <p:ext uri="{BB962C8B-B14F-4D97-AF65-F5344CB8AC3E}">
        <p14:creationId xmlns:p14="http://schemas.microsoft.com/office/powerpoint/2010/main" val="96217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to bring every day</a:t>
            </a:r>
          </a:p>
          <a:p>
            <a:endParaRPr lang="en-GB" dirty="0"/>
          </a:p>
          <a:p>
            <a:r>
              <a:rPr lang="en-GB" dirty="0"/>
              <a:t>Open mind – to explore new ways</a:t>
            </a:r>
            <a:r>
              <a:rPr lang="en-GB" baseline="0" dirty="0"/>
              <a:t> of thinking and to have our preconceptions challenged.  We all have very different experiences of learning so it is important to explore other ideas and take ourselves out of our comfort zone</a:t>
            </a:r>
          </a:p>
          <a:p>
            <a:endParaRPr lang="en-GB" baseline="0" dirty="0"/>
          </a:p>
          <a:p>
            <a:r>
              <a:rPr lang="en-GB" baseline="0" dirty="0"/>
              <a:t>Curiosity – interest in learning of others, and how you will teach, be prepared to ask questions and don’t expect quick and easy answers. Living with a little uncertainty will be needed.</a:t>
            </a:r>
          </a:p>
          <a:p>
            <a:endParaRPr lang="en-GB" baseline="0" dirty="0"/>
          </a:p>
          <a:p>
            <a:r>
              <a:rPr lang="en-GB" baseline="0" dirty="0"/>
              <a:t>Enthusiasm- you need to be enthusiastic to engage others</a:t>
            </a:r>
          </a:p>
          <a:p>
            <a:endParaRPr lang="en-GB" baseline="0" dirty="0"/>
          </a:p>
          <a:p>
            <a:r>
              <a:rPr lang="en-GB" baseline="0" dirty="0"/>
              <a:t>Responsibility – there will be many times on the course where you will be expected to work as part of a team – both in school and in university.  It is important you take full responsibility for your contributions.</a:t>
            </a:r>
          </a:p>
          <a:p>
            <a:endParaRPr lang="en-GB" dirty="0"/>
          </a:p>
          <a:p>
            <a:r>
              <a:rPr lang="en-GB" dirty="0"/>
              <a:t>Professionalism- what do we mean by this?</a:t>
            </a:r>
          </a:p>
          <a:p>
            <a:r>
              <a:rPr lang="en-GB" dirty="0"/>
              <a:t>CLICK on professionalism to show video of former students discussing this- use first 3 minutes</a:t>
            </a:r>
          </a:p>
        </p:txBody>
      </p:sp>
      <p:sp>
        <p:nvSpPr>
          <p:cNvPr id="4" name="Slide Number Placeholder 3"/>
          <p:cNvSpPr>
            <a:spLocks noGrp="1"/>
          </p:cNvSpPr>
          <p:nvPr>
            <p:ph type="sldNum" sz="quarter" idx="10"/>
          </p:nvPr>
        </p:nvSpPr>
        <p:spPr/>
        <p:txBody>
          <a:bodyPr/>
          <a:lstStyle/>
          <a:p>
            <a:fld id="{A3F167F0-0840-1348-BFE4-C6298BBC0698}" type="slidenum">
              <a:rPr lang="en-US" smtClean="0"/>
              <a:t>13</a:t>
            </a:fld>
            <a:endParaRPr lang="en-US" dirty="0"/>
          </a:p>
        </p:txBody>
      </p:sp>
    </p:spTree>
    <p:extLst>
      <p:ext uri="{BB962C8B-B14F-4D97-AF65-F5344CB8AC3E}">
        <p14:creationId xmlns:p14="http://schemas.microsoft.com/office/powerpoint/2010/main" val="1036367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Google yourself – are you happy with what comes up? Would you be happy for your pupils to see that?  The headteacher?  Ask someone</a:t>
            </a:r>
            <a:r>
              <a:rPr lang="en-GB" baseline="0" dirty="0"/>
              <a:t> you aren’t associated with on social media to look you up – what can they see? MAKE SURE YOU MAKE ANY ACCOUNT PRIVATE!!! Most of you already do this but you also need to know that it is not ok to accept a pupil as a friend on social media- make sure you follow guidance you will get from school colleagues and tutors, and always ask if you are unsure about something</a:t>
            </a:r>
          </a:p>
          <a:p>
            <a:endParaRPr lang="en-GB" baseline="0" dirty="0"/>
          </a:p>
          <a:p>
            <a:r>
              <a:rPr lang="en-GB" baseline="0" dirty="0"/>
              <a:t>We will encourage you to create things like </a:t>
            </a:r>
            <a:r>
              <a:rPr lang="en-GB" baseline="0" dirty="0" err="1"/>
              <a:t>Whatsapp</a:t>
            </a:r>
            <a:r>
              <a:rPr lang="en-GB" baseline="0" dirty="0"/>
              <a:t> groups to support each other on the course. Be mindful of what you post on these spaces- keep it professional, and positive, be sensitive to others– you may have had the best day ever but be mindful that others might be going through a difficult patch. </a:t>
            </a:r>
          </a:p>
          <a:p>
            <a:endParaRPr lang="en-GB" baseline="0" dirty="0"/>
          </a:p>
          <a:p>
            <a:r>
              <a:rPr lang="en-GB" baseline="0" dirty="0"/>
              <a:t>Safeguarding in school – designated officer etc. More when you start the course at university and at school</a:t>
            </a:r>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14</a:t>
            </a:fld>
            <a:endParaRPr lang="en-US" dirty="0"/>
          </a:p>
        </p:txBody>
      </p:sp>
    </p:spTree>
    <p:extLst>
      <p:ext uri="{BB962C8B-B14F-4D97-AF65-F5344CB8AC3E}">
        <p14:creationId xmlns:p14="http://schemas.microsoft.com/office/powerpoint/2010/main" val="100244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the importance of seeking support – talk to people. </a:t>
            </a:r>
            <a:r>
              <a:rPr lang="en-GB" baseline="0" dirty="0"/>
              <a:t>Don’t leave it too late! Range of wider support on offer- see the list of different teams that exist within the university, some of which might be a great benefit to support your learning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A3F167F0-0840-1348-BFE4-C6298BBC0698}" type="slidenum">
              <a:rPr lang="en-US" smtClean="0"/>
              <a:t>15</a:t>
            </a:fld>
            <a:endParaRPr lang="en-US" dirty="0"/>
          </a:p>
        </p:txBody>
      </p:sp>
    </p:spTree>
    <p:extLst>
      <p:ext uri="{BB962C8B-B14F-4D97-AF65-F5344CB8AC3E}">
        <p14:creationId xmlns:p14="http://schemas.microsoft.com/office/powerpoint/2010/main" val="2033620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have additional learning needs, do contact disability support to ensure you have the right support in place for this course to be able to flourish as a learner.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had a disability support plan in place as a UG at UoN, you still need to contact the disability support team again- your plan does not automatically come to us and changes might be necessary due to the nature of this course. Many have already done this- but if you have not done so now, please prioritise doing this as soon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Also speak to tutors who will respond quickly to individual needs where possible, and will not wait until a disability plan is in place to do so.</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208CF-6D31-B34E-9D95-EC615C533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872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school colleagues will be working closely with you throughout the year during your placement. Just as it is important to share with us how best we can support you as a learner, so it will be with them. </a:t>
            </a:r>
          </a:p>
          <a:p>
            <a:endParaRPr lang="en-GB" dirty="0"/>
          </a:p>
          <a:p>
            <a:r>
              <a:rPr lang="en-GB" dirty="0"/>
              <a:t>To ensure additional needs or particular circumstances are communicated clearly to those you are working with in school, tutors will want to work with you to find out the best way for this to happen for you. </a:t>
            </a:r>
          </a:p>
          <a:p>
            <a:endParaRPr lang="en-GB" dirty="0"/>
          </a:p>
          <a:p>
            <a:r>
              <a:rPr lang="en-GB" dirty="0"/>
              <a:t>One option is to consider completing an Inclusion passport which sets your individual needs and support needed- a short document that shares relevant information and support/accommodations that would be beneficial for you as a learner. Tutors will help you draw up the passport and with sharing this.</a:t>
            </a:r>
          </a:p>
        </p:txBody>
      </p:sp>
      <p:sp>
        <p:nvSpPr>
          <p:cNvPr id="4" name="Slide Number Placeholder 3"/>
          <p:cNvSpPr>
            <a:spLocks noGrp="1"/>
          </p:cNvSpPr>
          <p:nvPr>
            <p:ph type="sldNum" sz="quarter" idx="5"/>
          </p:nvPr>
        </p:nvSpPr>
        <p:spPr/>
        <p:txBody>
          <a:bodyPr/>
          <a:lstStyle/>
          <a:p>
            <a:fld id="{A3F167F0-0840-1348-BFE4-C6298BBC0698}" type="slidenum">
              <a:rPr lang="en-US" smtClean="0"/>
              <a:t>17</a:t>
            </a:fld>
            <a:endParaRPr lang="en-US" dirty="0"/>
          </a:p>
        </p:txBody>
      </p:sp>
    </p:spTree>
    <p:extLst>
      <p:ext uri="{BB962C8B-B14F-4D97-AF65-F5344CB8AC3E}">
        <p14:creationId xmlns:p14="http://schemas.microsoft.com/office/powerpoint/2010/main" val="229265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doubt this year will be intense.  Important to be organised and have strategies to manage your workload.  Equally important is to schedule time for you to maintain contact with friends</a:t>
            </a:r>
            <a:r>
              <a:rPr lang="en-GB" baseline="0" dirty="0"/>
              <a:t> and family, keep up with sports and hobbies.</a:t>
            </a:r>
          </a:p>
          <a:p>
            <a:endParaRPr lang="en-GB" baseline="0" dirty="0"/>
          </a:p>
          <a:p>
            <a:r>
              <a:rPr lang="en-GB" baseline="0" dirty="0"/>
              <a:t>Many students come onto the course having achieved highly throughout their education and this may well be the first time they have found something hard!  That can be unsettling – you need to keep communicating with us and your mentors.</a:t>
            </a:r>
          </a:p>
          <a:p>
            <a:endParaRPr lang="en-GB" baseline="0" dirty="0"/>
          </a:p>
          <a:p>
            <a:r>
              <a:rPr lang="en-GB" baseline="0" dirty="0"/>
              <a:t>Perfectionism is a noble aim but may well lead to problems.  Seeking that perfect image, lesson resource, activity can take oodles of time and actually have very little impact on the learning – use your time widely, don’t always try to re-invent the wheel, sometimes it has to be good enough!</a:t>
            </a:r>
            <a:endParaRPr lang="en-GB" dirty="0"/>
          </a:p>
          <a:p>
            <a:endParaRPr lang="en-GB" dirty="0"/>
          </a:p>
          <a:p>
            <a:r>
              <a:rPr lang="en-GB" dirty="0"/>
              <a:t>Good enough is fabulous!</a:t>
            </a:r>
          </a:p>
        </p:txBody>
      </p:sp>
      <p:sp>
        <p:nvSpPr>
          <p:cNvPr id="4" name="Slide Number Placeholder 3"/>
          <p:cNvSpPr>
            <a:spLocks noGrp="1"/>
          </p:cNvSpPr>
          <p:nvPr>
            <p:ph type="sldNum" sz="quarter" idx="10"/>
          </p:nvPr>
        </p:nvSpPr>
        <p:spPr/>
        <p:txBody>
          <a:bodyPr/>
          <a:lstStyle/>
          <a:p>
            <a:fld id="{A3F167F0-0840-1348-BFE4-C6298BBC0698}" type="slidenum">
              <a:rPr lang="en-US" smtClean="0"/>
              <a:t>18</a:t>
            </a:fld>
            <a:endParaRPr lang="en-US" dirty="0"/>
          </a:p>
        </p:txBody>
      </p:sp>
    </p:spTree>
    <p:extLst>
      <p:ext uri="{BB962C8B-B14F-4D97-AF65-F5344CB8AC3E}">
        <p14:creationId xmlns:p14="http://schemas.microsoft.com/office/powerpoint/2010/main" val="150031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19</a:t>
            </a:fld>
            <a:endParaRPr lang="en-US" dirty="0"/>
          </a:p>
        </p:txBody>
      </p:sp>
    </p:spTree>
    <p:extLst>
      <p:ext uri="{BB962C8B-B14F-4D97-AF65-F5344CB8AC3E}">
        <p14:creationId xmlns:p14="http://schemas.microsoft.com/office/powerpoint/2010/main" val="2147789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Send out for treasure trail ~ 25 mins</a:t>
            </a:r>
          </a:p>
        </p:txBody>
      </p:sp>
      <p:sp>
        <p:nvSpPr>
          <p:cNvPr id="4" name="Slide Number Placeholder 3"/>
          <p:cNvSpPr>
            <a:spLocks noGrp="1"/>
          </p:cNvSpPr>
          <p:nvPr>
            <p:ph type="sldNum" sz="quarter" idx="10"/>
          </p:nvPr>
        </p:nvSpPr>
        <p:spPr/>
        <p:txBody>
          <a:bodyPr/>
          <a:lstStyle/>
          <a:p>
            <a:fld id="{A3F167F0-0840-1348-BFE4-C6298BBC0698}" type="slidenum">
              <a:rPr lang="en-US" smtClean="0"/>
              <a:t>20</a:t>
            </a:fld>
            <a:endParaRPr lang="en-US" dirty="0"/>
          </a:p>
        </p:txBody>
      </p:sp>
    </p:spTree>
    <p:extLst>
      <p:ext uri="{BB962C8B-B14F-4D97-AF65-F5344CB8AC3E}">
        <p14:creationId xmlns:p14="http://schemas.microsoft.com/office/powerpoint/2010/main" val="275613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 start the PGCE course, there is one thing we need to make clear- there</a:t>
            </a:r>
            <a:r>
              <a:rPr lang="en-GB" baseline="0" dirty="0"/>
              <a:t> is no such thing as a teaching manual- although some may claim otherwise. If teaching was simple, there would be a manual and no need for a course like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Teaching </a:t>
            </a:r>
            <a:r>
              <a:rPr lang="en-GB" baseline="0" dirty="0"/>
              <a:t>is incredible complex, nuanced, context dependent. Our course  has a clear structure designed to guide you on your journey this year and to support the development of ways of thinking and working that will extend beyond the course and equip you to enjoy your role as a teacher in school, but it does not all sit neatly within a manual</a:t>
            </a:r>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3</a:t>
            </a:fld>
            <a:endParaRPr lang="en-US" dirty="0"/>
          </a:p>
        </p:txBody>
      </p:sp>
    </p:spTree>
    <p:extLst>
      <p:ext uri="{BB962C8B-B14F-4D97-AF65-F5344CB8AC3E}">
        <p14:creationId xmlns:p14="http://schemas.microsoft.com/office/powerpoint/2010/main" val="2827854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21</a:t>
            </a:fld>
            <a:endParaRPr lang="en-US" dirty="0"/>
          </a:p>
        </p:txBody>
      </p:sp>
    </p:spTree>
    <p:extLst>
      <p:ext uri="{BB962C8B-B14F-4D97-AF65-F5344CB8AC3E}">
        <p14:creationId xmlns:p14="http://schemas.microsoft.com/office/powerpoint/2010/main" val="4029907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22</a:t>
            </a:fld>
            <a:endParaRPr lang="en-US" dirty="0"/>
          </a:p>
        </p:txBody>
      </p:sp>
    </p:spTree>
    <p:extLst>
      <p:ext uri="{BB962C8B-B14F-4D97-AF65-F5344CB8AC3E}">
        <p14:creationId xmlns:p14="http://schemas.microsoft.com/office/powerpoint/2010/main" val="201278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23</a:t>
            </a:fld>
            <a:endParaRPr lang="en-US" dirty="0"/>
          </a:p>
        </p:txBody>
      </p:sp>
    </p:spTree>
    <p:extLst>
      <p:ext uri="{BB962C8B-B14F-4D97-AF65-F5344CB8AC3E}">
        <p14:creationId xmlns:p14="http://schemas.microsoft.com/office/powerpoint/2010/main" val="36166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Pledge agreed across the region, involving different ITE providers, expressing a commitment to:</a:t>
            </a:r>
          </a:p>
          <a:p>
            <a:r>
              <a:rPr lang="en-GB" dirty="0"/>
              <a:t>Promote and celebrate a diverse inclusive teacher workforce, to continually educate ourselves to develop our courses, to take an asset-based approach to education, recognising what individuals and communities have, not what they don’t have, to help you discuss and share experiences to inform how we continue to </a:t>
            </a:r>
            <a:r>
              <a:rPr lang="en-GB"/>
              <a:t>develop our </a:t>
            </a:r>
            <a:r>
              <a:rPr lang="en-GB" dirty="0"/>
              <a:t>approaches </a:t>
            </a:r>
            <a:r>
              <a:rPr lang="en-GB"/>
              <a:t>and curriculum</a:t>
            </a:r>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24</a:t>
            </a:fld>
            <a:endParaRPr lang="en-US" dirty="0"/>
          </a:p>
        </p:txBody>
      </p:sp>
    </p:spTree>
    <p:extLst>
      <p:ext uri="{BB962C8B-B14F-4D97-AF65-F5344CB8AC3E}">
        <p14:creationId xmlns:p14="http://schemas.microsoft.com/office/powerpoint/2010/main" val="3044296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27</a:t>
            </a:fld>
            <a:endParaRPr lang="en-US" dirty="0"/>
          </a:p>
        </p:txBody>
      </p:sp>
    </p:spTree>
    <p:extLst>
      <p:ext uri="{BB962C8B-B14F-4D97-AF65-F5344CB8AC3E}">
        <p14:creationId xmlns:p14="http://schemas.microsoft.com/office/powerpoint/2010/main" val="2050633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Equality Act (2010) covers protected characteristics that it is against the law to discriminate</a:t>
            </a:r>
          </a:p>
          <a:p>
            <a:r>
              <a:rPr lang="en-GB" dirty="0"/>
              <a:t>UoN includes additional ones</a:t>
            </a:r>
          </a:p>
          <a:p>
            <a:r>
              <a:rPr lang="en-GB" dirty="0"/>
              <a:t>Impact of life experiences on your educational progress and, as teachers, the educational experience and progress of pupils you are working with.</a:t>
            </a:r>
          </a:p>
          <a:p>
            <a:r>
              <a:rPr lang="en-GB" dirty="0"/>
              <a:t>Throughout the course, you will work with a diverse student cohort at university and diverse pupil and school communities on placements and there will be many opportunities to learn from others- be open minded throughout and challenge yourself to consider the assumptions you might make about others</a:t>
            </a:r>
          </a:p>
        </p:txBody>
      </p:sp>
      <p:sp>
        <p:nvSpPr>
          <p:cNvPr id="4" name="Slide Number Placeholder 3"/>
          <p:cNvSpPr>
            <a:spLocks noGrp="1"/>
          </p:cNvSpPr>
          <p:nvPr>
            <p:ph type="sldNum" sz="quarter" idx="5"/>
          </p:nvPr>
        </p:nvSpPr>
        <p:spPr/>
        <p:txBody>
          <a:bodyPr/>
          <a:lstStyle/>
          <a:p>
            <a:fld id="{A3F167F0-0840-1348-BFE4-C6298BBC0698}" type="slidenum">
              <a:rPr lang="en-US" smtClean="0"/>
              <a:t>28</a:t>
            </a:fld>
            <a:endParaRPr lang="en-US" dirty="0"/>
          </a:p>
        </p:txBody>
      </p:sp>
    </p:spTree>
    <p:extLst>
      <p:ext uri="{BB962C8B-B14F-4D97-AF65-F5344CB8AC3E}">
        <p14:creationId xmlns:p14="http://schemas.microsoft.com/office/powerpoint/2010/main" val="826988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32</a:t>
            </a:fld>
            <a:endParaRPr lang="en-US" dirty="0"/>
          </a:p>
        </p:txBody>
      </p:sp>
    </p:spTree>
    <p:extLst>
      <p:ext uri="{BB962C8B-B14F-4D97-AF65-F5344CB8AC3E}">
        <p14:creationId xmlns:p14="http://schemas.microsoft.com/office/powerpoint/2010/main" val="1454692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34</a:t>
            </a:fld>
            <a:endParaRPr lang="en-US" dirty="0"/>
          </a:p>
        </p:txBody>
      </p:sp>
    </p:spTree>
    <p:extLst>
      <p:ext uri="{BB962C8B-B14F-4D97-AF65-F5344CB8AC3E}">
        <p14:creationId xmlns:p14="http://schemas.microsoft.com/office/powerpoint/2010/main" val="10472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link to see guidance and resources about using the libraries at the UoN. We know that doing academic study or writing Masters level assignments may feel daunting for some at the moment, but there will be lots of support within the course and you also have access to a range of support from across the university.</a:t>
            </a:r>
          </a:p>
          <a:p>
            <a:endParaRPr lang="en-GB" dirty="0"/>
          </a:p>
          <a:p>
            <a:r>
              <a:rPr lang="en-GB" dirty="0"/>
              <a:t>In the week ahead, you might find it helpful to explore some of the resources here from the library which provide guidance on how to use the libraries, how to find readings and resources and how the librarians can support you. There is a helpful introductory video on this link.</a:t>
            </a:r>
          </a:p>
        </p:txBody>
      </p:sp>
      <p:sp>
        <p:nvSpPr>
          <p:cNvPr id="4" name="Slide Number Placeholder 3"/>
          <p:cNvSpPr>
            <a:spLocks noGrp="1"/>
          </p:cNvSpPr>
          <p:nvPr>
            <p:ph type="sldNum" sz="quarter" idx="5"/>
          </p:nvPr>
        </p:nvSpPr>
        <p:spPr/>
        <p:txBody>
          <a:bodyPr/>
          <a:lstStyle/>
          <a:p>
            <a:fld id="{A3F167F0-0840-1348-BFE4-C6298BBC0698}" type="slidenum">
              <a:rPr lang="en-US" smtClean="0"/>
              <a:t>35</a:t>
            </a:fld>
            <a:endParaRPr lang="en-US" dirty="0"/>
          </a:p>
        </p:txBody>
      </p:sp>
    </p:spTree>
    <p:extLst>
      <p:ext uri="{BB962C8B-B14F-4D97-AF65-F5344CB8AC3E}">
        <p14:creationId xmlns:p14="http://schemas.microsoft.com/office/powerpoint/2010/main" val="407018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realise that today will have given you a lot to think about and take in! Don’t worry- you are not expected to </a:t>
            </a:r>
            <a:r>
              <a:rPr lang="en-GB"/>
              <a:t>remember everything, </a:t>
            </a:r>
            <a:r>
              <a:rPr lang="en-GB" dirty="0"/>
              <a:t>but you are expected to ask when things are not clear. There is an exciting and busy year ahead, and we are looking forward to working with you to help you become the teacher you want to be and to make a difference to the lives of young people. </a:t>
            </a:r>
          </a:p>
          <a:p>
            <a:endParaRPr lang="en-GB" dirty="0"/>
          </a:p>
          <a:p>
            <a:r>
              <a:rPr lang="en-GB" dirty="0"/>
              <a:t>This is a video of advice from previous students on this slide- we are going to listen to their response to the prompt Things I wish I had known at the start…’</a:t>
            </a:r>
          </a:p>
          <a:p>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36</a:t>
            </a:fld>
            <a:endParaRPr lang="en-US" dirty="0"/>
          </a:p>
        </p:txBody>
      </p:sp>
    </p:spTree>
    <p:extLst>
      <p:ext uri="{BB962C8B-B14F-4D97-AF65-F5344CB8AC3E}">
        <p14:creationId xmlns:p14="http://schemas.microsoft.com/office/powerpoint/2010/main" val="334921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There are many ways that teaching and learning can take place. Just take a moment to reflect on all your life experiences and how they have influenced to way your see yourself and the world.  If you then consider that in each classroom there will be nearly 30 people all with unique life experiences that will influence them as learners.  That is what makes education so interesting and exciting but also what can make it so challenging.  Whilst practice in a classroom is an important part of your development, practice alone will not support your development into a great teacher.  Great teachers use theory to help illuminate their practice, to problematize and look at new possibilities.  Whilst it may not always seem relevant in the here and now, I can promise you it will become useful to you at some point in the future (we only have such a short time with you).  Theory will help you make sense of things and lead you to new ideas and thoughts and throughout your time on the course, we will introduce you to a wide range of theories about education to challenge and support you as you develop as a teacher.</a:t>
            </a:r>
          </a:p>
          <a:p>
            <a:endParaRPr lang="en-GB" baseline="0" dirty="0"/>
          </a:p>
        </p:txBody>
      </p:sp>
      <p:sp>
        <p:nvSpPr>
          <p:cNvPr id="4" name="Slide Number Placeholder 3"/>
          <p:cNvSpPr>
            <a:spLocks noGrp="1"/>
          </p:cNvSpPr>
          <p:nvPr>
            <p:ph type="sldNum" sz="quarter" idx="10"/>
          </p:nvPr>
        </p:nvSpPr>
        <p:spPr/>
        <p:txBody>
          <a:bodyPr/>
          <a:lstStyle/>
          <a:p>
            <a:fld id="{A3F167F0-0840-1348-BFE4-C6298BBC0698}" type="slidenum">
              <a:rPr lang="en-US" smtClean="0"/>
              <a:t>4</a:t>
            </a:fld>
            <a:endParaRPr lang="en-US" dirty="0"/>
          </a:p>
        </p:txBody>
      </p:sp>
    </p:spTree>
    <p:extLst>
      <p:ext uri="{BB962C8B-B14F-4D97-AF65-F5344CB8AC3E}">
        <p14:creationId xmlns:p14="http://schemas.microsoft.com/office/powerpoint/2010/main" val="2095534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have selected a few pertinent quotes about things they wished they had known at the start- some of which you have heard, others that come from later in the discussion. The video is 12 minutes long. If you would like to listen to more, these slides, containing the link to the video, will be on the pre-course website in the next few days, should you which to revisit them before 9</a:t>
            </a:r>
            <a:r>
              <a:rPr lang="en-GB" baseline="30000" dirty="0"/>
              <a:t>th</a:t>
            </a:r>
            <a:r>
              <a:rPr lang="en-GB" dirty="0"/>
              <a:t>.</a:t>
            </a:r>
          </a:p>
          <a:p>
            <a:endParaRPr lang="en-GB" dirty="0"/>
          </a:p>
          <a:p>
            <a:r>
              <a:rPr lang="en-GB" dirty="0"/>
              <a:t>Get organised</a:t>
            </a:r>
          </a:p>
          <a:p>
            <a:r>
              <a:rPr lang="en-GB" dirty="0"/>
              <a:t>Be positive</a:t>
            </a:r>
          </a:p>
          <a:p>
            <a:r>
              <a:rPr lang="en-GB" dirty="0"/>
              <a:t>Look after yourself</a:t>
            </a:r>
          </a:p>
          <a:p>
            <a:r>
              <a:rPr lang="en-GB" dirty="0"/>
              <a:t>Know that there is lot of support- do speak up and ask</a:t>
            </a:r>
          </a:p>
        </p:txBody>
      </p:sp>
      <p:sp>
        <p:nvSpPr>
          <p:cNvPr id="4" name="Slide Number Placeholder 3"/>
          <p:cNvSpPr>
            <a:spLocks noGrp="1"/>
          </p:cNvSpPr>
          <p:nvPr>
            <p:ph type="sldNum" sz="quarter" idx="5"/>
          </p:nvPr>
        </p:nvSpPr>
        <p:spPr/>
        <p:txBody>
          <a:bodyPr/>
          <a:lstStyle/>
          <a:p>
            <a:fld id="{A3F167F0-0840-1348-BFE4-C6298BBC0698}" type="slidenum">
              <a:rPr lang="en-US" smtClean="0"/>
              <a:t>37</a:t>
            </a:fld>
            <a:endParaRPr lang="en-US" dirty="0"/>
          </a:p>
        </p:txBody>
      </p:sp>
    </p:spTree>
    <p:extLst>
      <p:ext uri="{BB962C8B-B14F-4D97-AF65-F5344CB8AC3E}">
        <p14:creationId xmlns:p14="http://schemas.microsoft.com/office/powerpoint/2010/main" val="3925408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39</a:t>
            </a:fld>
            <a:endParaRPr lang="en-US" dirty="0"/>
          </a:p>
        </p:txBody>
      </p:sp>
    </p:spTree>
    <p:extLst>
      <p:ext uri="{BB962C8B-B14F-4D97-AF65-F5344CB8AC3E}">
        <p14:creationId xmlns:p14="http://schemas.microsoft.com/office/powerpoint/2010/main" val="131539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 would encourage you to read the S&amp;P document which you can find on the pre-course website. These 7 strands of knowledge underpin the structure of our course and help guided tutors, students and mentors to set realistic expectations throughout the year.</a:t>
            </a:r>
          </a:p>
          <a:p>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5</a:t>
            </a:fld>
            <a:endParaRPr lang="en-US" dirty="0"/>
          </a:p>
        </p:txBody>
      </p:sp>
    </p:spTree>
    <p:extLst>
      <p:ext uri="{BB962C8B-B14F-4D97-AF65-F5344CB8AC3E}">
        <p14:creationId xmlns:p14="http://schemas.microsoft.com/office/powerpoint/2010/main" val="229026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how will we try to achieve that. On the PGCE course, there are </a:t>
            </a:r>
            <a:r>
              <a:rPr lang="en-GB" baseline="0" dirty="0"/>
              <a:t>two modules – each worth 30 M level credits.  S&amp;S and L&amp;T. Both important for your development as a subject specialist and in your wider role as a teacher.  They are both taught across the year, and have been planned together to support your development as a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S&amp;S module will be taught in cross subject groups, with the opportunity to understand the perspectives of others. You will explore wider aspects of a teacher’s role in developing a more equitable society.  Become a sensitive and responsive teacher.  Examine issues around inclusion and equality in society to promote education for social justice in all that we do.  We will challenge you to consider some really difficult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L&amp;T will take place within subjects, exploring what is known about how children learn and how best to teach within the context in of your subject.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Just like Theory and practice, the two are inextricably linked and the learning should be transferable between the modules.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Tutors teach across both modules and will develops links between the modules during subject and S&amp;S sessions and through discussions on tasks you will complete in school.</a:t>
            </a:r>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6</a:t>
            </a:fld>
            <a:endParaRPr lang="en-US" dirty="0"/>
          </a:p>
        </p:txBody>
      </p:sp>
    </p:spTree>
    <p:extLst>
      <p:ext uri="{BB962C8B-B14F-4D97-AF65-F5344CB8AC3E}">
        <p14:creationId xmlns:p14="http://schemas.microsoft.com/office/powerpoint/2010/main" val="2427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you will be given a Personal Learning Record. This is a set of tasks that you will complete across your first placement.</a:t>
            </a:r>
          </a:p>
        </p:txBody>
      </p:sp>
      <p:sp>
        <p:nvSpPr>
          <p:cNvPr id="4" name="Slide Number Placeholder 3"/>
          <p:cNvSpPr>
            <a:spLocks noGrp="1"/>
          </p:cNvSpPr>
          <p:nvPr>
            <p:ph type="sldNum" sz="quarter" idx="5"/>
          </p:nvPr>
        </p:nvSpPr>
        <p:spPr/>
        <p:txBody>
          <a:bodyPr/>
          <a:lstStyle/>
          <a:p>
            <a:fld id="{A3F167F0-0840-1348-BFE4-C6298BBC0698}" type="slidenum">
              <a:rPr lang="en-US" smtClean="0"/>
              <a:t>7</a:t>
            </a:fld>
            <a:endParaRPr lang="en-US" dirty="0"/>
          </a:p>
        </p:txBody>
      </p:sp>
    </p:spTree>
    <p:extLst>
      <p:ext uri="{BB962C8B-B14F-4D97-AF65-F5344CB8AC3E}">
        <p14:creationId xmlns:p14="http://schemas.microsoft.com/office/powerpoint/2010/main" val="179266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PLR and its purpose this term. May look overwhelming but you have been given a whole term’s resources at once. These tasks have been co-created by university tutors and school colleagues working together to develop tasks that will enable you to get the most from experiences in school. These will also be used in subject teaching sessions, allowing you to share experiences and learn from the contexts that other students are working in and the insights they develop.</a:t>
            </a:r>
          </a:p>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8</a:t>
            </a:fld>
            <a:endParaRPr lang="en-US" dirty="0"/>
          </a:p>
        </p:txBody>
      </p:sp>
    </p:spTree>
    <p:extLst>
      <p:ext uri="{BB962C8B-B14F-4D97-AF65-F5344CB8AC3E}">
        <p14:creationId xmlns:p14="http://schemas.microsoft.com/office/powerpoint/2010/main" val="36095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Throughout the year, we will want to ensure that you are making learning and developing as a teacher and that will involve assessment in different ways. </a:t>
            </a:r>
          </a:p>
          <a:p>
            <a:r>
              <a:rPr lang="en-GB" dirty="0"/>
              <a:t>I wonder how assessment has made you feel in the past- excited, enjoy pressure and performance of exams? Positive rewards for your hard work. Or perhaps, demoralised, working hard and not doing well? Navigated the challenges of both.</a:t>
            </a:r>
          </a:p>
          <a:p>
            <a:endParaRPr lang="en-GB" dirty="0"/>
          </a:p>
          <a:p>
            <a:r>
              <a:rPr lang="en-GB" dirty="0"/>
              <a:t>This course will award QTS and PGCE.  Two different assessment frameworks- Teachers Standards and CCF underpinning our PGCE course- closely interlinked- you can’t have one without the other (no QTS only route).</a:t>
            </a:r>
          </a:p>
          <a:p>
            <a:endParaRPr lang="en-GB" dirty="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t>9</a:t>
            </a:fld>
            <a:endParaRPr lang="en-US" dirty="0"/>
          </a:p>
        </p:txBody>
      </p:sp>
    </p:spTree>
    <p:extLst>
      <p:ext uri="{BB962C8B-B14F-4D97-AF65-F5344CB8AC3E}">
        <p14:creationId xmlns:p14="http://schemas.microsoft.com/office/powerpoint/2010/main" val="325741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To achieve QTS and PGCE, our two modules encompass a programme of reflection,</a:t>
            </a:r>
            <a:r>
              <a:rPr lang="en-GB" baseline="0" dirty="0"/>
              <a:t> research, academic writing and practical teaching to support your professional development.  The academic work will support and develop your classroom practice and vice versa.  There will be clear assessment points throughout the year for practical teaching and academic work and it is important you take ownership of these processes. </a:t>
            </a:r>
          </a:p>
          <a:p>
            <a:r>
              <a:rPr lang="en-GB" baseline="0" dirty="0"/>
              <a:t> </a:t>
            </a:r>
          </a:p>
          <a:p>
            <a:r>
              <a:rPr lang="en-GB" baseline="0" dirty="0"/>
              <a:t>Assessment of practical teaching will take place during your placements and will involve you, your mentor and tutor. We do not believe in students having to produce pieces of evidence for each of the teachers’ standards but rather view any assessment holistically. </a:t>
            </a:r>
          </a:p>
          <a:p>
            <a:endParaRPr lang="en-GB" baseline="0" dirty="0"/>
          </a:p>
          <a:p>
            <a:r>
              <a:rPr lang="en-GB" baseline="0" dirty="0"/>
              <a:t>The PGCE assignments are assessed by your tutor and the nature of the assessment and associated criteria will be explained in detail by tutors.  As a tutor team, we think very carefully where assignment deadlines fall, to enable you to complete them successfully. All of your M level assignments are designed to support your development as a teacher and as such, will draw on experiences working with pupils in schools, so the nature of these assignments and the style of writing might be different from previous academic work, but there will be plenty of support with this.</a:t>
            </a:r>
          </a:p>
          <a:p>
            <a:endParaRPr lang="en-GB" baseline="0" dirty="0"/>
          </a:p>
          <a:p>
            <a:r>
              <a:rPr lang="en-GB" baseline="0" dirty="0"/>
              <a:t>This is an M level course and a professional one, and as such you will be being assessed all the time – lectures, sessions, in school etc. importance of taking and full and active role.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everything will be assessed but doesn’t</a:t>
            </a:r>
            <a:r>
              <a:rPr lang="en-GB" baseline="0" dirty="0"/>
              <a:t> mean it isn’t important and worthwhile!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Challenging times as many of you will be a product of an education system that grades anything that moves and have been led to believe that if it is important, you will get a mark for it!  We will explore this in our sessions and examine the impact of this on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For example, today you will be given a PLR- a set of tasks to help guide your learning through this first term. You will complete these tasks in school with your mentor and share your learning in subject sessions with your peers. You will learn from your experiences and the experiences of others. You will draw on this learning in assignments, but we will not mark individual tasks as you complete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Instead, we will support you to get the most out of your learning- encouraging you to be pro-active and make the most of the experiences available to you but we cannot do the learning for you.</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3F167F0-0840-1348-BFE4-C6298BBC0698}" type="slidenum">
              <a:rPr lang="en-US" smtClean="0"/>
              <a:t>10</a:t>
            </a:fld>
            <a:endParaRPr lang="en-US" dirty="0"/>
          </a:p>
        </p:txBody>
      </p:sp>
    </p:spTree>
    <p:extLst>
      <p:ext uri="{BB962C8B-B14F-4D97-AF65-F5344CB8AC3E}">
        <p14:creationId xmlns:p14="http://schemas.microsoft.com/office/powerpoint/2010/main" val="406914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smtClean="0"/>
              <a:t>8/29/2024</a:t>
            </a:fld>
            <a:endParaRPr lang="en-ZA"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ZA" dirty="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ZA" smtClean="0"/>
              <a:t>‹#›</a:t>
            </a:fld>
            <a:endParaRPr lang="en-ZA" dirty="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a:t>Click to edit Master title style</a:t>
            </a:r>
            <a:endParaRPr lang="en-US" dirty="0"/>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t>8/29/2024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4183431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_half_dar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B74EC4-F077-7ACF-63E6-7A6072899E7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40832587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_half_header_revers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CFD66-2782-25FD-4B6B-8E3FBA800BD4}"/>
              </a:ext>
              <a:ext uri="{C183D7F6-B498-43B3-948B-1728B52AA6E4}">
                <adec:decorative xmlns:adec="http://schemas.microsoft.com/office/drawing/2017/decorative" val="1"/>
              </a:ext>
            </a:extLst>
          </p:cNvPr>
          <p:cNvSpPr/>
          <p:nvPr userDrawn="1"/>
        </p:nvSpPr>
        <p:spPr>
          <a:xfrm>
            <a:off x="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tx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lvl1pPr>
              <a:defRPr>
                <a:solidFill>
                  <a:schemeClr val="bg1"/>
                </a:solidFill>
              </a:defRPr>
            </a:lvl1pPr>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48960792"/>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_grid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6" name="Rectangle 5">
            <a:extLst>
              <a:ext uri="{FF2B5EF4-FFF2-40B4-BE49-F238E27FC236}">
                <a16:creationId xmlns:a16="http://schemas.microsoft.com/office/drawing/2014/main" id="{000767FC-B0EE-2180-5D56-1FD4F2E49ED5}"/>
              </a:ext>
              <a:ext uri="{C183D7F6-B498-43B3-948B-1728B52AA6E4}">
                <adec:decorative xmlns:adec="http://schemas.microsoft.com/office/drawing/2017/decorative" val="1"/>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68969443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_grid_2">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Rectangle 3">
            <a:extLst>
              <a:ext uri="{FF2B5EF4-FFF2-40B4-BE49-F238E27FC236}">
                <a16:creationId xmlns:a16="http://schemas.microsoft.com/office/drawing/2014/main" id="{DD8AE549-3D8C-F8C5-5564-74DC0B0E758A}"/>
              </a:ext>
              <a:ext uri="{C183D7F6-B498-43B3-948B-1728B52AA6E4}">
                <adec:decorative xmlns:adec="http://schemas.microsoft.com/office/drawing/2017/decorative" val="1"/>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6" name="Rectangle 5">
            <a:extLst>
              <a:ext uri="{FF2B5EF4-FFF2-40B4-BE49-F238E27FC236}">
                <a16:creationId xmlns:a16="http://schemas.microsoft.com/office/drawing/2014/main" id="{97B0674E-8EA7-AED4-D11A-4B5776ED278A}"/>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317202678"/>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_half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39AFA-7D75-A7A1-4DAF-0ABAD9DF1B34}"/>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19653653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_third_ima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8075613" y="0"/>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1864665"/>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acts_figures_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023470740"/>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acts_figures_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75%</a:t>
            </a: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mj-lt"/>
              </a:defRPr>
            </a:lvl1pPr>
          </a:lstStyle>
          <a:p>
            <a:pPr lvl="0"/>
            <a:r>
              <a:rPr lang="en-GB"/>
              <a:t>£2m</a:t>
            </a: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mj-lt"/>
              </a:defRPr>
            </a:lvl1pPr>
          </a:lstStyle>
          <a:p>
            <a:pPr lvl="0"/>
            <a:r>
              <a:rPr lang="en-GB"/>
              <a:t>1 in 5</a:t>
            </a: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49095284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p>
        </p:txBody>
      </p:sp>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02540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4470698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a:t>Click to edit Master title style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t>8/29/2024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33977307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2" name="Picture 1" descr="The University of Nottingham logo.">
            <a:extLst>
              <a:ext uri="{FF2B5EF4-FFF2-40B4-BE49-F238E27FC236}">
                <a16:creationId xmlns:a16="http://schemas.microsoft.com/office/drawing/2014/main" id="{09C51863-6EFE-20EA-B8AF-703D276164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p:spPr>
        <p:txBody>
          <a:bodyPr anchor="ctr">
            <a:normAutofit/>
          </a:bodyPr>
          <a:lstStyle>
            <a:lvl1pPr marL="0" indent="0">
              <a:buNone/>
              <a:defRPr sz="4400" b="1" i="0">
                <a:solidFill>
                  <a:schemeClr val="bg1"/>
                </a:solidFill>
                <a:latin typeface="+mj-lt"/>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2938739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536163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4477763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_blank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97093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30843136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d_slide">
    <p:bg>
      <p:bgPr>
        <a:solidFill>
          <a:schemeClr val="tx1"/>
        </a:solidFill>
        <a:effectLst/>
      </p:bgPr>
    </p:bg>
    <p:spTree>
      <p:nvGrpSpPr>
        <p:cNvPr id="1" name=""/>
        <p:cNvGrpSpPr/>
        <p:nvPr/>
      </p:nvGrpSpPr>
      <p:grpSpPr>
        <a:xfrm>
          <a:off x="0" y="0"/>
          <a:ext cx="0" cy="0"/>
          <a:chOff x="0" y="0"/>
          <a:chExt cx="0" cy="0"/>
        </a:xfrm>
      </p:grpSpPr>
      <p:pic>
        <p:nvPicPr>
          <p:cNvPr id="2" name="Picture 1" descr="University of Nottingham Logo.">
            <a:extLst>
              <a:ext uri="{FF2B5EF4-FFF2-40B4-BE49-F238E27FC236}">
                <a16:creationId xmlns:a16="http://schemas.microsoft.com/office/drawing/2014/main" id="{4F1ADCAE-67D1-E4DF-B7A1-5951DE4C0D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extBox 6">
            <a:extLst>
              <a:ext uri="{FF2B5EF4-FFF2-40B4-BE49-F238E27FC236}">
                <a16:creationId xmlns:a16="http://schemas.microsoft.com/office/drawing/2014/main" id="{34A48EF3-956C-7FE0-B44A-55E4E8B574B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mj-lt"/>
              </a:rPr>
              <a:t>Thank you</a:t>
            </a:r>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spTree>
    <p:extLst>
      <p:ext uri="{BB962C8B-B14F-4D97-AF65-F5344CB8AC3E}">
        <p14:creationId xmlns:p14="http://schemas.microsoft.com/office/powerpoint/2010/main" val="379393781"/>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B17C1C-DA5E-F743-826B-CB70C940D4E6}" type="datetime1">
              <a:rPr lang="en-US" smtClean="0"/>
              <a:t>8/29/2024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F10E4C-E478-1D40-94DF-17D7429B053A}" type="datetime1">
              <a:rPr lang="en-US" smtClean="0"/>
              <a:t>8/29/2024</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1A9061-1D22-724D-9508-7BAEAF287353}" type="datetime1">
              <a:rPr lang="en-US" smtClean="0"/>
              <a:t>8/29/2024</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smtClean="0"/>
              <a:t>8/29/2024</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171922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2"/>
          <a:srcRect/>
          <a:stretch/>
        </p:blipFill>
        <p:spPr>
          <a:xfrm>
            <a:off x="0" y="0"/>
            <a:ext cx="2414586" cy="900112"/>
          </a:xfrm>
          <a:prstGeom prst="rect">
            <a:avLst/>
          </a:prstGeom>
        </p:spPr>
      </p:pic>
    </p:spTree>
    <p:extLst>
      <p:ext uri="{BB962C8B-B14F-4D97-AF65-F5344CB8AC3E}">
        <p14:creationId xmlns:p14="http://schemas.microsoft.com/office/powerpoint/2010/main" val="3778782854"/>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blu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136134131"/>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3" name="Picture Placeholder 2">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88881769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0">
                <a:schemeClr val="tx1">
                  <a:alpha val="50000"/>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125034808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41EE2-1449-2741-9D08-61623EFC2A0E}"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23736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userDrawn="1"/>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128867320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icture Placeholder 2">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246549230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7" name="Picture Placeholder 2">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4" name="Group 3" descr="University of Nottingham logo">
            <a:extLst>
              <a:ext uri="{FF2B5EF4-FFF2-40B4-BE49-F238E27FC236}">
                <a16:creationId xmlns:a16="http://schemas.microsoft.com/office/drawing/2014/main" id="{64A855BE-1E23-08C7-2D4C-463A3568391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219783664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E2869C89-8AB9-091A-625C-9C45184424B7}"/>
              </a:ext>
            </a:extLst>
          </p:cNvPr>
          <p:cNvSpPr/>
          <p:nvPr userDrawn="1"/>
        </p:nvSpPr>
        <p:spPr>
          <a:xfrm>
            <a:off x="0" y="0"/>
            <a:ext cx="7986252" cy="6858000"/>
          </a:xfrm>
          <a:prstGeom prst="rect">
            <a:avLst/>
          </a:prstGeom>
          <a:gradFill>
            <a:gsLst>
              <a:gs pos="0">
                <a:schemeClr val="bg1">
                  <a:lumMod val="10000"/>
                  <a:alpha val="55443"/>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344870403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12" name="Rectangle 11">
            <a:extLst>
              <a:ext uri="{FF2B5EF4-FFF2-40B4-BE49-F238E27FC236}">
                <a16:creationId xmlns:a16="http://schemas.microsoft.com/office/drawing/2014/main" id="{FB35A95C-C6CA-475F-7F2E-2D3DEE82541F}"/>
              </a:ext>
            </a:extLst>
          </p:cNvPr>
          <p:cNvSpPr/>
          <p:nvPr userDrawn="1"/>
        </p:nvSpPr>
        <p:spPr>
          <a:xfrm>
            <a:off x="0" y="0"/>
            <a:ext cx="7986252" cy="6858000"/>
          </a:xfrm>
          <a:prstGeom prst="rect">
            <a:avLst/>
          </a:prstGeom>
          <a:gradFill>
            <a:gsLst>
              <a:gs pos="0">
                <a:schemeClr val="bg1">
                  <a:lumMod val="10000"/>
                  <a:alpha val="55443"/>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71337639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B35A95C-C6CA-475F-7F2E-2D3DEE82541F}"/>
              </a:ext>
            </a:extLst>
          </p:cNvPr>
          <p:cNvSpPr/>
          <p:nvPr userDrawn="1"/>
        </p:nvSpPr>
        <p:spPr>
          <a:xfrm>
            <a:off x="0" y="0"/>
            <a:ext cx="7986252" cy="6858000"/>
          </a:xfrm>
          <a:prstGeom prst="rect">
            <a:avLst/>
          </a:prstGeom>
          <a:gradFill>
            <a:gsLst>
              <a:gs pos="0">
                <a:schemeClr val="bg1">
                  <a:lumMod val="10000"/>
                  <a:alpha val="55443"/>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7431026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Picture Placeholder 2">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4" name="Group 3" descr="University of Nottingham logo">
            <a:extLst>
              <a:ext uri="{FF2B5EF4-FFF2-40B4-BE49-F238E27FC236}">
                <a16:creationId xmlns:a16="http://schemas.microsoft.com/office/drawing/2014/main" id="{B3F55132-FFB5-5664-C457-AAEEBC1C946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182343111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Picture Placeholder 2">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165852656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0" name="Rectangle 9">
            <a:extLst>
              <a:ext uri="{FF2B5EF4-FFF2-40B4-BE49-F238E27FC236}">
                <a16:creationId xmlns:a16="http://schemas.microsoft.com/office/drawing/2014/main" id="{2666CAED-D510-1F1E-E4A0-F1D2FD61E2EB}"/>
              </a:ext>
            </a:extLst>
          </p:cNvPr>
          <p:cNvSpPr/>
          <p:nvPr userDrawn="1"/>
        </p:nvSpPr>
        <p:spPr>
          <a:xfrm>
            <a:off x="0" y="0"/>
            <a:ext cx="5105868" cy="6858000"/>
          </a:xfrm>
          <a:prstGeom prst="rect">
            <a:avLst/>
          </a:prstGeom>
          <a:gradFill>
            <a:gsLst>
              <a:gs pos="0">
                <a:schemeClr val="accent1">
                  <a:lumMod val="5000"/>
                  <a:lumOff val="95000"/>
                  <a:alpha val="55000"/>
                </a:schemeClr>
              </a:gs>
              <a:gs pos="74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269128846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Picture Placeholder 2">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215300223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AF7560-49B8-714F-A7F1-D946D3E64C23}"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2308194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086D71E-9909-A50C-8DFD-139989AA6262}"/>
              </a:ext>
            </a:extLst>
          </p:cNvPr>
          <p:cNvSpPr/>
          <p:nvPr userDrawn="1"/>
        </p:nvSpPr>
        <p:spPr>
          <a:xfrm>
            <a:off x="0" y="0"/>
            <a:ext cx="7986252" cy="6858000"/>
          </a:xfrm>
          <a:prstGeom prst="rect">
            <a:avLst/>
          </a:prstGeom>
          <a:gradFill>
            <a:gsLst>
              <a:gs pos="0">
                <a:schemeClr val="tx1">
                  <a:alpha val="50000"/>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11250457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9" name="Rectangle 8">
            <a:extLst>
              <a:ext uri="{FF2B5EF4-FFF2-40B4-BE49-F238E27FC236}">
                <a16:creationId xmlns:a16="http://schemas.microsoft.com/office/drawing/2014/main" id="{818B5A38-C5EF-6CA8-FB44-853EF7B9B764}"/>
              </a:ext>
            </a:extLst>
          </p:cNvPr>
          <p:cNvSpPr/>
          <p:nvPr userDrawn="1"/>
        </p:nvSpPr>
        <p:spPr>
          <a:xfrm>
            <a:off x="0" y="0"/>
            <a:ext cx="7986252" cy="6858000"/>
          </a:xfrm>
          <a:prstGeom prst="rect">
            <a:avLst/>
          </a:prstGeom>
          <a:gradFill>
            <a:gsLst>
              <a:gs pos="0">
                <a:schemeClr val="bg1">
                  <a:alpha val="30000"/>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11" name="Group 10">
            <a:extLst>
              <a:ext uri="{FF2B5EF4-FFF2-40B4-BE49-F238E27FC236}">
                <a16:creationId xmlns:a16="http://schemas.microsoft.com/office/drawing/2014/main" id="{F5B6BDB7-93E8-A9D5-A974-108B82ACE397}"/>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383344529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ectangle 8">
            <a:extLst>
              <a:ext uri="{FF2B5EF4-FFF2-40B4-BE49-F238E27FC236}">
                <a16:creationId xmlns:a16="http://schemas.microsoft.com/office/drawing/2014/main" id="{818B5A38-C5EF-6CA8-FB44-853EF7B9B764}"/>
              </a:ext>
            </a:extLst>
          </p:cNvPr>
          <p:cNvSpPr/>
          <p:nvPr userDrawn="1"/>
        </p:nvSpPr>
        <p:spPr>
          <a:xfrm>
            <a:off x="0" y="0"/>
            <a:ext cx="7986252" cy="6858000"/>
          </a:xfrm>
          <a:prstGeom prst="rect">
            <a:avLst/>
          </a:prstGeom>
          <a:gradFill>
            <a:gsLst>
              <a:gs pos="0">
                <a:schemeClr val="bg1">
                  <a:alpha val="30000"/>
                </a:schemeClr>
              </a:gs>
              <a:gs pos="8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a:stretch>
              <a:fillRect/>
            </a:stretch>
          </p:blipFill>
          <p:spPr>
            <a:xfrm>
              <a:off x="0" y="0"/>
              <a:ext cx="900000" cy="900000"/>
            </a:xfrm>
            <a:prstGeom prst="rect">
              <a:avLst/>
            </a:prstGeom>
          </p:spPr>
        </p:pic>
      </p:grpSp>
    </p:spTree>
    <p:extLst>
      <p:ext uri="{BB962C8B-B14F-4D97-AF65-F5344CB8AC3E}">
        <p14:creationId xmlns:p14="http://schemas.microsoft.com/office/powerpoint/2010/main" val="379599622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blue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84281084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blu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200914956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blue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10736106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blue_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Inset a partner logo here or remove this box if not needed</a:t>
            </a:r>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24842062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_blue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28005280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_blu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216786071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_blue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400444014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DD9237C-03C9-D843-906B-96D98C6B2D61}"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Tree>
    <p:extLst>
      <p:ext uri="{BB962C8B-B14F-4D97-AF65-F5344CB8AC3E}">
        <p14:creationId xmlns:p14="http://schemas.microsoft.com/office/powerpoint/2010/main" val="2579578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_blue_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95762028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userDrawn="1"/>
        </p:nvSpPr>
        <p:spPr>
          <a:xfrm>
            <a:off x="-1315704" y="9000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2861942960"/>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userDrawn="1"/>
        </p:nvSpPr>
        <p:spPr>
          <a:xfrm>
            <a:off x="-1315704" y="9000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627221999"/>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hal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54487908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half_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2046856563"/>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thi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4182994671"/>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third_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3447445292"/>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11" name="Text Placeholder 2">
            <a:extLst>
              <a:ext uri="{FF2B5EF4-FFF2-40B4-BE49-F238E27FC236}">
                <a16:creationId xmlns:a16="http://schemas.microsoft.com/office/drawing/2014/main" id="{2C6D144E-8339-EF67-5178-1D5A151C6EA1}"/>
              </a:ext>
            </a:extLst>
          </p:cNvPr>
          <p:cNvSpPr>
            <a:spLocks noGrp="1"/>
          </p:cNvSpPr>
          <p:nvPr>
            <p:ph type="body" idx="19" hasCustomPrompt="1"/>
          </p:nvPr>
        </p:nvSpPr>
        <p:spPr>
          <a:xfrm>
            <a:off x="8346300" y="1808784"/>
            <a:ext cx="1529997" cy="990753"/>
          </a:xfrm>
          <a:prstGeom prst="rect">
            <a:avLst/>
          </a:prstGeom>
        </p:spPr>
        <p:txBody>
          <a:bodyPr anchor="ctr">
            <a:noAutofit/>
          </a:bodyPr>
          <a:lstStyle>
            <a:lvl1pPr marL="0" indent="0">
              <a:buNone/>
              <a:defRPr sz="8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03</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 Placeholder 2">
            <a:extLst>
              <a:ext uri="{FF2B5EF4-FFF2-40B4-BE49-F238E27FC236}">
                <a16:creationId xmlns:a16="http://schemas.microsoft.com/office/drawing/2014/main" id="{45102556-6649-8727-4D96-64591B9002A4}"/>
              </a:ext>
            </a:extLst>
          </p:cNvPr>
          <p:cNvSpPr>
            <a:spLocks noGrp="1"/>
          </p:cNvSpPr>
          <p:nvPr>
            <p:ph type="body" idx="17" hasCustomPrompt="1"/>
          </p:nvPr>
        </p:nvSpPr>
        <p:spPr>
          <a:xfrm>
            <a:off x="4385772" y="1808784"/>
            <a:ext cx="1529997" cy="990753"/>
          </a:xfrm>
          <a:prstGeom prst="rect">
            <a:avLst/>
          </a:prstGeom>
        </p:spPr>
        <p:txBody>
          <a:bodyPr anchor="ctr">
            <a:noAutofit/>
          </a:bodyPr>
          <a:lstStyle>
            <a:lvl1pPr marL="0" indent="0">
              <a:buNone/>
              <a:defRPr sz="8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02</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 Placeholder 2">
            <a:extLst>
              <a:ext uri="{FF2B5EF4-FFF2-40B4-BE49-F238E27FC236}">
                <a16:creationId xmlns:a16="http://schemas.microsoft.com/office/drawing/2014/main" id="{67008B73-4072-6496-8D64-17E3B9DB126B}"/>
              </a:ext>
            </a:extLst>
          </p:cNvPr>
          <p:cNvSpPr>
            <a:spLocks noGrp="1"/>
          </p:cNvSpPr>
          <p:nvPr>
            <p:ph type="body" idx="15" hasCustomPrompt="1"/>
          </p:nvPr>
        </p:nvSpPr>
        <p:spPr>
          <a:xfrm>
            <a:off x="425451" y="1808784"/>
            <a:ext cx="1529997" cy="990753"/>
          </a:xfrm>
          <a:prstGeom prst="rect">
            <a:avLst/>
          </a:prstGeom>
        </p:spPr>
        <p:txBody>
          <a:bodyPr anchor="ctr">
            <a:noAutofit/>
          </a:bodyPr>
          <a:lstStyle>
            <a:lvl1pPr marL="0" indent="0">
              <a:buNone/>
              <a:defRPr sz="8000" b="1">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01</a:t>
            </a:r>
          </a:p>
        </p:txBody>
      </p:sp>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963791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half_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B74EC4-F077-7ACF-63E6-7A6072899E75}"/>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13" name="Slide Number Placeholder 5">
            <a:extLst>
              <a:ext uri="{FF2B5EF4-FFF2-40B4-BE49-F238E27FC236}">
                <a16:creationId xmlns:a16="http://schemas.microsoft.com/office/drawing/2014/main" id="{2513B074-6D4D-5E65-E763-4CBE80D66406}"/>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p:txBody>
      </p:sp>
      <p:sp>
        <p:nvSpPr>
          <p:cNvPr id="3" name="Content Placeholder 2">
            <a:extLst>
              <a:ext uri="{FF2B5EF4-FFF2-40B4-BE49-F238E27FC236}">
                <a16:creationId xmlns:a16="http://schemas.microsoft.com/office/drawing/2014/main" id="{5ED18B36-7136-2B46-5099-B25A0C21EFC4}"/>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FB144ED2-A07C-2BEB-4CC6-8EE32AF098D4}"/>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44504054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grid_1">
    <p:spTree>
      <p:nvGrpSpPr>
        <p:cNvPr id="1" name=""/>
        <p:cNvGrpSpPr/>
        <p:nvPr/>
      </p:nvGrpSpPr>
      <p:grpSpPr>
        <a:xfrm>
          <a:off x="0" y="0"/>
          <a:ext cx="0" cy="0"/>
          <a:chOff x="0" y="0"/>
          <a:chExt cx="0" cy="0"/>
        </a:xfrm>
      </p:grpSpPr>
      <p:pic>
        <p:nvPicPr>
          <p:cNvPr id="5" name="Picture 4" descr="Two students looking at a computer together.">
            <a:extLst>
              <a:ext uri="{FF2B5EF4-FFF2-40B4-BE49-F238E27FC236}">
                <a16:creationId xmlns:a16="http://schemas.microsoft.com/office/drawing/2014/main" id="{E088E9FE-9D2F-707D-553D-DD7D8D0BF5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75071" y="3429001"/>
            <a:ext cx="6116930" cy="3429000"/>
          </a:xfrm>
          <a:prstGeom prst="rect">
            <a:avLst/>
          </a:prstGeom>
        </p:spPr>
      </p:pic>
      <p:sp>
        <p:nvSpPr>
          <p:cNvPr id="14" name="Picture Placeholder 12">
            <a:extLst>
              <a:ext uri="{FF2B5EF4-FFF2-40B4-BE49-F238E27FC236}">
                <a16:creationId xmlns:a16="http://schemas.microsoft.com/office/drawing/2014/main" id="{15B60017-6E9F-37A8-BC85-B1B623D25C22}"/>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447ADA44-5ECF-D81F-2E99-B0A321C86A92}"/>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6" name="Rectangle 5">
            <a:extLst>
              <a:ext uri="{FF2B5EF4-FFF2-40B4-BE49-F238E27FC236}">
                <a16:creationId xmlns:a16="http://schemas.microsoft.com/office/drawing/2014/main" id="{000767FC-B0EE-2180-5D56-1FD4F2E49ED5}"/>
              </a:ext>
            </a:extLst>
          </p:cNvPr>
          <p:cNvSpPr/>
          <p:nvPr userDrawn="1"/>
        </p:nvSpPr>
        <p:spPr>
          <a:xfrm>
            <a:off x="9156408" y="0"/>
            <a:ext cx="3035592"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7D5F2ED6-EDF6-AE45-DB32-B0BFFD4C080C}"/>
              </a:ext>
            </a:extLst>
          </p:cNvPr>
          <p:cNvSpPr>
            <a:spLocks noGrp="1"/>
          </p:cNvSpPr>
          <p:nvPr>
            <p:ph type="body" sz="quarter" idx="14" hasCustomPrompt="1"/>
          </p:nvPr>
        </p:nvSpPr>
        <p:spPr>
          <a:xfrm>
            <a:off x="9170358" y="0"/>
            <a:ext cx="3021642"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3</a:t>
            </a:r>
          </a:p>
          <a:p>
            <a:pPr lvl="1"/>
            <a:r>
              <a:rPr lang="en-GB"/>
              <a:t>Text goes here</a:t>
            </a:r>
            <a:endParaRPr lang="en-US"/>
          </a:p>
        </p:txBody>
      </p:sp>
      <p:sp>
        <p:nvSpPr>
          <p:cNvPr id="7" name="Rectangle 6">
            <a:extLst>
              <a:ext uri="{FF2B5EF4-FFF2-40B4-BE49-F238E27FC236}">
                <a16:creationId xmlns:a16="http://schemas.microsoft.com/office/drawing/2014/main" id="{C791FD6D-ACBB-795F-A648-16926841CC51}"/>
              </a:ext>
            </a:extLst>
          </p:cNvPr>
          <p:cNvSpPr/>
          <p:nvPr userDrawn="1"/>
        </p:nvSpPr>
        <p:spPr>
          <a:xfrm>
            <a:off x="6096000" y="0"/>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8" name="Text Placeholder 16">
            <a:extLst>
              <a:ext uri="{FF2B5EF4-FFF2-40B4-BE49-F238E27FC236}">
                <a16:creationId xmlns:a16="http://schemas.microsoft.com/office/drawing/2014/main" id="{CF8E0CD1-94EB-05D7-D056-7768B00D423C}"/>
              </a:ext>
            </a:extLst>
          </p:cNvPr>
          <p:cNvSpPr>
            <a:spLocks noGrp="1"/>
          </p:cNvSpPr>
          <p:nvPr>
            <p:ph type="body" sz="quarter" idx="13" hasCustomPrompt="1"/>
          </p:nvPr>
        </p:nvSpPr>
        <p:spPr>
          <a:xfrm>
            <a:off x="6109950" y="0"/>
            <a:ext cx="3046458" cy="3429000"/>
          </a:xfrm>
          <a:prstGeom prst="rect">
            <a:avLst/>
          </a:prstGeom>
        </p:spPr>
        <p:txBody>
          <a:bodyPr lIns="360000" tIns="432000" rIns="360000" bIns="360000"/>
          <a:lstStyle>
            <a:lvl1pPr marL="0" indent="0">
              <a:buNone/>
              <a:defRPr sz="2800" b="1"/>
            </a:lvl1pPr>
            <a:lvl2pPr marL="0" indent="0">
              <a:buNone/>
              <a:defRPr sz="2400"/>
            </a:lvl2pPr>
          </a:lstStyle>
          <a:p>
            <a:pPr lvl="0"/>
            <a:r>
              <a:rPr lang="en-GB"/>
              <a:t>Text box 2</a:t>
            </a:r>
          </a:p>
          <a:p>
            <a:pPr lvl="1"/>
            <a:r>
              <a:rPr lang="en-GB"/>
              <a:t>Text goes here</a:t>
            </a:r>
            <a:endParaRPr lang="en-US"/>
          </a:p>
        </p:txBody>
      </p:sp>
      <p:sp>
        <p:nvSpPr>
          <p:cNvPr id="4" name="Rectangle 3">
            <a:extLst>
              <a:ext uri="{FF2B5EF4-FFF2-40B4-BE49-F238E27FC236}">
                <a16:creationId xmlns:a16="http://schemas.microsoft.com/office/drawing/2014/main" id="{DD8AE549-3D8C-F8C5-5564-74DC0B0E758A}"/>
              </a:ext>
            </a:extLst>
          </p:cNvPr>
          <p:cNvSpPr/>
          <p:nvPr userDrawn="1"/>
        </p:nvSpPr>
        <p:spPr>
          <a:xfrm>
            <a:off x="3035592" y="3429000"/>
            <a:ext cx="3060408" cy="3429000"/>
          </a:xfrm>
          <a:prstGeom prst="rect">
            <a:avLst/>
          </a:prstGeom>
          <a:solidFill>
            <a:srgbClr val="66C3D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pPr algn="ctr"/>
            <a:endParaRPr lang="en-US"/>
          </a:p>
        </p:txBody>
      </p:sp>
      <p:sp>
        <p:nvSpPr>
          <p:cNvPr id="17" name="Text Placeholder 16">
            <a:extLst>
              <a:ext uri="{FF2B5EF4-FFF2-40B4-BE49-F238E27FC236}">
                <a16:creationId xmlns:a16="http://schemas.microsoft.com/office/drawing/2014/main" id="{EED4FDFF-01CC-7D91-5FE8-76C56AA43EA9}"/>
              </a:ext>
            </a:extLst>
          </p:cNvPr>
          <p:cNvSpPr>
            <a:spLocks noGrp="1"/>
          </p:cNvSpPr>
          <p:nvPr>
            <p:ph type="body" sz="quarter" idx="12" hasCustomPrompt="1"/>
          </p:nvPr>
        </p:nvSpPr>
        <p:spPr>
          <a:xfrm>
            <a:off x="3035300" y="3429000"/>
            <a:ext cx="3060700" cy="3429000"/>
          </a:xfrm>
          <a:prstGeom prst="rect">
            <a:avLst/>
          </a:prstGeom>
        </p:spPr>
        <p:txBody>
          <a:bodyPr lIns="360000" tIns="360000" rIns="360000" bIns="900000"/>
          <a:lstStyle>
            <a:lvl1pPr marL="0" indent="0">
              <a:buNone/>
              <a:defRPr sz="2800" b="1"/>
            </a:lvl1pPr>
            <a:lvl2pPr marL="0" indent="0">
              <a:buNone/>
              <a:defRPr sz="2400"/>
            </a:lvl2pPr>
          </a:lstStyle>
          <a:p>
            <a:pPr lvl="0"/>
            <a:r>
              <a:rPr lang="en-GB"/>
              <a:t>Text box 1</a:t>
            </a:r>
          </a:p>
          <a:p>
            <a:pPr lvl="1"/>
            <a:r>
              <a:rPr lang="en-GB"/>
              <a:t>Text goes here</a:t>
            </a:r>
            <a:endParaRPr lang="en-US"/>
          </a:p>
        </p:txBody>
      </p:sp>
      <p:pic>
        <p:nvPicPr>
          <p:cNvPr id="27" name="Picture 26" descr="Image of the Trent Building through the trees">
            <a:extLst>
              <a:ext uri="{FF2B5EF4-FFF2-40B4-BE49-F238E27FC236}">
                <a16:creationId xmlns:a16="http://schemas.microsoft.com/office/drawing/2014/main" id="{9E54FF2A-2B74-5BA4-CF40-EC745ED38FA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29000"/>
            <a:ext cx="3035299" cy="3429000"/>
          </a:xfrm>
          <a:prstGeom prst="rect">
            <a:avLst/>
          </a:prstGeom>
        </p:spPr>
      </p:pic>
      <p:sp>
        <p:nvSpPr>
          <p:cNvPr id="13" name="Picture Placeholder 12">
            <a:extLst>
              <a:ext uri="{FF2B5EF4-FFF2-40B4-BE49-F238E27FC236}">
                <a16:creationId xmlns:a16="http://schemas.microsoft.com/office/drawing/2014/main" id="{EDCCA7DA-43AB-3A07-EF33-FACF17E6C0B3}"/>
              </a:ext>
            </a:extLst>
          </p:cNvPr>
          <p:cNvSpPr>
            <a:spLocks noGrp="1"/>
          </p:cNvSpPr>
          <p:nvPr>
            <p:ph type="pic" sz="quarter" idx="10" hasCustomPrompt="1"/>
          </p:nvPr>
        </p:nvSpPr>
        <p:spPr>
          <a:xfrm>
            <a:off x="0" y="3429000"/>
            <a:ext cx="3035300" cy="3429000"/>
          </a:xfrm>
          <a:prstGeom prst="rect">
            <a:avLst/>
          </a:prstGeom>
        </p:spPr>
        <p:txBody>
          <a:bodyPr anchor="ctr"/>
          <a:lstStyle>
            <a:lvl1pPr marL="0" indent="0" algn="ctr">
              <a:buNone/>
              <a:defRPr/>
            </a:lvl1pPr>
          </a:lstStyle>
          <a:p>
            <a:r>
              <a:rPr lang="en-US"/>
              <a:t>  </a:t>
            </a:r>
          </a:p>
        </p:txBody>
      </p:sp>
      <p:sp>
        <p:nvSpPr>
          <p:cNvPr id="2" name="Title Placeholder 1">
            <a:extLst>
              <a:ext uri="{FF2B5EF4-FFF2-40B4-BE49-F238E27FC236}">
                <a16:creationId xmlns:a16="http://schemas.microsoft.com/office/drawing/2014/main" id="{AA5E44EC-D851-12E4-A4FC-326A1D3AEFC7}"/>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727832914"/>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397BD2BD-1F35-9841-A6BF-76BE540EE01F}"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ZA"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ZA"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ZA"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ZA"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ZA"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grid_2">
    <p:spTree>
      <p:nvGrpSpPr>
        <p:cNvPr id="1" name=""/>
        <p:cNvGrpSpPr/>
        <p:nvPr/>
      </p:nvGrpSpPr>
      <p:grpSpPr>
        <a:xfrm>
          <a:off x="0" y="0"/>
          <a:ext cx="0" cy="0"/>
          <a:chOff x="0" y="0"/>
          <a:chExt cx="0" cy="0"/>
        </a:xfrm>
      </p:grpSpPr>
      <p:pic>
        <p:nvPicPr>
          <p:cNvPr id="7" name="Picture 6" descr="A group of students sitting at a table discussing their notes">
            <a:extLst>
              <a:ext uri="{FF2B5EF4-FFF2-40B4-BE49-F238E27FC236}">
                <a16:creationId xmlns:a16="http://schemas.microsoft.com/office/drawing/2014/main" id="{277CEDCB-2DF9-43E7-3E2C-8D6555253C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09950" y="3429000"/>
            <a:ext cx="6082050" cy="3429000"/>
          </a:xfrm>
          <a:prstGeom prst="rect">
            <a:avLst/>
          </a:prstGeom>
        </p:spPr>
      </p:pic>
      <p:sp>
        <p:nvSpPr>
          <p:cNvPr id="10" name="Picture Placeholder 12">
            <a:extLst>
              <a:ext uri="{FF2B5EF4-FFF2-40B4-BE49-F238E27FC236}">
                <a16:creationId xmlns:a16="http://schemas.microsoft.com/office/drawing/2014/main" id="{212BCA2A-7A54-C6A7-06AA-26279F9F3116}"/>
              </a:ext>
            </a:extLst>
          </p:cNvPr>
          <p:cNvSpPr>
            <a:spLocks noGrp="1"/>
          </p:cNvSpPr>
          <p:nvPr>
            <p:ph type="pic" sz="quarter" idx="11"/>
          </p:nvPr>
        </p:nvSpPr>
        <p:spPr>
          <a:xfrm>
            <a:off x="6109950" y="3429000"/>
            <a:ext cx="6082050" cy="3429000"/>
          </a:xfrm>
          <a:prstGeom prst="rect">
            <a:avLst/>
          </a:prstGeom>
        </p:spPr>
        <p:txBody>
          <a:bodyPr anchor="ctr"/>
          <a:lstStyle>
            <a:lvl1pPr marL="0" indent="0" algn="ctr">
              <a:buNone/>
              <a:defRPr>
                <a:solidFill>
                  <a:schemeClr val="bg1"/>
                </a:solidFill>
              </a:defRPr>
            </a:lvl1pPr>
          </a:lstStyle>
          <a:p>
            <a:endParaRPr lang="en-US"/>
          </a:p>
        </p:txBody>
      </p:sp>
      <p:sp>
        <p:nvSpPr>
          <p:cNvPr id="27" name="Slide Number Placeholder 5">
            <a:extLst>
              <a:ext uri="{FF2B5EF4-FFF2-40B4-BE49-F238E27FC236}">
                <a16:creationId xmlns:a16="http://schemas.microsoft.com/office/drawing/2014/main" id="{92DEC5A4-D2F7-DF4A-E9B6-9EEEB81A0D46}"/>
              </a:ext>
            </a:extLst>
          </p:cNvPr>
          <p:cNvSpPr txBox="1">
            <a:spLocks/>
          </p:cNvSpPr>
          <p:nvPr userDrawn="1"/>
        </p:nvSpPr>
        <p:spPr>
          <a:xfrm>
            <a:off x="11046660" y="6399212"/>
            <a:ext cx="719890" cy="197810"/>
          </a:xfrm>
          <a:prstGeom prst="rect">
            <a:avLst/>
          </a:prstGeom>
        </p:spPr>
        <p:txBody>
          <a:bodyPr lIns="0" tIns="0" rIns="0" bIns="0"/>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0EACED-CA5D-B048-836B-BF30EF0E914A}" type="slidenum">
              <a:rPr lang="en-US" smtClean="0">
                <a:solidFill>
                  <a:schemeClr val="bg1"/>
                </a:solidFill>
              </a:rPr>
              <a:pPr/>
              <a:t>‹#›</a:t>
            </a:fld>
            <a:endParaRPr lang="en-US">
              <a:solidFill>
                <a:schemeClr val="bg1"/>
              </a:solidFill>
            </a:endParaRPr>
          </a:p>
        </p:txBody>
      </p:sp>
      <p:sp>
        <p:nvSpPr>
          <p:cNvPr id="6" name="Rectangle 5">
            <a:extLst>
              <a:ext uri="{FF2B5EF4-FFF2-40B4-BE49-F238E27FC236}">
                <a16:creationId xmlns:a16="http://schemas.microsoft.com/office/drawing/2014/main" id="{97B0674E-8EA7-AED4-D11A-4B5776ED278A}"/>
              </a:ext>
            </a:extLst>
          </p:cNvPr>
          <p:cNvSpPr/>
          <p:nvPr userDrawn="1"/>
        </p:nvSpPr>
        <p:spPr>
          <a:xfrm>
            <a:off x="6096000" y="0"/>
            <a:ext cx="6096000" cy="3429000"/>
          </a:xfrm>
          <a:prstGeom prst="rect">
            <a:avLst/>
          </a:prstGeom>
          <a:solidFill>
            <a:srgbClr val="10263B"/>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13" name="Text Placeholder 16">
            <a:extLst>
              <a:ext uri="{FF2B5EF4-FFF2-40B4-BE49-F238E27FC236}">
                <a16:creationId xmlns:a16="http://schemas.microsoft.com/office/drawing/2014/main" id="{CDB2B333-8E79-CCA2-11F6-ACE5708FCD46}"/>
              </a:ext>
            </a:extLst>
          </p:cNvPr>
          <p:cNvSpPr>
            <a:spLocks noGrp="1"/>
          </p:cNvSpPr>
          <p:nvPr>
            <p:ph type="body" sz="quarter" idx="13" hasCustomPrompt="1"/>
          </p:nvPr>
        </p:nvSpPr>
        <p:spPr>
          <a:xfrm>
            <a:off x="6109950" y="0"/>
            <a:ext cx="5656600" cy="3429000"/>
          </a:xfrm>
          <a:prstGeom prst="rect">
            <a:avLst/>
          </a:prstGeom>
        </p:spPr>
        <p:txBody>
          <a:bodyPr lIns="360000" tIns="432000" rIns="360000" bIns="360000"/>
          <a:lstStyle>
            <a:lvl1pPr marL="0" indent="0">
              <a:buNone/>
              <a:defRPr sz="2800" b="1">
                <a:solidFill>
                  <a:schemeClr val="bg1"/>
                </a:solidFill>
              </a:defRPr>
            </a:lvl1pPr>
            <a:lvl2pPr marL="0" indent="0">
              <a:buNone/>
              <a:defRPr sz="2400">
                <a:solidFill>
                  <a:schemeClr val="bg1"/>
                </a:solidFill>
              </a:defRPr>
            </a:lvl2pPr>
          </a:lstStyle>
          <a:p>
            <a:pPr lvl="0"/>
            <a:r>
              <a:rPr lang="en-GB"/>
              <a:t>Text box 2</a:t>
            </a:r>
          </a:p>
          <a:p>
            <a:pPr lvl="1"/>
            <a:r>
              <a:rPr lang="en-GB"/>
              <a:t>Text goes here</a:t>
            </a:r>
            <a:endParaRPr lang="en-US"/>
          </a:p>
        </p:txBody>
      </p:sp>
      <p:sp>
        <p:nvSpPr>
          <p:cNvPr id="4" name="Rectangle 3">
            <a:extLst>
              <a:ext uri="{FF2B5EF4-FFF2-40B4-BE49-F238E27FC236}">
                <a16:creationId xmlns:a16="http://schemas.microsoft.com/office/drawing/2014/main" id="{DD8AE549-3D8C-F8C5-5564-74DC0B0E758A}"/>
              </a:ext>
            </a:extLst>
          </p:cNvPr>
          <p:cNvSpPr/>
          <p:nvPr userDrawn="1"/>
        </p:nvSpPr>
        <p:spPr>
          <a:xfrm>
            <a:off x="0" y="3429000"/>
            <a:ext cx="609599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13120BCC-8BEC-DF67-24F5-634A4A8C8B4C}"/>
              </a:ext>
            </a:extLst>
          </p:cNvPr>
          <p:cNvSpPr>
            <a:spLocks noGrp="1"/>
          </p:cNvSpPr>
          <p:nvPr>
            <p:ph type="body" sz="quarter" idx="12" hasCustomPrompt="1"/>
          </p:nvPr>
        </p:nvSpPr>
        <p:spPr>
          <a:xfrm>
            <a:off x="433473" y="3429000"/>
            <a:ext cx="5662527" cy="3429000"/>
          </a:xfrm>
          <a:prstGeom prst="rect">
            <a:avLst/>
          </a:prstGeom>
        </p:spPr>
        <p:txBody>
          <a:bodyPr lIns="0" tIns="360000" rIns="360000" bIns="900000"/>
          <a:lstStyle>
            <a:lvl1pPr marL="0" indent="0">
              <a:buNone/>
              <a:defRPr sz="2800" b="1">
                <a:solidFill>
                  <a:schemeClr val="tx1"/>
                </a:solidFill>
              </a:defRPr>
            </a:lvl1pPr>
            <a:lvl2pPr marL="0" indent="0">
              <a:buNone/>
              <a:defRPr sz="2400">
                <a:solidFill>
                  <a:schemeClr val="tx1"/>
                </a:solidFill>
              </a:defRPr>
            </a:lvl2pPr>
          </a:lstStyle>
          <a:p>
            <a:pPr lvl="0"/>
            <a:r>
              <a:rPr lang="en-GB"/>
              <a:t>Text box 1</a:t>
            </a:r>
          </a:p>
          <a:p>
            <a:pPr lvl="1"/>
            <a:r>
              <a:rPr lang="en-GB"/>
              <a:t>Text goes here</a:t>
            </a:r>
            <a:endParaRPr lang="en-US"/>
          </a:p>
        </p:txBody>
      </p:sp>
      <p:sp>
        <p:nvSpPr>
          <p:cNvPr id="2" name="Title Placeholder 1">
            <a:extLst>
              <a:ext uri="{FF2B5EF4-FFF2-40B4-BE49-F238E27FC236}">
                <a16:creationId xmlns:a16="http://schemas.microsoft.com/office/drawing/2014/main" id="{E0BFA4EF-A742-5BA9-C34E-7BBDD53BD33E}"/>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09478388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half_image">
    <p:spTree>
      <p:nvGrpSpPr>
        <p:cNvPr id="1" name=""/>
        <p:cNvGrpSpPr/>
        <p:nvPr/>
      </p:nvGrpSpPr>
      <p:grpSpPr>
        <a:xfrm>
          <a:off x="0" y="0"/>
          <a:ext cx="0" cy="0"/>
          <a:chOff x="0" y="0"/>
          <a:chExt cx="0" cy="0"/>
        </a:xfrm>
      </p:grpSpPr>
      <p:pic>
        <p:nvPicPr>
          <p:cNvPr id="9" name="Picture 8" descr="Picture of a goose at the Jubilee campus surrounded by grass and yellow flowers.&#10;">
            <a:extLst>
              <a:ext uri="{FF2B5EF4-FFF2-40B4-BE49-F238E27FC236}">
                <a16:creationId xmlns:a16="http://schemas.microsoft.com/office/drawing/2014/main" id="{D44FE04A-D494-B805-4FFC-3E58CDD228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03840" y="0"/>
            <a:ext cx="6088160" cy="6858000"/>
          </a:xfrm>
          <a:prstGeom prst="rect">
            <a:avLst/>
          </a:prstGeom>
        </p:spPr>
      </p:pic>
      <p:sp>
        <p:nvSpPr>
          <p:cNvPr id="6" name="Picture Placeholder 4">
            <a:extLst>
              <a:ext uri="{FF2B5EF4-FFF2-40B4-BE49-F238E27FC236}">
                <a16:creationId xmlns:a16="http://schemas.microsoft.com/office/drawing/2014/main" id="{C3D460CB-C830-EC38-98D8-0FCA20D78F62}"/>
              </a:ext>
            </a:extLst>
          </p:cNvPr>
          <p:cNvSpPr>
            <a:spLocks noGrp="1"/>
          </p:cNvSpPr>
          <p:nvPr>
            <p:ph type="pic" sz="quarter" idx="11"/>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10" name="Rectangle 9">
            <a:extLst>
              <a:ext uri="{FF2B5EF4-FFF2-40B4-BE49-F238E27FC236}">
                <a16:creationId xmlns:a16="http://schemas.microsoft.com/office/drawing/2014/main" id="{79C39AFA-7D75-A7A1-4DAF-0ABAD9DF1B34}"/>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E647E610-1FA4-7CBB-1A5C-327EEBFC458C}"/>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3036194074"/>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third_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1D539C-2810-8838-FCB1-661F2CC4B5E5}"/>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pic>
        <p:nvPicPr>
          <p:cNvPr id="4" name="Picture 3" descr="Student sitting at a table looking up in thought">
            <a:extLst>
              <a:ext uri="{FF2B5EF4-FFF2-40B4-BE49-F238E27FC236}">
                <a16:creationId xmlns:a16="http://schemas.microsoft.com/office/drawing/2014/main" id="{1CA42153-23F5-5B5B-930F-FC9F400FB5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79197" y="0"/>
            <a:ext cx="4112804" cy="6858000"/>
          </a:xfrm>
          <a:prstGeom prst="rect">
            <a:avLst/>
          </a:prstGeom>
        </p:spPr>
      </p:pic>
      <p:sp>
        <p:nvSpPr>
          <p:cNvPr id="5" name="Picture Placeholder 4">
            <a:extLst>
              <a:ext uri="{FF2B5EF4-FFF2-40B4-BE49-F238E27FC236}">
                <a16:creationId xmlns:a16="http://schemas.microsoft.com/office/drawing/2014/main" id="{B6FF842C-0A1C-5BFB-750B-CF8A5DCA7216}"/>
              </a:ext>
            </a:extLst>
          </p:cNvPr>
          <p:cNvSpPr>
            <a:spLocks noGrp="1"/>
          </p:cNvSpPr>
          <p:nvPr>
            <p:ph type="pic" sz="quarter" idx="11"/>
          </p:nvPr>
        </p:nvSpPr>
        <p:spPr>
          <a:xfrm>
            <a:off x="6597190" y="555477"/>
            <a:ext cx="4116387" cy="6858000"/>
          </a:xfrm>
          <a:prstGeom prst="rect">
            <a:avLst/>
          </a:prstGeom>
        </p:spPr>
        <p:txBody>
          <a:bodyPr anchor="ctr"/>
          <a:lstStyle>
            <a:lvl1pPr marL="0" indent="0" algn="ctr">
              <a:buNone/>
              <a:defRPr>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6" name="Content Placeholder 2">
            <a:extLst>
              <a:ext uri="{FF2B5EF4-FFF2-40B4-BE49-F238E27FC236}">
                <a16:creationId xmlns:a16="http://schemas.microsoft.com/office/drawing/2014/main" id="{3375DF16-3906-148C-E1CC-C228D62951A9}"/>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2BD230BE-0CFA-E6A8-3D27-DD65772DDEF5}"/>
              </a:ext>
            </a:extLst>
          </p:cNvPr>
          <p:cNvSpPr>
            <a:spLocks noGrp="1"/>
          </p:cNvSpPr>
          <p:nvPr>
            <p:ph type="title" hasCustomPrompt="1"/>
          </p:nvPr>
        </p:nvSpPr>
        <p:spPr>
          <a:xfrm>
            <a:off x="433473" y="1358900"/>
            <a:ext cx="71928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1200554075"/>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s_figures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3D343D-58FF-90A8-CF12-B58A1EB3555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3429000"/>
            <a:ext cx="3035592"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5252587"/>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3876637"/>
            <a:ext cx="2249509" cy="1082568"/>
          </a:xfrm>
          <a:prstGeom prst="rect">
            <a:avLst/>
          </a:prstGeom>
        </p:spPr>
        <p:txBody>
          <a:bodyPr bIns="0">
            <a:noAutofit/>
          </a:bodyPr>
          <a:lstStyle>
            <a:lvl1pPr marL="0" indent="0">
              <a:buNone/>
              <a:defRPr sz="7200" b="1" i="0">
                <a:solidFill>
                  <a:schemeClr val="tx1"/>
                </a:solidFill>
                <a:latin typeface="Georgia" panose="02040502050405020303" pitchFamily="18" charset="0"/>
              </a:defRPr>
            </a:lvl1pPr>
          </a:lstStyle>
          <a:p>
            <a:pPr lvl="0"/>
            <a:r>
              <a:rPr lang="en-GB"/>
              <a:t>£2m</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3429000"/>
            <a:ext cx="30604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5252587"/>
            <a:ext cx="224950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3876637"/>
            <a:ext cx="2249509" cy="1082568"/>
          </a:xfrm>
          <a:prstGeom prst="rect">
            <a:avLst/>
          </a:prstGeom>
        </p:spPr>
        <p:txBody>
          <a:bodyPr bIns="0">
            <a:noAutofit/>
          </a:bodyPr>
          <a:lstStyle>
            <a:lvl1pPr marL="0" indent="0">
              <a:buNone/>
              <a:defRPr sz="7200" b="1" i="0">
                <a:solidFill>
                  <a:schemeClr val="bg1"/>
                </a:solidFill>
                <a:latin typeface="Georgia" panose="02040502050405020303" pitchFamily="18" charset="0"/>
              </a:defRPr>
            </a:lvl1pPr>
          </a:lstStyle>
          <a:p>
            <a:pPr lvl="0"/>
            <a:r>
              <a:rPr lang="en-GB"/>
              <a:t>75%</a:t>
            </a:r>
            <a:endParaRPr lang="en-US"/>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600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6851" y="2005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6851" y="458787"/>
            <a:ext cx="5219700" cy="1253440"/>
          </a:xfrm>
          <a:prstGeom prst="rect">
            <a:avLst/>
          </a:prstGeom>
        </p:spPr>
        <p:txBody>
          <a:bodyPr bIns="0">
            <a:noAutofit/>
          </a:bodyPr>
          <a:lstStyle>
            <a:lvl1pPr marL="0" indent="0">
              <a:buNone/>
              <a:defRPr sz="9600" b="1" i="0">
                <a:solidFill>
                  <a:schemeClr val="bg1"/>
                </a:solidFill>
                <a:latin typeface="Georgia" panose="02040502050405020303" pitchFamily="18" charset="0"/>
              </a:defRPr>
            </a:lvl1pPr>
          </a:lstStyle>
          <a:p>
            <a:pPr lvl="0"/>
            <a:r>
              <a:rPr lang="en-GB"/>
              <a:t>1 in 5</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DAA4E089-8BEE-9B30-F0FF-FE3EA050FD8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545352154"/>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s_figures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FB14D-FD03-B8EA-7C18-4C05CC9350B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4"/>
                </a:solidFill>
              </a:rPr>
              <a:t>Move your text box to this guide if your title goes over two lines</a:t>
            </a:r>
          </a:p>
        </p:txBody>
      </p:sp>
      <p:sp>
        <p:nvSpPr>
          <p:cNvPr id="30" name="Rectangle 29">
            <a:extLst>
              <a:ext uri="{FF2B5EF4-FFF2-40B4-BE49-F238E27FC236}">
                <a16:creationId xmlns:a16="http://schemas.microsoft.com/office/drawing/2014/main" id="{46172501-84CA-2832-09E3-09993272AE44}"/>
              </a:ext>
              <a:ext uri="{C183D7F6-B498-43B3-948B-1728B52AA6E4}">
                <adec:decorative xmlns:adec="http://schemas.microsoft.com/office/drawing/2017/decorative" val="1"/>
              </a:ext>
            </a:extLst>
          </p:cNvPr>
          <p:cNvSpPr/>
          <p:nvPr userDrawn="1"/>
        </p:nvSpPr>
        <p:spPr>
          <a:xfrm>
            <a:off x="6094062" y="342900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CBF27F4D-00D6-8DC3-B716-37C42ED523D8}"/>
              </a:ext>
            </a:extLst>
          </p:cNvPr>
          <p:cNvSpPr>
            <a:spLocks noGrp="1"/>
          </p:cNvSpPr>
          <p:nvPr>
            <p:ph idx="10" hasCustomPrompt="1"/>
          </p:nvPr>
        </p:nvSpPr>
        <p:spPr>
          <a:xfrm>
            <a:off x="6544913" y="5434609"/>
            <a:ext cx="5219699" cy="803563"/>
          </a:xfrm>
          <a:prstGeom prst="rect">
            <a:avLst/>
          </a:prstGeom>
        </p:spPr>
        <p:txBody>
          <a:bodyPr bIns="0"/>
          <a:lstStyle>
            <a:lvl1pPr marL="0" indent="0">
              <a:buNone/>
              <a:defRPr>
                <a:solidFill>
                  <a:schemeClr val="bg1"/>
                </a:solidFill>
              </a:defRPr>
            </a:lvl1pPr>
          </a:lstStyle>
          <a:p>
            <a:pPr lvl="0"/>
            <a:r>
              <a:rPr lang="en-GB"/>
              <a:t>Lorem ipsum </a:t>
            </a:r>
            <a:r>
              <a:rPr lang="en-GB" err="1"/>
              <a:t>dolor</a:t>
            </a:r>
            <a:r>
              <a:rPr lang="en-GB"/>
              <a:t> sit </a:t>
            </a:r>
            <a:r>
              <a:rPr lang="en-GB" err="1"/>
              <a:t>amet</a:t>
            </a:r>
            <a:endParaRPr lang="en-US"/>
          </a:p>
        </p:txBody>
      </p:sp>
      <p:sp>
        <p:nvSpPr>
          <p:cNvPr id="33" name="Content Placeholder 2">
            <a:extLst>
              <a:ext uri="{FF2B5EF4-FFF2-40B4-BE49-F238E27FC236}">
                <a16:creationId xmlns:a16="http://schemas.microsoft.com/office/drawing/2014/main" id="{D4264C15-FC9D-A249-9CBE-5788F74796DE}"/>
              </a:ext>
            </a:extLst>
          </p:cNvPr>
          <p:cNvSpPr>
            <a:spLocks noGrp="1"/>
          </p:cNvSpPr>
          <p:nvPr>
            <p:ph idx="11" hasCustomPrompt="1"/>
          </p:nvPr>
        </p:nvSpPr>
        <p:spPr>
          <a:xfrm>
            <a:off x="6544913" y="3887787"/>
            <a:ext cx="5219700" cy="1253440"/>
          </a:xfrm>
          <a:prstGeom prst="rect">
            <a:avLst/>
          </a:prstGeom>
        </p:spPr>
        <p:txBody>
          <a:bodyPr bIns="0">
            <a:noAutofit/>
          </a:bodyPr>
          <a:lstStyle>
            <a:lvl1pPr marL="0" indent="0">
              <a:buNone/>
              <a:defRPr sz="9600" b="1" i="0">
                <a:solidFill>
                  <a:schemeClr val="bg1"/>
                </a:solidFill>
                <a:latin typeface="Georgia" panose="02040502050405020303" pitchFamily="18" charset="0"/>
              </a:defRPr>
            </a:lvl1pPr>
          </a:lstStyle>
          <a:p>
            <a:pPr lvl="0"/>
            <a:r>
              <a:rPr lang="en-GB"/>
              <a:t>1 in 5</a:t>
            </a:r>
            <a:endParaRPr lang="en-US"/>
          </a:p>
        </p:txBody>
      </p:sp>
      <p:sp>
        <p:nvSpPr>
          <p:cNvPr id="12" name="Slide Number Placeholder 5">
            <a:extLst>
              <a:ext uri="{FF2B5EF4-FFF2-40B4-BE49-F238E27FC236}">
                <a16:creationId xmlns:a16="http://schemas.microsoft.com/office/drawing/2014/main" id="{ECD0FB5E-1C0D-25FF-B88F-DE34AC42DB9C}"/>
              </a:ext>
            </a:extLst>
          </p:cNvPr>
          <p:cNvSpPr>
            <a:spLocks noGrp="1"/>
          </p:cNvSpPr>
          <p:nvPr>
            <p:ph type="sldNum" sz="quarter" idx="4"/>
          </p:nvPr>
        </p:nvSpPr>
        <p:spPr>
          <a:xfrm>
            <a:off x="11046660" y="6399213"/>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28" name="Rectangle 27">
            <a:extLst>
              <a:ext uri="{FF2B5EF4-FFF2-40B4-BE49-F238E27FC236}">
                <a16:creationId xmlns:a16="http://schemas.microsoft.com/office/drawing/2014/main" id="{1A7B29CE-90AB-9EAE-FE9F-A4E16C05FFA0}"/>
              </a:ext>
              <a:ext uri="{C183D7F6-B498-43B3-948B-1728B52AA6E4}">
                <adec:decorative xmlns:adec="http://schemas.microsoft.com/office/drawing/2017/decorative" val="1"/>
              </a:ext>
            </a:extLst>
          </p:cNvPr>
          <p:cNvSpPr/>
          <p:nvPr userDrawn="1"/>
        </p:nvSpPr>
        <p:spPr>
          <a:xfrm>
            <a:off x="9156408" y="-2273"/>
            <a:ext cx="303559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97FB61D5-B7FA-990B-A16B-05A03FC0098F}"/>
              </a:ext>
            </a:extLst>
          </p:cNvPr>
          <p:cNvSpPr>
            <a:spLocks noGrp="1"/>
          </p:cNvSpPr>
          <p:nvPr>
            <p:ph idx="14" hasCustomPrompt="1"/>
          </p:nvPr>
        </p:nvSpPr>
        <p:spPr>
          <a:xfrm>
            <a:off x="9606468"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8" name="Content Placeholder 2">
            <a:extLst>
              <a:ext uri="{FF2B5EF4-FFF2-40B4-BE49-F238E27FC236}">
                <a16:creationId xmlns:a16="http://schemas.microsoft.com/office/drawing/2014/main" id="{15B44D9F-3A2F-44F2-0CDF-18ED34B0DDEB}"/>
              </a:ext>
            </a:extLst>
          </p:cNvPr>
          <p:cNvSpPr>
            <a:spLocks noGrp="1"/>
          </p:cNvSpPr>
          <p:nvPr>
            <p:ph idx="15" hasCustomPrompt="1"/>
          </p:nvPr>
        </p:nvSpPr>
        <p:spPr>
          <a:xfrm>
            <a:off x="9606468" y="445364"/>
            <a:ext cx="2249509" cy="1082568"/>
          </a:xfrm>
          <a:prstGeom prst="rect">
            <a:avLst/>
          </a:prstGeom>
        </p:spPr>
        <p:txBody>
          <a:bodyPr bIns="0">
            <a:noAutofit/>
          </a:bodyPr>
          <a:lstStyle>
            <a:lvl1pPr marL="0" indent="0">
              <a:buNone/>
              <a:defRPr sz="7200" b="1" i="0">
                <a:solidFill>
                  <a:schemeClr val="tx1"/>
                </a:solidFill>
                <a:latin typeface="Georgia" panose="02040502050405020303" pitchFamily="18" charset="0"/>
              </a:defRPr>
            </a:lvl1pPr>
          </a:lstStyle>
          <a:p>
            <a:pPr lvl="0"/>
            <a:r>
              <a:rPr lang="en-GB"/>
              <a:t>£2m</a:t>
            </a:r>
            <a:endParaRPr lang="en-US"/>
          </a:p>
        </p:txBody>
      </p:sp>
      <p:sp>
        <p:nvSpPr>
          <p:cNvPr id="27" name="Rectangle 26">
            <a:extLst>
              <a:ext uri="{FF2B5EF4-FFF2-40B4-BE49-F238E27FC236}">
                <a16:creationId xmlns:a16="http://schemas.microsoft.com/office/drawing/2014/main" id="{FB09CE73-4B0C-AB83-FA25-0A89E08DECC5}"/>
              </a:ext>
              <a:ext uri="{C183D7F6-B498-43B3-948B-1728B52AA6E4}">
                <adec:decorative xmlns:adec="http://schemas.microsoft.com/office/drawing/2017/decorative" val="1"/>
              </a:ext>
            </a:extLst>
          </p:cNvPr>
          <p:cNvSpPr/>
          <p:nvPr userDrawn="1"/>
        </p:nvSpPr>
        <p:spPr>
          <a:xfrm>
            <a:off x="6096000" y="-2273"/>
            <a:ext cx="3060408"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ctr"/>
            <a:endParaRPr lang="en-US"/>
          </a:p>
        </p:txBody>
      </p:sp>
      <p:sp>
        <p:nvSpPr>
          <p:cNvPr id="35" name="Content Placeholder 2">
            <a:extLst>
              <a:ext uri="{FF2B5EF4-FFF2-40B4-BE49-F238E27FC236}">
                <a16:creationId xmlns:a16="http://schemas.microsoft.com/office/drawing/2014/main" id="{F696236F-C55D-63EF-E40F-86CAA3745B5A}"/>
              </a:ext>
            </a:extLst>
          </p:cNvPr>
          <p:cNvSpPr>
            <a:spLocks noGrp="1"/>
          </p:cNvSpPr>
          <p:nvPr>
            <p:ph idx="12" hasCustomPrompt="1"/>
          </p:nvPr>
        </p:nvSpPr>
        <p:spPr>
          <a:xfrm>
            <a:off x="6546851" y="1821314"/>
            <a:ext cx="2249509" cy="803563"/>
          </a:xfrm>
          <a:prstGeom prst="rect">
            <a:avLst/>
          </a:prstGeom>
        </p:spPr>
        <p:txBody>
          <a:bodyPr bIns="0"/>
          <a:lstStyle>
            <a:lvl1pPr marL="0" indent="0">
              <a:buNone/>
              <a:defRPr>
                <a:solidFill>
                  <a:schemeClr val="tx1"/>
                </a:solidFill>
              </a:defRPr>
            </a:lvl1pPr>
          </a:lstStyle>
          <a:p>
            <a:pPr lvl="0"/>
            <a:r>
              <a:rPr lang="en-GB"/>
              <a:t>Lorem ipsum </a:t>
            </a:r>
            <a:r>
              <a:rPr lang="en-GB" err="1"/>
              <a:t>dolor</a:t>
            </a:r>
            <a:r>
              <a:rPr lang="en-GB"/>
              <a:t> sit </a:t>
            </a:r>
            <a:r>
              <a:rPr lang="en-GB" err="1"/>
              <a:t>amet</a:t>
            </a:r>
            <a:endParaRPr lang="en-US"/>
          </a:p>
        </p:txBody>
      </p:sp>
      <p:sp>
        <p:nvSpPr>
          <p:cNvPr id="36" name="Content Placeholder 2">
            <a:extLst>
              <a:ext uri="{FF2B5EF4-FFF2-40B4-BE49-F238E27FC236}">
                <a16:creationId xmlns:a16="http://schemas.microsoft.com/office/drawing/2014/main" id="{43F88302-7C4F-4C28-041C-8FC161F7E0CB}"/>
              </a:ext>
            </a:extLst>
          </p:cNvPr>
          <p:cNvSpPr>
            <a:spLocks noGrp="1"/>
          </p:cNvSpPr>
          <p:nvPr>
            <p:ph idx="13" hasCustomPrompt="1"/>
          </p:nvPr>
        </p:nvSpPr>
        <p:spPr>
          <a:xfrm>
            <a:off x="6546851" y="445364"/>
            <a:ext cx="2249509" cy="1082568"/>
          </a:xfrm>
          <a:prstGeom prst="rect">
            <a:avLst/>
          </a:prstGeom>
        </p:spPr>
        <p:txBody>
          <a:bodyPr bIns="0">
            <a:noAutofit/>
          </a:bodyPr>
          <a:lstStyle>
            <a:lvl1pPr marL="0" indent="0">
              <a:buNone/>
              <a:defRPr sz="7200" b="1" i="0">
                <a:solidFill>
                  <a:schemeClr val="tx1"/>
                </a:solidFill>
                <a:latin typeface="Georgia" panose="02040502050405020303" pitchFamily="18" charset="0"/>
              </a:defRPr>
            </a:lvl1pPr>
          </a:lstStyle>
          <a:p>
            <a:pPr lvl="0"/>
            <a:r>
              <a:rPr lang="en-GB"/>
              <a:t>75%</a:t>
            </a:r>
            <a:endParaRPr lang="en-US"/>
          </a:p>
        </p:txBody>
      </p:sp>
      <p:sp>
        <p:nvSpPr>
          <p:cNvPr id="5" name="Content Placeholder 2">
            <a:extLst>
              <a:ext uri="{FF2B5EF4-FFF2-40B4-BE49-F238E27FC236}">
                <a16:creationId xmlns:a16="http://schemas.microsoft.com/office/drawing/2014/main" id="{A1E3DEE5-A7EF-7B8E-B77B-FA9951B99AF2}"/>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2" name="Title Placeholder 1">
            <a:extLst>
              <a:ext uri="{FF2B5EF4-FFF2-40B4-BE49-F238E27FC236}">
                <a16:creationId xmlns:a16="http://schemas.microsoft.com/office/drawing/2014/main" id="{676A4589-2070-6A43-66F9-67B8DA6A1173}"/>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2618579121"/>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pic>
        <p:nvPicPr>
          <p:cNvPr id="4" name="Picture 3" descr="An image of a person heating glass tubes in a workshop wearing safety gear">
            <a:extLst>
              <a:ext uri="{FF2B5EF4-FFF2-40B4-BE49-F238E27FC236}">
                <a16:creationId xmlns:a16="http://schemas.microsoft.com/office/drawing/2014/main" id="{B066E837-9D3C-251E-819F-79926122AB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38FB8D2C-97CD-1805-B625-00C5EC150556}"/>
              </a:ext>
            </a:extLst>
          </p:cNvPr>
          <p:cNvSpPr>
            <a:spLocks noGrp="1"/>
          </p:cNvSpPr>
          <p:nvPr>
            <p:ph type="pic" sz="quarter" idx="10"/>
          </p:nvPr>
        </p:nvSpPr>
        <p:spPr>
          <a:xfrm>
            <a:off x="0" y="0"/>
            <a:ext cx="12192000" cy="6858000"/>
          </a:xfrm>
        </p:spPr>
        <p:txBody>
          <a:bodyPr anchor="ctr"/>
          <a:lstStyle>
            <a:lvl1pPr marL="0" indent="0" algn="ctr">
              <a:buNone/>
              <a:defRPr>
                <a:solidFill>
                  <a:schemeClr val="bg1"/>
                </a:solidFill>
              </a:defRPr>
            </a:lvl1pPr>
          </a:lstStyle>
          <a:p>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
        <p:nvSpPr>
          <p:cNvPr id="6" name="Text Placeholder 5">
            <a:extLst>
              <a:ext uri="{FF2B5EF4-FFF2-40B4-BE49-F238E27FC236}">
                <a16:creationId xmlns:a16="http://schemas.microsoft.com/office/drawing/2014/main" id="{963773DA-86C6-B330-CF4F-A36E9B51F5EA}"/>
              </a:ext>
            </a:extLst>
          </p:cNvPr>
          <p:cNvSpPr>
            <a:spLocks noGrp="1"/>
          </p:cNvSpPr>
          <p:nvPr>
            <p:ph type="body" sz="quarter" idx="11" hasCustomPrompt="1"/>
          </p:nvPr>
        </p:nvSpPr>
        <p:spPr>
          <a:xfrm>
            <a:off x="0" y="0"/>
            <a:ext cx="900113" cy="900112"/>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674017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
        <p:nvSpPr>
          <p:cNvPr id="6" name="Title Placeholder 1">
            <a:extLst>
              <a:ext uri="{FF2B5EF4-FFF2-40B4-BE49-F238E27FC236}">
                <a16:creationId xmlns:a16="http://schemas.microsoft.com/office/drawing/2014/main" id="{2D29242E-E9EF-E406-E157-D46F6BBDF47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p>
            <a:r>
              <a:rPr lang="en-GB"/>
              <a:t>Your title goes here</a:t>
            </a:r>
            <a:endParaRPr lang="en-US"/>
          </a:p>
        </p:txBody>
      </p:sp>
    </p:spTree>
    <p:extLst>
      <p:ext uri="{BB962C8B-B14F-4D97-AF65-F5344CB8AC3E}">
        <p14:creationId xmlns:p14="http://schemas.microsoft.com/office/powerpoint/2010/main" val="388280858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a:extLst>
              <a:ext uri="{FF2B5EF4-FFF2-40B4-BE49-F238E27FC236}">
                <a16:creationId xmlns:a16="http://schemas.microsoft.com/office/drawing/2014/main" id="{09C51863-6EFE-20EA-B8AF-703D276164E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ext Placeholder 5">
            <a:extLst>
              <a:ext uri="{FF2B5EF4-FFF2-40B4-BE49-F238E27FC236}">
                <a16:creationId xmlns:a16="http://schemas.microsoft.com/office/drawing/2014/main" id="{5DF74E32-2383-DB11-F16E-2B4CE6017261}"/>
              </a:ext>
            </a:extLst>
          </p:cNvPr>
          <p:cNvSpPr>
            <a:spLocks noGrp="1"/>
          </p:cNvSpPr>
          <p:nvPr>
            <p:ph type="body" sz="quarter" idx="10" hasCustomPrompt="1"/>
          </p:nvPr>
        </p:nvSpPr>
        <p:spPr>
          <a:xfrm>
            <a:off x="425450" y="1628776"/>
            <a:ext cx="11341100" cy="3960512"/>
          </a:xfrm>
        </p:spPr>
        <p:txBody>
          <a:bodyPr anchor="ctr">
            <a:normAutofit/>
          </a:bodyPr>
          <a:lstStyle>
            <a:lvl1pPr marL="0" indent="0">
              <a:buNone/>
              <a:defRPr sz="4400" b="1" i="0">
                <a:solidFill>
                  <a:schemeClr val="bg1"/>
                </a:solidFill>
                <a:latin typeface="Georgia" panose="02040502050405020303" pitchFamily="18" charset="0"/>
              </a:defRPr>
            </a:lvl1pPr>
            <a:lvl2pPr marL="0" indent="0">
              <a:spcBef>
                <a:spcPts val="1200"/>
              </a:spcBef>
              <a:buNone/>
              <a:defRPr b="0" i="0">
                <a:solidFill>
                  <a:schemeClr val="bg1"/>
                </a:solidFill>
                <a:latin typeface="+mj-lt"/>
              </a:defRPr>
            </a:lvl2pPr>
            <a:lvl3pPr>
              <a:defRPr b="1" i="0">
                <a:solidFill>
                  <a:schemeClr val="bg1"/>
                </a:solidFill>
                <a:latin typeface="Georgia" panose="02040502050405020303" pitchFamily="18" charset="0"/>
              </a:defRPr>
            </a:lvl3pPr>
            <a:lvl4pPr>
              <a:defRPr b="1" i="0">
                <a:solidFill>
                  <a:schemeClr val="bg1"/>
                </a:solidFill>
                <a:latin typeface="Georgia" panose="02040502050405020303" pitchFamily="18" charset="0"/>
              </a:defRPr>
            </a:lvl4pPr>
            <a:lvl5pPr>
              <a:defRPr b="1" i="0">
                <a:solidFill>
                  <a:schemeClr val="bg1"/>
                </a:solidFill>
                <a:latin typeface="Georgia" panose="02040502050405020303" pitchFamily="18" charset="0"/>
              </a:defRPr>
            </a:lvl5pPr>
          </a:lstStyle>
          <a:p>
            <a:pPr lvl="0"/>
            <a:r>
              <a:rPr lang="en-US"/>
              <a:t>“Your inspiring quote goes here.”</a:t>
            </a:r>
          </a:p>
          <a:p>
            <a:pPr lvl="1"/>
            <a:r>
              <a:rPr lang="en-US"/>
              <a:t>– Name of person, year</a:t>
            </a:r>
          </a:p>
        </p:txBody>
      </p:sp>
    </p:spTree>
    <p:extLst>
      <p:ext uri="{BB962C8B-B14F-4D97-AF65-F5344CB8AC3E}">
        <p14:creationId xmlns:p14="http://schemas.microsoft.com/office/powerpoint/2010/main" val="3974484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582584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05182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6E94F40A-5592-5744-BFD7-61B04D70BFE7}"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_blank_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AE1E0-DF47-D7BC-2E0F-0A302DD8874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53769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bg1"/>
                </a:solidFill>
              </a:defRPr>
            </a:lvl1pPr>
          </a:lstStyle>
          <a:p>
            <a:fld id="{820EACED-CA5D-B048-836B-BF30EF0E914A}" type="slidenum">
              <a:rPr lang="en-US" smtClean="0"/>
              <a:pPr/>
              <a:t>‹#›</a:t>
            </a:fld>
            <a:endParaRPr lang="en-US"/>
          </a:p>
        </p:txBody>
      </p:sp>
      <p:pic>
        <p:nvPicPr>
          <p:cNvPr id="2" name="Picture 1" descr="University of Nottingham castle icon">
            <a:extLst>
              <a:ext uri="{FF2B5EF4-FFF2-40B4-BE49-F238E27FC236}">
                <a16:creationId xmlns:a16="http://schemas.microsoft.com/office/drawing/2014/main" id="{C5BFE164-6BFE-040B-E8AE-85C76B8EAD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00113" cy="900112"/>
          </a:xfrm>
          <a:prstGeom prst="rect">
            <a:avLst/>
          </a:prstGeom>
        </p:spPr>
      </p:pic>
    </p:spTree>
    <p:extLst>
      <p:ext uri="{BB962C8B-B14F-4D97-AF65-F5344CB8AC3E}">
        <p14:creationId xmlns:p14="http://schemas.microsoft.com/office/powerpoint/2010/main" val="4246232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882474" y="3722240"/>
            <a:ext cx="9144000" cy="426687"/>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questions?</a:t>
            </a:r>
            <a:endParaRPr lang="en-US"/>
          </a:p>
        </p:txBody>
      </p:sp>
      <p:sp>
        <p:nvSpPr>
          <p:cNvPr id="7" name="TextBox 6">
            <a:extLst>
              <a:ext uri="{FF2B5EF4-FFF2-40B4-BE49-F238E27FC236}">
                <a16:creationId xmlns:a16="http://schemas.microsoft.com/office/drawing/2014/main" id="{34A48EF3-956C-7FE0-B44A-55E4E8B574B2}"/>
              </a:ext>
            </a:extLst>
          </p:cNvPr>
          <p:cNvSpPr txBox="1"/>
          <p:nvPr userDrawn="1"/>
        </p:nvSpPr>
        <p:spPr>
          <a:xfrm>
            <a:off x="877173" y="2258844"/>
            <a:ext cx="6571467" cy="923330"/>
          </a:xfrm>
          <a:prstGeom prst="rect">
            <a:avLst/>
          </a:prstGeom>
          <a:noFill/>
        </p:spPr>
        <p:txBody>
          <a:bodyPr wrap="square" lIns="0" tIns="0" rIns="0" bIns="0" rtlCol="0">
            <a:spAutoFit/>
          </a:bodyPr>
          <a:lstStyle/>
          <a:p>
            <a:r>
              <a:rPr lang="en-US" sz="6000" b="1" i="0">
                <a:solidFill>
                  <a:schemeClr val="bg1"/>
                </a:solidFill>
                <a:latin typeface="Georgia" panose="02040502050405020303" pitchFamily="18" charset="0"/>
              </a:rPr>
              <a:t>Thank you</a:t>
            </a:r>
          </a:p>
        </p:txBody>
      </p:sp>
      <p:pic>
        <p:nvPicPr>
          <p:cNvPr id="2" name="Picture 1">
            <a:extLst>
              <a:ext uri="{FF2B5EF4-FFF2-40B4-BE49-F238E27FC236}">
                <a16:creationId xmlns:a16="http://schemas.microsoft.com/office/drawing/2014/main" id="{4F1ADCAE-67D1-E4DF-B7A1-5951DE4C0D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2436553" cy="900112"/>
          </a:xfrm>
          <a:prstGeom prst="rect">
            <a:avLst/>
          </a:prstGeom>
        </p:spPr>
      </p:pic>
    </p:spTree>
    <p:extLst>
      <p:ext uri="{BB962C8B-B14F-4D97-AF65-F5344CB8AC3E}">
        <p14:creationId xmlns:p14="http://schemas.microsoft.com/office/powerpoint/2010/main" val="444598290"/>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white">
    <p:bg>
      <p:bgPr>
        <a:solidFill>
          <a:schemeClr val="bg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9D85A3C1-D82A-B562-D697-12A7A834D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14586"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C196E396-D43A-21AF-902E-40BD0AF6B4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5" name="Picture Placeholder 2" descr="Partner logo.&#10;">
            <a:extLst>
              <a:ext uri="{FF2B5EF4-FFF2-40B4-BE49-F238E27FC236}">
                <a16:creationId xmlns:a16="http://schemas.microsoft.com/office/drawing/2014/main" id="{A686251C-E48A-AA4A-6E4A-BC5C83A05AB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419771290"/>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blue">
    <p:bg>
      <p:bgPr>
        <a:solidFill>
          <a:schemeClr val="tx1"/>
        </a:solidFill>
        <a:effectLst/>
      </p:bgPr>
    </p:bg>
    <p:spTree>
      <p:nvGrpSpPr>
        <p:cNvPr id="1" name=""/>
        <p:cNvGrpSpPr/>
        <p:nvPr/>
      </p:nvGrpSpPr>
      <p:grpSpPr>
        <a:xfrm>
          <a:off x="0" y="0"/>
          <a:ext cx="0" cy="0"/>
          <a:chOff x="0" y="0"/>
          <a:chExt cx="0" cy="0"/>
        </a:xfrm>
      </p:grpSpPr>
      <p:pic>
        <p:nvPicPr>
          <p:cNvPr id="5" name="Picture 4" descr="University of Nottingham logo">
            <a:extLst>
              <a:ext uri="{FF2B5EF4-FFF2-40B4-BE49-F238E27FC236}">
                <a16:creationId xmlns:a16="http://schemas.microsoft.com/office/drawing/2014/main" id="{15DABD73-1F59-7DE4-286D-42E72C4D3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2" name="Title 1">
            <a:extLst>
              <a:ext uri="{FF2B5EF4-FFF2-40B4-BE49-F238E27FC236}">
                <a16:creationId xmlns:a16="http://schemas.microsoft.com/office/drawing/2014/main" id="{DB6853EA-4853-ACD6-CC82-7D33A6FB25BF}"/>
              </a:ext>
            </a:extLst>
          </p:cNvPr>
          <p:cNvSpPr>
            <a:spLocks noGrp="1"/>
          </p:cNvSpPr>
          <p:nvPr>
            <p:ph type="ctrTitle" hasCustomPrompt="1"/>
          </p:nvPr>
        </p:nvSpPr>
        <p:spPr>
          <a:xfrm>
            <a:off x="425450" y="2258844"/>
            <a:ext cx="9598564" cy="1620837"/>
          </a:xfrm>
          <a:prstGeom prst="rect">
            <a:avLst/>
          </a:prstGeom>
        </p:spPr>
        <p:txBody>
          <a:bodyPr anchor="ctr"/>
          <a:lstStyle>
            <a:lvl1pPr algn="l">
              <a:lnSpc>
                <a:spcPts val="6000"/>
              </a:lnSpc>
              <a:defRPr sz="6000">
                <a:solidFill>
                  <a:schemeClr val="bg1"/>
                </a:solidFill>
              </a:defRPr>
            </a:lvl1pPr>
          </a:lstStyle>
          <a:p>
            <a:r>
              <a:rPr lang="en-GB"/>
              <a:t>The title of your presentation goes here</a:t>
            </a:r>
            <a:endParaRPr lang="en-US"/>
          </a:p>
        </p:txBody>
      </p:sp>
      <p:sp>
        <p:nvSpPr>
          <p:cNvPr id="3" name="Subtitle 2">
            <a:extLst>
              <a:ext uri="{FF2B5EF4-FFF2-40B4-BE49-F238E27FC236}">
                <a16:creationId xmlns:a16="http://schemas.microsoft.com/office/drawing/2014/main" id="{74A30556-8831-6682-C9D7-CE486771B94F}"/>
              </a:ext>
            </a:extLst>
          </p:cNvPr>
          <p:cNvSpPr>
            <a:spLocks noGrp="1"/>
          </p:cNvSpPr>
          <p:nvPr>
            <p:ph type="subTitle" idx="1" hasCustomPrompt="1"/>
          </p:nvPr>
        </p:nvSpPr>
        <p:spPr>
          <a:xfrm>
            <a:off x="425450" y="4244162"/>
            <a:ext cx="9598564" cy="720096"/>
          </a:xfrm>
          <a:prstGeom prst="rect">
            <a:avLst/>
          </a:prstGeom>
        </p:spPr>
        <p:txBody>
          <a:bodyPr>
            <a:normAutofit/>
          </a:bodyPr>
          <a:lstStyle>
            <a:lvl1pPr marL="0" indent="0" algn="l">
              <a:buNone/>
              <a:defRPr sz="32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11077D18-4A41-F2FC-BDBD-1952BE2667C9}"/>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4" name="Picture Placeholder 2" descr="Partner logo.">
            <a:extLst>
              <a:ext uri="{FF2B5EF4-FFF2-40B4-BE49-F238E27FC236}">
                <a16:creationId xmlns:a16="http://schemas.microsoft.com/office/drawing/2014/main" id="{CBC67323-FEAE-C279-D467-27C99A9CED1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329036786"/>
      </p:ext>
    </p:extLst>
  </p:cSld>
  <p:clrMapOvr>
    <a:masterClrMapping/>
  </p:clrMapOvr>
  <p:extLst>
    <p:ext uri="{DCECCB84-F9BA-43D5-87BE-67443E8EF086}">
      <p15:sldGuideLst xmlns:p15="http://schemas.microsoft.com/office/powerpoint/2012/main">
        <p15:guide id="1" orient="horz" pos="142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research_1">
    <p:spTree>
      <p:nvGrpSpPr>
        <p:cNvPr id="1" name=""/>
        <p:cNvGrpSpPr/>
        <p:nvPr/>
      </p:nvGrpSpPr>
      <p:grpSpPr>
        <a:xfrm>
          <a:off x="0" y="0"/>
          <a:ext cx="0" cy="0"/>
          <a:chOff x="0" y="0"/>
          <a:chExt cx="0" cy="0"/>
        </a:xfrm>
      </p:grpSpPr>
      <p:pic>
        <p:nvPicPr>
          <p:cNvPr id="4" name="Picture 3" descr="A person wearing a VR headset and holding their hands up to represent research at the university">
            <a:extLst>
              <a:ext uri="{FF2B5EF4-FFF2-40B4-BE49-F238E27FC236}">
                <a16:creationId xmlns:a16="http://schemas.microsoft.com/office/drawing/2014/main" id="{88BA64FE-DCFE-E987-F49F-BD6E89D41E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8293D777-56E9-B4C4-902D-3069A7237E8C}"/>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alpha val="98824"/>
                </a:srgbClr>
              </a:gs>
              <a:gs pos="93000">
                <a:srgbClr val="1026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7" name="Title 1">
            <a:extLst>
              <a:ext uri="{FF2B5EF4-FFF2-40B4-BE49-F238E27FC236}">
                <a16:creationId xmlns:a16="http://schemas.microsoft.com/office/drawing/2014/main" id="{B46D8DE2-D7AF-CBE9-C1E8-EFF240B06434}"/>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8" name="Subtitle 2">
            <a:extLst>
              <a:ext uri="{FF2B5EF4-FFF2-40B4-BE49-F238E27FC236}">
                <a16:creationId xmlns:a16="http://schemas.microsoft.com/office/drawing/2014/main" id="{0F683EFB-0B47-EE2D-87FD-BFB068E2BC68}"/>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AA233DC0-9F51-CF33-DAEF-5730C674243D}"/>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3" name="Picture Placeholder 2" descr="Partner logo.">
            <a:extLst>
              <a:ext uri="{FF2B5EF4-FFF2-40B4-BE49-F238E27FC236}">
                <a16:creationId xmlns:a16="http://schemas.microsoft.com/office/drawing/2014/main" id="{AB9F89D2-B938-55F7-2390-59CE40180F8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5956168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_campus">
    <p:spTree>
      <p:nvGrpSpPr>
        <p:cNvPr id="1" name=""/>
        <p:cNvGrpSpPr/>
        <p:nvPr/>
      </p:nvGrpSpPr>
      <p:grpSpPr>
        <a:xfrm>
          <a:off x="0" y="0"/>
          <a:ext cx="0" cy="0"/>
          <a:chOff x="0" y="0"/>
          <a:chExt cx="0" cy="0"/>
        </a:xfrm>
      </p:grpSpPr>
      <p:pic>
        <p:nvPicPr>
          <p:cNvPr id="20" name="Picture 19" descr="A group of students walking outside at the Jubilee campus">
            <a:extLst>
              <a:ext uri="{FF2B5EF4-FFF2-40B4-BE49-F238E27FC236}">
                <a16:creationId xmlns:a16="http://schemas.microsoft.com/office/drawing/2014/main" id="{F3A6E300-C087-BDE0-B7B6-C71E0D2AF2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F266575-181D-0C2D-D064-10CE7F267DBB}"/>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7DCA2C24-5EEB-AB5B-F13B-1437BFDCD4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13" name="Title 1">
            <a:extLst>
              <a:ext uri="{FF2B5EF4-FFF2-40B4-BE49-F238E27FC236}">
                <a16:creationId xmlns:a16="http://schemas.microsoft.com/office/drawing/2014/main" id="{A28B6B83-73D3-39B9-342E-9B160749B29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14" name="Subtitle 2">
            <a:extLst>
              <a:ext uri="{FF2B5EF4-FFF2-40B4-BE49-F238E27FC236}">
                <a16:creationId xmlns:a16="http://schemas.microsoft.com/office/drawing/2014/main" id="{3D2952EF-E6DB-4C48-B20B-247CE285725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6" name="Text Placeholder 9">
            <a:extLst>
              <a:ext uri="{FF2B5EF4-FFF2-40B4-BE49-F238E27FC236}">
                <a16:creationId xmlns:a16="http://schemas.microsoft.com/office/drawing/2014/main" id="{654BEC63-1276-D73F-6E8D-64F2FF3847A8}"/>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5" name="Picture Placeholder 2" descr="Partner logo.&#10;">
            <a:extLst>
              <a:ext uri="{FF2B5EF4-FFF2-40B4-BE49-F238E27FC236}">
                <a16:creationId xmlns:a16="http://schemas.microsoft.com/office/drawing/2014/main" id="{87051EF0-A3DE-6CC6-7FB7-69634DED9EC8}"/>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37763524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teaching">
    <p:spTree>
      <p:nvGrpSpPr>
        <p:cNvPr id="1" name=""/>
        <p:cNvGrpSpPr/>
        <p:nvPr/>
      </p:nvGrpSpPr>
      <p:grpSpPr>
        <a:xfrm>
          <a:off x="0" y="0"/>
          <a:ext cx="0" cy="0"/>
          <a:chOff x="0" y="0"/>
          <a:chExt cx="0" cy="0"/>
        </a:xfrm>
      </p:grpSpPr>
      <p:pic>
        <p:nvPicPr>
          <p:cNvPr id="9" name="Picture 8" descr="A lecturer writing on a white board">
            <a:extLst>
              <a:ext uri="{FF2B5EF4-FFF2-40B4-BE49-F238E27FC236}">
                <a16:creationId xmlns:a16="http://schemas.microsoft.com/office/drawing/2014/main" id="{9D7E975D-7EAA-8A13-F793-C7ECAFA89B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83678E8-BAEC-EEB9-4524-7F5094060FB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University of Nottingham logo">
            <a:extLst>
              <a:ext uri="{FF2B5EF4-FFF2-40B4-BE49-F238E27FC236}">
                <a16:creationId xmlns:a16="http://schemas.microsoft.com/office/drawing/2014/main" id="{3078B252-73A9-8E34-6C5E-BAD062758BCE}"/>
              </a:ext>
            </a:extLst>
          </p:cNvPr>
          <p:cNvGrpSpPr/>
          <p:nvPr userDrawn="1"/>
        </p:nvGrpSpPr>
        <p:grpSpPr>
          <a:xfrm>
            <a:off x="0" y="0"/>
            <a:ext cx="2414586" cy="900112"/>
            <a:chOff x="0" y="0"/>
            <a:chExt cx="2414586" cy="900112"/>
          </a:xfrm>
        </p:grpSpPr>
        <p:pic>
          <p:nvPicPr>
            <p:cNvPr id="2" name="Picture 1" descr="University of Nottingham logo">
              <a:extLst>
                <a:ext uri="{FF2B5EF4-FFF2-40B4-BE49-F238E27FC236}">
                  <a16:creationId xmlns:a16="http://schemas.microsoft.com/office/drawing/2014/main" id="{DAE6A334-8BAA-FF81-501D-901663A8A2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4" name="Picture 3" descr="University of Nottingham logo">
              <a:extLst>
                <a:ext uri="{FF2B5EF4-FFF2-40B4-BE49-F238E27FC236}">
                  <a16:creationId xmlns:a16="http://schemas.microsoft.com/office/drawing/2014/main" id="{99027B22-A8ED-5D91-EFD1-E3AC533D7C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DB6A4C14-B5C9-AA71-CA7D-1FE42F599BEB}"/>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CF8056D7-DE00-AEA8-6D9E-F000D561AD14}"/>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1" name="Text Placeholder 9">
            <a:extLst>
              <a:ext uri="{FF2B5EF4-FFF2-40B4-BE49-F238E27FC236}">
                <a16:creationId xmlns:a16="http://schemas.microsoft.com/office/drawing/2014/main" id="{D3A581F9-D81B-A0D3-54C1-4A8DFB1730F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10;">
            <a:extLst>
              <a:ext uri="{FF2B5EF4-FFF2-40B4-BE49-F238E27FC236}">
                <a16:creationId xmlns:a16="http://schemas.microsoft.com/office/drawing/2014/main" id="{C4FF0AC7-FEE7-726F-206C-31391A208623}"/>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43982871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UK">
    <p:spTree>
      <p:nvGrpSpPr>
        <p:cNvPr id="1" name=""/>
        <p:cNvGrpSpPr/>
        <p:nvPr/>
      </p:nvGrpSpPr>
      <p:grpSpPr>
        <a:xfrm>
          <a:off x="0" y="0"/>
          <a:ext cx="0" cy="0"/>
          <a:chOff x="0" y="0"/>
          <a:chExt cx="0" cy="0"/>
        </a:xfrm>
      </p:grpSpPr>
      <p:pic>
        <p:nvPicPr>
          <p:cNvPr id="3" name="Picture 2" descr="I picture of the Trent Building on a bright day">
            <a:extLst>
              <a:ext uri="{FF2B5EF4-FFF2-40B4-BE49-F238E27FC236}">
                <a16:creationId xmlns:a16="http://schemas.microsoft.com/office/drawing/2014/main" id="{6BD05CDF-6F3D-E5F3-AAAF-26A13E5C44A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EB532D-E8E1-8966-DC50-74E1AF744B2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36000"/>
                </a:schemeClr>
              </a:gs>
              <a:gs pos="0">
                <a:schemeClr val="bg1">
                  <a:alpha val="3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University of Nottingham logo">
            <a:extLst>
              <a:ext uri="{FF2B5EF4-FFF2-40B4-BE49-F238E27FC236}">
                <a16:creationId xmlns:a16="http://schemas.microsoft.com/office/drawing/2014/main" id="{2B2D1A39-0397-9271-C41D-BD0DDBC49432}"/>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5132A84A-F57F-6FA7-519F-93E0C35B71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4" name="Title 1">
            <a:extLst>
              <a:ext uri="{FF2B5EF4-FFF2-40B4-BE49-F238E27FC236}">
                <a16:creationId xmlns:a16="http://schemas.microsoft.com/office/drawing/2014/main" id="{BC1D7A32-2962-8D38-3872-0223C4B7CB6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4D72A9E-1EF8-9E50-2D9F-E2FBD578FFB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0B8EA4E0-4AC7-76E6-62C9-CEEC9D8C2C87}"/>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10;">
            <a:extLst>
              <a:ext uri="{FF2B5EF4-FFF2-40B4-BE49-F238E27FC236}">
                <a16:creationId xmlns:a16="http://schemas.microsoft.com/office/drawing/2014/main" id="{C5153F9A-EC43-77E6-376C-598AC060ADFA}"/>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61384770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China">
    <p:spTree>
      <p:nvGrpSpPr>
        <p:cNvPr id="1" name=""/>
        <p:cNvGrpSpPr/>
        <p:nvPr/>
      </p:nvGrpSpPr>
      <p:grpSpPr>
        <a:xfrm>
          <a:off x="0" y="0"/>
          <a:ext cx="0" cy="0"/>
          <a:chOff x="0" y="0"/>
          <a:chExt cx="0" cy="0"/>
        </a:xfrm>
      </p:grpSpPr>
      <p:pic>
        <p:nvPicPr>
          <p:cNvPr id="17" name="Picture 16" descr="A picture of the China campus at sunset">
            <a:extLst>
              <a:ext uri="{FF2B5EF4-FFF2-40B4-BE49-F238E27FC236}">
                <a16:creationId xmlns:a16="http://schemas.microsoft.com/office/drawing/2014/main" id="{3362EB9C-5AAD-43BA-3FD9-74FC97B7F0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grpSp>
        <p:nvGrpSpPr>
          <p:cNvPr id="4" name="Group 3" descr="University of Nottingham logo">
            <a:extLst>
              <a:ext uri="{FF2B5EF4-FFF2-40B4-BE49-F238E27FC236}">
                <a16:creationId xmlns:a16="http://schemas.microsoft.com/office/drawing/2014/main" id="{64A855BE-1E23-08C7-2D4C-463A3568391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262AEAE6-DD60-DF47-23EC-66DCA2A258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3" name="Title 1">
            <a:extLst>
              <a:ext uri="{FF2B5EF4-FFF2-40B4-BE49-F238E27FC236}">
                <a16:creationId xmlns:a16="http://schemas.microsoft.com/office/drawing/2014/main" id="{C0D04B19-D275-4903-FB7C-59F4342B7BB9}"/>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5" name="Subtitle 2">
            <a:extLst>
              <a:ext uri="{FF2B5EF4-FFF2-40B4-BE49-F238E27FC236}">
                <a16:creationId xmlns:a16="http://schemas.microsoft.com/office/drawing/2014/main" id="{74706116-848E-CFD6-3CFC-91CCB1945E27}"/>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8" name="Text Placeholder 9">
            <a:extLst>
              <a:ext uri="{FF2B5EF4-FFF2-40B4-BE49-F238E27FC236}">
                <a16:creationId xmlns:a16="http://schemas.microsoft.com/office/drawing/2014/main" id="{6619C8FE-768C-3612-1440-9A6561A8B3CE}"/>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7" name="Picture Placeholder 2" descr="Partner logo.">
            <a:extLst>
              <a:ext uri="{FF2B5EF4-FFF2-40B4-BE49-F238E27FC236}">
                <a16:creationId xmlns:a16="http://schemas.microsoft.com/office/drawing/2014/main" id="{D36CBA7F-C2A7-43D6-A0CA-C9D42B551B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25268763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177F711-7020-994E-A797-D04033A0CF12}"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Tree>
    <p:extLst>
      <p:ext uri="{BB962C8B-B14F-4D97-AF65-F5344CB8AC3E}">
        <p14:creationId xmlns:p14="http://schemas.microsoft.com/office/powerpoint/2010/main" val="3254131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_Malaysia">
    <p:spTree>
      <p:nvGrpSpPr>
        <p:cNvPr id="1" name=""/>
        <p:cNvGrpSpPr/>
        <p:nvPr/>
      </p:nvGrpSpPr>
      <p:grpSpPr>
        <a:xfrm>
          <a:off x="0" y="0"/>
          <a:ext cx="0" cy="0"/>
          <a:chOff x="0" y="0"/>
          <a:chExt cx="0" cy="0"/>
        </a:xfrm>
      </p:grpSpPr>
      <p:pic>
        <p:nvPicPr>
          <p:cNvPr id="40" name="Picture 39" descr="View of the Malaysia campus through the trees with a body of water in front of the building&#10;">
            <a:extLst>
              <a:ext uri="{FF2B5EF4-FFF2-40B4-BE49-F238E27FC236}">
                <a16:creationId xmlns:a16="http://schemas.microsoft.com/office/drawing/2014/main" id="{8A8D9DF8-CB1D-EAF2-E07B-89D7D2234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6A51CC-9C5E-8F0A-07A8-7AFF5C6C357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University of Nottingham logo">
            <a:extLst>
              <a:ext uri="{FF2B5EF4-FFF2-40B4-BE49-F238E27FC236}">
                <a16:creationId xmlns:a16="http://schemas.microsoft.com/office/drawing/2014/main" id="{E88CCC24-EB1E-6A4A-85E4-27558E4718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09FB2E1-0CA5-164F-BB88-A99DCC79315E}"/>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4CC4A3B0-71B3-4C2B-7CB1-FF680E1BD51C}"/>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7" name="Text Placeholder 9">
            <a:extLst>
              <a:ext uri="{FF2B5EF4-FFF2-40B4-BE49-F238E27FC236}">
                <a16:creationId xmlns:a16="http://schemas.microsoft.com/office/drawing/2014/main" id="{953B9A27-851E-55AB-119E-61C5C475DA46}"/>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6" name="Picture Placeholder 2" descr="Partner logo.">
            <a:extLst>
              <a:ext uri="{FF2B5EF4-FFF2-40B4-BE49-F238E27FC236}">
                <a16:creationId xmlns:a16="http://schemas.microsoft.com/office/drawing/2014/main" id="{32116587-F663-143F-75BC-3014C842DB40}"/>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21853454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Sutton_Bonington">
    <p:spTree>
      <p:nvGrpSpPr>
        <p:cNvPr id="1" name=""/>
        <p:cNvGrpSpPr/>
        <p:nvPr/>
      </p:nvGrpSpPr>
      <p:grpSpPr>
        <a:xfrm>
          <a:off x="0" y="0"/>
          <a:ext cx="0" cy="0"/>
          <a:chOff x="0" y="0"/>
          <a:chExt cx="0" cy="0"/>
        </a:xfrm>
      </p:grpSpPr>
      <p:pic>
        <p:nvPicPr>
          <p:cNvPr id="10" name="Picture 9" descr="A view of the Sutton Bonington campus on a bright day">
            <a:extLst>
              <a:ext uri="{FF2B5EF4-FFF2-40B4-BE49-F238E27FC236}">
                <a16:creationId xmlns:a16="http://schemas.microsoft.com/office/drawing/2014/main" id="{7B4A215F-5265-E937-A182-3ADB3161F9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789"/>
            <a:ext cx="12192000" cy="6864789"/>
          </a:xfrm>
          <a:prstGeom prst="rect">
            <a:avLst/>
          </a:prstGeom>
        </p:spPr>
      </p:pic>
      <p:sp>
        <p:nvSpPr>
          <p:cNvPr id="2" name="Rectangle 1">
            <a:extLst>
              <a:ext uri="{FF2B5EF4-FFF2-40B4-BE49-F238E27FC236}">
                <a16:creationId xmlns:a16="http://schemas.microsoft.com/office/drawing/2014/main" id="{F460E3A8-D46A-44E5-62CB-ED130CE69E4E}"/>
              </a:ext>
              <a:ext uri="{C183D7F6-B498-43B3-948B-1728B52AA6E4}">
                <adec:decorative xmlns:adec="http://schemas.microsoft.com/office/drawing/2017/decorative" val="1"/>
              </a:ext>
            </a:extLst>
          </p:cNvPr>
          <p:cNvSpPr/>
          <p:nvPr userDrawn="1"/>
        </p:nvSpPr>
        <p:spPr>
          <a:xfrm>
            <a:off x="0" y="-6789"/>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06311005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Jubilee">
    <p:spTree>
      <p:nvGrpSpPr>
        <p:cNvPr id="1" name=""/>
        <p:cNvGrpSpPr/>
        <p:nvPr/>
      </p:nvGrpSpPr>
      <p:grpSpPr>
        <a:xfrm>
          <a:off x="0" y="0"/>
          <a:ext cx="0" cy="0"/>
          <a:chOff x="0" y="0"/>
          <a:chExt cx="0" cy="0"/>
        </a:xfrm>
      </p:grpSpPr>
      <p:pic>
        <p:nvPicPr>
          <p:cNvPr id="6" name="Picture 5" descr="A view of the Jubilee campus with the buildings reflecting in the water.">
            <a:extLst>
              <a:ext uri="{FF2B5EF4-FFF2-40B4-BE49-F238E27FC236}">
                <a16:creationId xmlns:a16="http://schemas.microsoft.com/office/drawing/2014/main" id="{77FD8D84-1679-38C7-0289-DCCDBBF42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28E206-4F63-08F4-8670-D6D0CE43DA30}"/>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Nottingham logo">
            <a:extLst>
              <a:ext uri="{FF2B5EF4-FFF2-40B4-BE49-F238E27FC236}">
                <a16:creationId xmlns:a16="http://schemas.microsoft.com/office/drawing/2014/main" id="{085511E6-A05D-133B-58DE-91F1088AC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87662769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sustainability">
    <p:spTree>
      <p:nvGrpSpPr>
        <p:cNvPr id="1" name=""/>
        <p:cNvGrpSpPr/>
        <p:nvPr/>
      </p:nvGrpSpPr>
      <p:grpSpPr>
        <a:xfrm>
          <a:off x="0" y="0"/>
          <a:ext cx="0" cy="0"/>
          <a:chOff x="0" y="0"/>
          <a:chExt cx="0" cy="0"/>
        </a:xfrm>
      </p:grpSpPr>
      <p:pic>
        <p:nvPicPr>
          <p:cNvPr id="3" name="Picture 2" descr="A blue sky with the GSK Building, Jubilee Campus. This represents sustainability.">
            <a:extLst>
              <a:ext uri="{FF2B5EF4-FFF2-40B4-BE49-F238E27FC236}">
                <a16:creationId xmlns:a16="http://schemas.microsoft.com/office/drawing/2014/main" id="{8E0A4445-18E5-C130-2732-8D1767178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descr="University of Nottingham logo">
            <a:extLst>
              <a:ext uri="{FF2B5EF4-FFF2-40B4-BE49-F238E27FC236}">
                <a16:creationId xmlns:a16="http://schemas.microsoft.com/office/drawing/2014/main" id="{B3F55132-FFB5-5664-C457-AAEEBC1C9461}"/>
              </a:ext>
            </a:extLst>
          </p:cNvPr>
          <p:cNvGrpSpPr/>
          <p:nvPr userDrawn="1"/>
        </p:nvGrpSpPr>
        <p:grpSpPr>
          <a:xfrm>
            <a:off x="0" y="0"/>
            <a:ext cx="2414586" cy="900112"/>
            <a:chOff x="0" y="0"/>
            <a:chExt cx="2414586" cy="900112"/>
          </a:xfrm>
        </p:grpSpPr>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E56D2AD0-5B66-68D3-EC24-8D74D025FE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5" name="Title 1">
            <a:extLst>
              <a:ext uri="{FF2B5EF4-FFF2-40B4-BE49-F238E27FC236}">
                <a16:creationId xmlns:a16="http://schemas.microsoft.com/office/drawing/2014/main" id="{E933EC02-81D9-2D0A-2981-160986CA1B1D}"/>
              </a:ext>
            </a:extLst>
          </p:cNvPr>
          <p:cNvSpPr>
            <a:spLocks noGrp="1"/>
          </p:cNvSpPr>
          <p:nvPr>
            <p:ph type="ctrTitle" hasCustomPrompt="1"/>
          </p:nvPr>
        </p:nvSpPr>
        <p:spPr>
          <a:xfrm>
            <a:off x="425450" y="1526601"/>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87F47A76-C945-91CB-5549-433224A0BA89}"/>
              </a:ext>
            </a:extLst>
          </p:cNvPr>
          <p:cNvSpPr>
            <a:spLocks noGrp="1"/>
          </p:cNvSpPr>
          <p:nvPr>
            <p:ph type="subTitle" idx="1" hasCustomPrompt="1"/>
          </p:nvPr>
        </p:nvSpPr>
        <p:spPr>
          <a:xfrm>
            <a:off x="425450" y="3474734"/>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9" name="Text Placeholder 9">
            <a:extLst>
              <a:ext uri="{FF2B5EF4-FFF2-40B4-BE49-F238E27FC236}">
                <a16:creationId xmlns:a16="http://schemas.microsoft.com/office/drawing/2014/main" id="{68B52A8B-C3B3-C40B-83CE-26F42289F764}"/>
              </a:ext>
            </a:extLst>
          </p:cNvPr>
          <p:cNvSpPr>
            <a:spLocks noGrp="1"/>
          </p:cNvSpPr>
          <p:nvPr>
            <p:ph type="body" sz="quarter" idx="11" hasCustomPrompt="1"/>
          </p:nvPr>
        </p:nvSpPr>
        <p:spPr>
          <a:xfrm>
            <a:off x="425372" y="4594902"/>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144CEBF8-B4F3-8B7D-FC0E-DEE8182A2037}"/>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322388942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research_2">
    <p:spTree>
      <p:nvGrpSpPr>
        <p:cNvPr id="1" name=""/>
        <p:cNvGrpSpPr/>
        <p:nvPr/>
      </p:nvGrpSpPr>
      <p:grpSpPr>
        <a:xfrm>
          <a:off x="0" y="0"/>
          <a:ext cx="0" cy="0"/>
          <a:chOff x="0" y="0"/>
          <a:chExt cx="0" cy="0"/>
        </a:xfrm>
      </p:grpSpPr>
      <p:pic>
        <p:nvPicPr>
          <p:cNvPr id="11" name="Picture 10" descr="Close up image of a solder iron and circuit board representing research and the university">
            <a:extLst>
              <a:ext uri="{FF2B5EF4-FFF2-40B4-BE49-F238E27FC236}">
                <a16:creationId xmlns:a16="http://schemas.microsoft.com/office/drawing/2014/main" id="{B2FCE108-38BB-55A0-EDF7-8C89407783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Rectangle 1">
            <a:extLst>
              <a:ext uri="{FF2B5EF4-FFF2-40B4-BE49-F238E27FC236}">
                <a16:creationId xmlns:a16="http://schemas.microsoft.com/office/drawing/2014/main" id="{CA88DF4C-B16B-F94B-4B24-CA9F60B9B474}"/>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Nottingham logo">
            <a:extLst>
              <a:ext uri="{FF2B5EF4-FFF2-40B4-BE49-F238E27FC236}">
                <a16:creationId xmlns:a16="http://schemas.microsoft.com/office/drawing/2014/main" id="{B6936C8D-5139-3496-BA36-DA3B9A8D40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4" name="Title 1">
            <a:extLst>
              <a:ext uri="{FF2B5EF4-FFF2-40B4-BE49-F238E27FC236}">
                <a16:creationId xmlns:a16="http://schemas.microsoft.com/office/drawing/2014/main" id="{31954F94-8460-0421-7AB1-DA51CF9FF5B0}"/>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5" name="Subtitle 2">
            <a:extLst>
              <a:ext uri="{FF2B5EF4-FFF2-40B4-BE49-F238E27FC236}">
                <a16:creationId xmlns:a16="http://schemas.microsoft.com/office/drawing/2014/main" id="{55D9DFDB-5A7C-D207-F19E-20F14279B08B}"/>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920E116F-B78E-E6CF-85BA-9F027A61F56F}"/>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9" name="Picture Placeholder 2" descr="Partner logo.">
            <a:extLst>
              <a:ext uri="{FF2B5EF4-FFF2-40B4-BE49-F238E27FC236}">
                <a16:creationId xmlns:a16="http://schemas.microsoft.com/office/drawing/2014/main" id="{8B1269C2-F17F-E221-0E5A-FBA04F2F119E}"/>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6030856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research_3">
    <p:spTree>
      <p:nvGrpSpPr>
        <p:cNvPr id="1" name=""/>
        <p:cNvGrpSpPr/>
        <p:nvPr/>
      </p:nvGrpSpPr>
      <p:grpSpPr>
        <a:xfrm>
          <a:off x="0" y="0"/>
          <a:ext cx="0" cy="0"/>
          <a:chOff x="0" y="0"/>
          <a:chExt cx="0" cy="0"/>
        </a:xfrm>
      </p:grpSpPr>
      <p:pic>
        <p:nvPicPr>
          <p:cNvPr id="3" name="Picture 2" descr="A close up image of a Petri dish representing research at the university.">
            <a:extLst>
              <a:ext uri="{FF2B5EF4-FFF2-40B4-BE49-F238E27FC236}">
                <a16:creationId xmlns:a16="http://schemas.microsoft.com/office/drawing/2014/main" id="{960DD3FF-75B1-18A9-9303-69E04FC310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5" name="Rectangle 4">
            <a:extLst>
              <a:ext uri="{FF2B5EF4-FFF2-40B4-BE49-F238E27FC236}">
                <a16:creationId xmlns:a16="http://schemas.microsoft.com/office/drawing/2014/main" id="{C56850A0-B8B9-FF66-3068-158E81F693A1}"/>
              </a:ext>
              <a:ext uri="{C183D7F6-B498-43B3-948B-1728B52AA6E4}">
                <adec:decorative xmlns:adec="http://schemas.microsoft.com/office/drawing/2017/decorative" val="1"/>
              </a:ext>
            </a:extLst>
          </p:cNvPr>
          <p:cNvSpPr/>
          <p:nvPr userDrawn="1"/>
        </p:nvSpPr>
        <p:spPr>
          <a:xfrm>
            <a:off x="0" y="0"/>
            <a:ext cx="6096000" cy="6858000"/>
          </a:xfrm>
          <a:prstGeom prst="rect">
            <a:avLst/>
          </a:prstGeom>
          <a:gradFill>
            <a:gsLst>
              <a:gs pos="68000">
                <a:schemeClr val="bg1">
                  <a:alpha val="77000"/>
                </a:schemeClr>
              </a:gs>
              <a:gs pos="0">
                <a:schemeClr val="bg1">
                  <a:alpha val="90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descr="University of Nottingham logo">
            <a:extLst>
              <a:ext uri="{FF2B5EF4-FFF2-40B4-BE49-F238E27FC236}">
                <a16:creationId xmlns:a16="http://schemas.microsoft.com/office/drawing/2014/main" id="{FE1D6E92-5290-1C2E-0615-02172335E21D}"/>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3751951F-6AEC-26B3-51D3-81A4705EA8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7" name="Title 1">
            <a:extLst>
              <a:ext uri="{FF2B5EF4-FFF2-40B4-BE49-F238E27FC236}">
                <a16:creationId xmlns:a16="http://schemas.microsoft.com/office/drawing/2014/main" id="{51C3934D-A361-752E-306D-CABE6FAC90D1}"/>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8" name="Subtitle 2">
            <a:extLst>
              <a:ext uri="{FF2B5EF4-FFF2-40B4-BE49-F238E27FC236}">
                <a16:creationId xmlns:a16="http://schemas.microsoft.com/office/drawing/2014/main" id="{3E713FE3-C318-030C-E350-B79800091D70}"/>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2" name="Text Placeholder 9">
            <a:extLst>
              <a:ext uri="{FF2B5EF4-FFF2-40B4-BE49-F238E27FC236}">
                <a16:creationId xmlns:a16="http://schemas.microsoft.com/office/drawing/2014/main" id="{64A1B2BA-B0FF-65C8-752C-032EA5940AB5}"/>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E868E9B4-6EE2-4451-F95E-40AABDC86B3B}"/>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614170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knowledge_exchange">
    <p:spTree>
      <p:nvGrpSpPr>
        <p:cNvPr id="1" name=""/>
        <p:cNvGrpSpPr/>
        <p:nvPr/>
      </p:nvGrpSpPr>
      <p:grpSpPr>
        <a:xfrm>
          <a:off x="0" y="0"/>
          <a:ext cx="0" cy="0"/>
          <a:chOff x="0" y="0"/>
          <a:chExt cx="0" cy="0"/>
        </a:xfrm>
      </p:grpSpPr>
      <p:pic>
        <p:nvPicPr>
          <p:cNvPr id="19" name="Picture 18" descr="A group of students with a lecturer in a classroom">
            <a:extLst>
              <a:ext uri="{FF2B5EF4-FFF2-40B4-BE49-F238E27FC236}">
                <a16:creationId xmlns:a16="http://schemas.microsoft.com/office/drawing/2014/main" id="{ACBFB2E8-6E89-BBAA-618E-AEFB63004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Rectangle 10">
            <a:extLst>
              <a:ext uri="{FF2B5EF4-FFF2-40B4-BE49-F238E27FC236}">
                <a16:creationId xmlns:a16="http://schemas.microsoft.com/office/drawing/2014/main" id="{B19D4243-D09B-4010-00ED-52DEA9510D1F}"/>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alpha val="76000"/>
                </a:schemeClr>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University of Nottingham logo">
            <a:extLst>
              <a:ext uri="{FF2B5EF4-FFF2-40B4-BE49-F238E27FC236}">
                <a16:creationId xmlns:a16="http://schemas.microsoft.com/office/drawing/2014/main" id="{99F41044-EE70-E9F2-8436-AFD161FB20CE}"/>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64933190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faculty_arts">
    <p:spTree>
      <p:nvGrpSpPr>
        <p:cNvPr id="1" name=""/>
        <p:cNvGrpSpPr/>
        <p:nvPr/>
      </p:nvGrpSpPr>
      <p:grpSpPr>
        <a:xfrm>
          <a:off x="0" y="0"/>
          <a:ext cx="0" cy="0"/>
          <a:chOff x="0" y="0"/>
          <a:chExt cx="0" cy="0"/>
        </a:xfrm>
      </p:grpSpPr>
      <p:pic>
        <p:nvPicPr>
          <p:cNvPr id="5" name="Picture 4" descr="Student indoor looking at printed posters to represent the arts faculty at the university">
            <a:extLst>
              <a:ext uri="{FF2B5EF4-FFF2-40B4-BE49-F238E27FC236}">
                <a16:creationId xmlns:a16="http://schemas.microsoft.com/office/drawing/2014/main" id="{9C68E323-7A9A-640F-9BA6-836C099A90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8BABB96-EBB8-3E88-4702-73479B334BB3}"/>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rgbClr val="000000">
                  <a:alpha val="50000"/>
                </a:srgbClr>
              </a:gs>
              <a:gs pos="0">
                <a:srgbClr val="000000"/>
              </a:gs>
              <a:gs pos="93000">
                <a:srgbClr val="11273B">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iversity of Nottingham logo">
            <a:extLst>
              <a:ext uri="{FF2B5EF4-FFF2-40B4-BE49-F238E27FC236}">
                <a16:creationId xmlns:a16="http://schemas.microsoft.com/office/drawing/2014/main" id="{14686114-02E6-D92C-A5FC-B12555FEF7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bg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80301240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_faculty_social_sciences">
    <p:spTree>
      <p:nvGrpSpPr>
        <p:cNvPr id="1" name=""/>
        <p:cNvGrpSpPr/>
        <p:nvPr/>
      </p:nvGrpSpPr>
      <p:grpSpPr>
        <a:xfrm>
          <a:off x="0" y="0"/>
          <a:ext cx="0" cy="0"/>
          <a:chOff x="0" y="0"/>
          <a:chExt cx="0" cy="0"/>
        </a:xfrm>
      </p:grpSpPr>
      <p:pic>
        <p:nvPicPr>
          <p:cNvPr id="5" name="Picture 4" descr="A student sitting in a library reading a book to represent social sciences faculty">
            <a:extLst>
              <a:ext uri="{FF2B5EF4-FFF2-40B4-BE49-F238E27FC236}">
                <a16:creationId xmlns:a16="http://schemas.microsoft.com/office/drawing/2014/main" id="{B565E0CA-EE73-59A5-7B15-8184F1AF3A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2" y="0"/>
            <a:ext cx="12197032" cy="6858000"/>
          </a:xfrm>
          <a:prstGeom prst="rect">
            <a:avLst/>
          </a:prstGeom>
        </p:spPr>
      </p:pic>
      <p:sp>
        <p:nvSpPr>
          <p:cNvPr id="3" name="Rectangle 2">
            <a:extLst>
              <a:ext uri="{FF2B5EF4-FFF2-40B4-BE49-F238E27FC236}">
                <a16:creationId xmlns:a16="http://schemas.microsoft.com/office/drawing/2014/main" id="{368267CD-D760-80CB-6ECD-FEC9C2891901}"/>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62000">
                <a:schemeClr val="bg1">
                  <a:alpha val="60000"/>
                </a:schemeClr>
              </a:gs>
              <a:gs pos="0">
                <a:schemeClr val="bg1"/>
              </a:gs>
              <a:gs pos="93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The University of Nottingham logo.">
            <a:extLst>
              <a:ext uri="{FF2B5EF4-FFF2-40B4-BE49-F238E27FC236}">
                <a16:creationId xmlns:a16="http://schemas.microsoft.com/office/drawing/2014/main" id="{F5B6BDB7-93E8-A9D5-A974-108B82ACE397}"/>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2720979208"/>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_faculty_engineering">
    <p:spTree>
      <p:nvGrpSpPr>
        <p:cNvPr id="1" name=""/>
        <p:cNvGrpSpPr/>
        <p:nvPr/>
      </p:nvGrpSpPr>
      <p:grpSpPr>
        <a:xfrm>
          <a:off x="0" y="0"/>
          <a:ext cx="0" cy="0"/>
          <a:chOff x="0" y="0"/>
          <a:chExt cx="0" cy="0"/>
        </a:xfrm>
      </p:grpSpPr>
      <p:pic>
        <p:nvPicPr>
          <p:cNvPr id="11" name="Picture 10" descr="A picture containing person wearing goggles while operating machinery to represent the engineering faculty">
            <a:extLst>
              <a:ext uri="{FF2B5EF4-FFF2-40B4-BE49-F238E27FC236}">
                <a16:creationId xmlns:a16="http://schemas.microsoft.com/office/drawing/2014/main" id="{937042E3-1F94-D876-D855-C0086C1E1D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BAC677D0-4A7D-B2D4-5884-B7CA0698A545}"/>
              </a:ext>
              <a:ext uri="{C183D7F6-B498-43B3-948B-1728B52AA6E4}">
                <adec:decorative xmlns:adec="http://schemas.microsoft.com/office/drawing/2017/decorative" val="1"/>
              </a:ext>
            </a:extLst>
          </p:cNvPr>
          <p:cNvSpPr/>
          <p:nvPr userDrawn="1"/>
        </p:nvSpPr>
        <p:spPr>
          <a:xfrm>
            <a:off x="0" y="0"/>
            <a:ext cx="7986252" cy="6858000"/>
          </a:xfrm>
          <a:prstGeom prst="rect">
            <a:avLst/>
          </a:prstGeom>
          <a:gradFill>
            <a:gsLst>
              <a:gs pos="52000">
                <a:schemeClr val="bg1">
                  <a:alpha val="60000"/>
                </a:schemeClr>
              </a:gs>
              <a:gs pos="0">
                <a:schemeClr val="bg1"/>
              </a:gs>
              <a:gs pos="7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University of Nottingham logo">
            <a:extLst>
              <a:ext uri="{FF2B5EF4-FFF2-40B4-BE49-F238E27FC236}">
                <a16:creationId xmlns:a16="http://schemas.microsoft.com/office/drawing/2014/main" id="{183F7270-4379-F8B2-5D8E-518A76505B08}"/>
              </a:ext>
            </a:extLst>
          </p:cNvPr>
          <p:cNvGrpSpPr/>
          <p:nvPr userDrawn="1"/>
        </p:nvGrpSpPr>
        <p:grpSpPr>
          <a:xfrm>
            <a:off x="0" y="0"/>
            <a:ext cx="2414586" cy="900112"/>
            <a:chOff x="0" y="0"/>
            <a:chExt cx="2414586" cy="900112"/>
          </a:xfrm>
        </p:grpSpPr>
        <p:pic>
          <p:nvPicPr>
            <p:cNvPr id="4" name="Picture 3" descr="University of Nottingham logo">
              <a:extLst>
                <a:ext uri="{FF2B5EF4-FFF2-40B4-BE49-F238E27FC236}">
                  <a16:creationId xmlns:a16="http://schemas.microsoft.com/office/drawing/2014/main" id="{5E91A821-D390-B9E9-1E6B-240DC4A2544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414586" cy="900112"/>
            </a:xfrm>
            <a:prstGeom prst="rect">
              <a:avLst/>
            </a:prstGeom>
          </p:spPr>
        </p:pic>
        <p:pic>
          <p:nvPicPr>
            <p:cNvPr id="2" name="Picture 1" descr="University of Nottingham logo&#10;">
              <a:extLst>
                <a:ext uri="{FF2B5EF4-FFF2-40B4-BE49-F238E27FC236}">
                  <a16:creationId xmlns:a16="http://schemas.microsoft.com/office/drawing/2014/main" id="{DD42F20C-5448-89E8-1BAC-6774371348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grpSp>
      <p:sp>
        <p:nvSpPr>
          <p:cNvPr id="6" name="Title 1">
            <a:extLst>
              <a:ext uri="{FF2B5EF4-FFF2-40B4-BE49-F238E27FC236}">
                <a16:creationId xmlns:a16="http://schemas.microsoft.com/office/drawing/2014/main" id="{E739940D-65C5-FB7F-9FCE-1C2E3D92DC65}"/>
              </a:ext>
            </a:extLst>
          </p:cNvPr>
          <p:cNvSpPr>
            <a:spLocks noGrp="1"/>
          </p:cNvSpPr>
          <p:nvPr>
            <p:ph type="ctrTitle" hasCustomPrompt="1"/>
          </p:nvPr>
        </p:nvSpPr>
        <p:spPr>
          <a:xfrm>
            <a:off x="425989" y="1817028"/>
            <a:ext cx="4679880" cy="1902398"/>
          </a:xfrm>
          <a:prstGeom prst="rect">
            <a:avLst/>
          </a:prstGeom>
        </p:spPr>
        <p:txBody>
          <a:bodyPr wrap="square" anchor="ctr">
            <a:spAutoFit/>
          </a:bodyPr>
          <a:lstStyle>
            <a:lvl1pPr algn="l">
              <a:lnSpc>
                <a:spcPts val="6000"/>
              </a:lnSpc>
              <a:defRPr sz="6000">
                <a:solidFill>
                  <a:schemeClr val="tx1"/>
                </a:solidFill>
              </a:defRPr>
            </a:lvl1pPr>
          </a:lstStyle>
          <a:p>
            <a:r>
              <a:rPr lang="en-GB"/>
              <a:t>The title goes here</a:t>
            </a:r>
            <a:endParaRPr lang="en-US"/>
          </a:p>
        </p:txBody>
      </p:sp>
      <p:sp>
        <p:nvSpPr>
          <p:cNvPr id="7" name="Subtitle 2">
            <a:extLst>
              <a:ext uri="{FF2B5EF4-FFF2-40B4-BE49-F238E27FC236}">
                <a16:creationId xmlns:a16="http://schemas.microsoft.com/office/drawing/2014/main" id="{B6A391B4-D1A3-07B0-2040-B1E4DD0E15B6}"/>
              </a:ext>
            </a:extLst>
          </p:cNvPr>
          <p:cNvSpPr>
            <a:spLocks noGrp="1"/>
          </p:cNvSpPr>
          <p:nvPr>
            <p:ph type="subTitle" idx="1" hasCustomPrompt="1"/>
          </p:nvPr>
        </p:nvSpPr>
        <p:spPr>
          <a:xfrm>
            <a:off x="425989" y="3947752"/>
            <a:ext cx="4679880" cy="886397"/>
          </a:xfrm>
          <a:prstGeom prst="rect">
            <a:avLst/>
          </a:prstGeom>
        </p:spPr>
        <p:txBody>
          <a:bodyPr wrap="square">
            <a:spAutoFit/>
          </a:bodyPr>
          <a:lstStyle>
            <a:lvl1pPr marL="0" indent="0" algn="l">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7EE723E9-5220-358B-4CE9-424926AAE43C}"/>
              </a:ext>
            </a:extLst>
          </p:cNvPr>
          <p:cNvSpPr>
            <a:spLocks noGrp="1"/>
          </p:cNvSpPr>
          <p:nvPr>
            <p:ph type="body" sz="quarter" idx="11" hasCustomPrompt="1"/>
          </p:nvPr>
        </p:nvSpPr>
        <p:spPr>
          <a:xfrm>
            <a:off x="425450" y="5207617"/>
            <a:ext cx="4679958" cy="360699"/>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8" name="Picture Placeholder 2" descr="Partner logo.">
            <a:extLst>
              <a:ext uri="{FF2B5EF4-FFF2-40B4-BE49-F238E27FC236}">
                <a16:creationId xmlns:a16="http://schemas.microsoft.com/office/drawing/2014/main" id="{DAD97A24-4AE6-1670-120F-0B2EA9952131}"/>
              </a:ext>
            </a:extLst>
          </p:cNvPr>
          <p:cNvSpPr>
            <a:spLocks noGrp="1"/>
          </p:cNvSpPr>
          <p:nvPr>
            <p:ph type="pic" sz="quarter" idx="10" hasCustomPrompt="1"/>
          </p:nvPr>
        </p:nvSpPr>
        <p:spPr>
          <a:xfrm>
            <a:off x="9951739"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Tree>
    <p:extLst>
      <p:ext uri="{BB962C8B-B14F-4D97-AF65-F5344CB8AC3E}">
        <p14:creationId xmlns:p14="http://schemas.microsoft.com/office/powerpoint/2010/main" val="164385573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177F711-7020-994E-A797-D04033A0CF12}"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dirty="0"/>
              <a:t>Edit bullet description</a:t>
            </a:r>
            <a:endParaRPr lang="en-ZA" dirty="0"/>
          </a:p>
        </p:txBody>
      </p:sp>
    </p:spTree>
    <p:extLst>
      <p:ext uri="{BB962C8B-B14F-4D97-AF65-F5344CB8AC3E}">
        <p14:creationId xmlns:p14="http://schemas.microsoft.com/office/powerpoint/2010/main" val="2465061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_blue_1">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2" name="Text Placeholder 9">
            <a:extLst>
              <a:ext uri="{FF2B5EF4-FFF2-40B4-BE49-F238E27FC236}">
                <a16:creationId xmlns:a16="http://schemas.microsoft.com/office/drawing/2014/main" id="{B93E08E4-1BF9-8CA3-4C65-FF7B43AB225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0" name="Picture Placeholder 2" descr="Partner logo.">
            <a:extLst>
              <a:ext uri="{FF2B5EF4-FFF2-40B4-BE49-F238E27FC236}">
                <a16:creationId xmlns:a16="http://schemas.microsoft.com/office/drawing/2014/main" id="{320CE6D5-BD3C-E1D9-4759-3B4EA6BE4B38}"/>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651951"/>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_blue_2">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FD2D73A5-D9F3-41EE-E7DB-D68266D900C2}"/>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54708EE-9DCC-D954-B2AB-46FED4C0EAF1}"/>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FB033AEE-5A46-6AD6-1141-0D13DA32B825}"/>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236E9D49-337F-82A4-1332-A4CD0B82E4CB}"/>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0181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_blue_3">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5B4F4275-3E4F-D80E-F9C8-47C67E6181CD}"/>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C1D309B2-0B3C-7544-CF55-A9DA0836EA0D}"/>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453F9965-8A47-94FA-C04E-A27D2EA8DD9D}"/>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17790C14-E84E-D22B-241E-70A189E4A886}"/>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7507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_blue_4">
    <p:bg>
      <p:bgPr>
        <a:solidFill>
          <a:schemeClr val="tx1"/>
        </a:solidFill>
        <a:effectLst/>
      </p:bgPr>
    </p:bg>
    <p:spTree>
      <p:nvGrpSpPr>
        <p:cNvPr id="1" name=""/>
        <p:cNvGrpSpPr/>
        <p:nvPr/>
      </p:nvGrpSpPr>
      <p:grpSpPr>
        <a:xfrm>
          <a:off x="0" y="0"/>
          <a:ext cx="0" cy="0"/>
          <a:chOff x="0" y="0"/>
          <a:chExt cx="0" cy="0"/>
        </a:xfrm>
      </p:grpSpPr>
      <p:pic>
        <p:nvPicPr>
          <p:cNvPr id="4" name="Picture 3" descr="University of Nottingham logo">
            <a:extLst>
              <a:ext uri="{FF2B5EF4-FFF2-40B4-BE49-F238E27FC236}">
                <a16:creationId xmlns:a16="http://schemas.microsoft.com/office/drawing/2014/main" id="{F1EA9D3F-EDF8-DEC2-BF2D-AE3CF2580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436553" cy="900112"/>
          </a:xfrm>
          <a:prstGeom prst="rect">
            <a:avLst/>
          </a:prstGeom>
        </p:spPr>
      </p:pic>
      <p:sp>
        <p:nvSpPr>
          <p:cNvPr id="8" name="Title 1">
            <a:extLst>
              <a:ext uri="{FF2B5EF4-FFF2-40B4-BE49-F238E27FC236}">
                <a16:creationId xmlns:a16="http://schemas.microsoft.com/office/drawing/2014/main" id="{998903FF-2ED4-C86B-64A8-AC2ED1D19996}"/>
              </a:ext>
            </a:extLst>
          </p:cNvPr>
          <p:cNvSpPr>
            <a:spLocks noGrp="1"/>
          </p:cNvSpPr>
          <p:nvPr>
            <p:ph type="ctrTitle" hasCustomPrompt="1"/>
          </p:nvPr>
        </p:nvSpPr>
        <p:spPr>
          <a:xfrm>
            <a:off x="426528" y="1808163"/>
            <a:ext cx="9269952" cy="1796732"/>
          </a:xfrm>
          <a:prstGeom prst="rect">
            <a:avLst/>
          </a:prstGeom>
        </p:spPr>
        <p:txBody>
          <a:bodyPr anchor="ctr"/>
          <a:lstStyle>
            <a:lvl1pPr algn="l">
              <a:lnSpc>
                <a:spcPts val="6000"/>
              </a:lnSpc>
              <a:defRPr sz="6000">
                <a:solidFill>
                  <a:schemeClr val="bg1"/>
                </a:solidFill>
              </a:defRPr>
            </a:lvl1pPr>
          </a:lstStyle>
          <a:p>
            <a:r>
              <a:rPr lang="en-GB"/>
              <a:t>Title of presentation </a:t>
            </a:r>
            <a:br>
              <a:rPr lang="en-GB"/>
            </a:br>
            <a:r>
              <a:rPr lang="en-GB"/>
              <a:t>or section goes here</a:t>
            </a:r>
            <a:endParaRPr lang="en-US"/>
          </a:p>
        </p:txBody>
      </p:sp>
      <p:sp>
        <p:nvSpPr>
          <p:cNvPr id="9" name="Subtitle 2">
            <a:extLst>
              <a:ext uri="{FF2B5EF4-FFF2-40B4-BE49-F238E27FC236}">
                <a16:creationId xmlns:a16="http://schemas.microsoft.com/office/drawing/2014/main" id="{E65196FB-C293-6637-2C20-F6F5A3B3F2FB}"/>
              </a:ext>
            </a:extLst>
          </p:cNvPr>
          <p:cNvSpPr>
            <a:spLocks noGrp="1"/>
          </p:cNvSpPr>
          <p:nvPr>
            <p:ph type="subTitle" idx="1" hasCustomPrompt="1"/>
          </p:nvPr>
        </p:nvSpPr>
        <p:spPr>
          <a:xfrm>
            <a:off x="426528"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10" name="Text Placeholder 9">
            <a:extLst>
              <a:ext uri="{FF2B5EF4-FFF2-40B4-BE49-F238E27FC236}">
                <a16:creationId xmlns:a16="http://schemas.microsoft.com/office/drawing/2014/main" id="{8FEF38FB-2DE7-E0FC-2BEF-2C1C3010133B}"/>
              </a:ext>
            </a:extLst>
          </p:cNvPr>
          <p:cNvSpPr>
            <a:spLocks noGrp="1"/>
          </p:cNvSpPr>
          <p:nvPr>
            <p:ph type="body" sz="quarter" idx="11" hasCustomPrompt="1"/>
          </p:nvPr>
        </p:nvSpPr>
        <p:spPr>
          <a:xfrm>
            <a:off x="425989" y="5229240"/>
            <a:ext cx="4225925" cy="36069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Name of presenter</a:t>
            </a:r>
            <a:endParaRPr lang="en-US"/>
          </a:p>
        </p:txBody>
      </p:sp>
      <p:sp>
        <p:nvSpPr>
          <p:cNvPr id="11" name="Picture Placeholder 2" descr="Partner logo.">
            <a:extLst>
              <a:ext uri="{FF2B5EF4-FFF2-40B4-BE49-F238E27FC236}">
                <a16:creationId xmlns:a16="http://schemas.microsoft.com/office/drawing/2014/main" id="{D29B8919-ECAB-740A-54B2-F6ADBF999ED0}"/>
              </a:ext>
            </a:extLst>
          </p:cNvPr>
          <p:cNvSpPr>
            <a:spLocks noGrp="1"/>
          </p:cNvSpPr>
          <p:nvPr>
            <p:ph type="pic" sz="quarter" idx="12" hasCustomPrompt="1"/>
          </p:nvPr>
        </p:nvSpPr>
        <p:spPr>
          <a:xfrm>
            <a:off x="9557363" y="5499101"/>
            <a:ext cx="1800000" cy="900112"/>
          </a:xfrm>
          <a:solidFill>
            <a:schemeClr val="bg1"/>
          </a:solidFill>
        </p:spPr>
        <p:txBody>
          <a:bodyPr lIns="180000" rIns="180000" anchor="ctr">
            <a:normAutofit/>
          </a:bodyPr>
          <a:lstStyle>
            <a:lvl1pPr marL="0" indent="0" algn="ctr">
              <a:buNone/>
              <a:defRPr sz="1200"/>
            </a:lvl1pPr>
          </a:lstStyle>
          <a:p>
            <a:r>
              <a:rPr lang="en-US"/>
              <a:t>Insert a partner logo here or remove this box if not needed</a:t>
            </a:r>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50635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_blue_1">
    <p:bg>
      <p:bgPr>
        <a:solidFill>
          <a:schemeClr val="tx1"/>
        </a:solidFill>
        <a:effectLst/>
      </p:bgPr>
    </p:bg>
    <p:spTree>
      <p:nvGrpSpPr>
        <p:cNvPr id="1" name=""/>
        <p:cNvGrpSpPr/>
        <p:nvPr/>
      </p:nvGrpSpPr>
      <p:grpSpPr>
        <a:xfrm>
          <a:off x="0" y="0"/>
          <a:ext cx="0" cy="0"/>
          <a:chOff x="0" y="0"/>
          <a:chExt cx="0" cy="0"/>
        </a:xfrm>
      </p:grpSpPr>
      <p:pic>
        <p:nvPicPr>
          <p:cNvPr id="3" name="Picture 2" descr="University of Nottingham castle icon">
            <a:extLst>
              <a:ext uri="{FF2B5EF4-FFF2-40B4-BE49-F238E27FC236}">
                <a16:creationId xmlns:a16="http://schemas.microsoft.com/office/drawing/2014/main" id="{ABE46430-C869-FB5B-1543-5658FF4DB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1">
            <a:extLst>
              <a:ext uri="{FF2B5EF4-FFF2-40B4-BE49-F238E27FC236}">
                <a16:creationId xmlns:a16="http://schemas.microsoft.com/office/drawing/2014/main" id="{9D22ABA4-3700-BF47-C5C3-AD2A7C00FBAE}"/>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7" name="Subtitle 2">
            <a:extLst>
              <a:ext uri="{FF2B5EF4-FFF2-40B4-BE49-F238E27FC236}">
                <a16:creationId xmlns:a16="http://schemas.microsoft.com/office/drawing/2014/main" id="{491764B8-A98D-B024-D18E-427B6AC849E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596036"/>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_blue_2">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0F4B7E7B-C184-0FD6-967A-1495A016AA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9C167CB6-25ED-5142-E060-0D1155D6892C}"/>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C0ED93F1-6799-698D-3691-2B55FC98EC6A}"/>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393702"/>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_blue_3">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4674787E-5F7F-8AEF-E91C-2886513254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C312E4A-B2A7-E044-D5F9-97AD9A7D5544}"/>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AAE034DB-22D0-BF2A-EC1A-44865177D672}"/>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96153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_blue_4">
    <p:bg>
      <p:bgPr>
        <a:solidFill>
          <a:schemeClr val="tx1"/>
        </a:solidFill>
        <a:effectLst/>
      </p:bgPr>
    </p:bg>
    <p:spTree>
      <p:nvGrpSpPr>
        <p:cNvPr id="1" name=""/>
        <p:cNvGrpSpPr/>
        <p:nvPr/>
      </p:nvGrpSpPr>
      <p:grpSpPr>
        <a:xfrm>
          <a:off x="0" y="0"/>
          <a:ext cx="0" cy="0"/>
          <a:chOff x="0" y="0"/>
          <a:chExt cx="0" cy="0"/>
        </a:xfrm>
      </p:grpSpPr>
      <p:pic>
        <p:nvPicPr>
          <p:cNvPr id="6" name="Picture 5" descr="University of Nottingham castle icon">
            <a:extLst>
              <a:ext uri="{FF2B5EF4-FFF2-40B4-BE49-F238E27FC236}">
                <a16:creationId xmlns:a16="http://schemas.microsoft.com/office/drawing/2014/main" id="{EE74AC68-18AF-B6C5-ADFC-35E4DB4B92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2" name="Title 1">
            <a:extLst>
              <a:ext uri="{FF2B5EF4-FFF2-40B4-BE49-F238E27FC236}">
                <a16:creationId xmlns:a16="http://schemas.microsoft.com/office/drawing/2014/main" id="{391B7C56-46BC-877A-A8BB-101B90BFD2BB}"/>
              </a:ext>
            </a:extLst>
          </p:cNvPr>
          <p:cNvSpPr>
            <a:spLocks noGrp="1"/>
          </p:cNvSpPr>
          <p:nvPr>
            <p:ph type="ctrTitle" hasCustomPrompt="1"/>
          </p:nvPr>
        </p:nvSpPr>
        <p:spPr>
          <a:xfrm>
            <a:off x="427089" y="1808163"/>
            <a:ext cx="9269952" cy="1796732"/>
          </a:xfrm>
          <a:prstGeom prst="rect">
            <a:avLst/>
          </a:prstGeom>
        </p:spPr>
        <p:txBody>
          <a:bodyPr anchor="ctr"/>
          <a:lstStyle>
            <a:lvl1pPr algn="l">
              <a:lnSpc>
                <a:spcPts val="6000"/>
              </a:lnSpc>
              <a:defRPr sz="6000">
                <a:solidFill>
                  <a:schemeClr val="bg1"/>
                </a:solidFill>
              </a:defRPr>
            </a:lvl1pPr>
          </a:lstStyle>
          <a:p>
            <a:r>
              <a:rPr lang="en-GB"/>
              <a:t>Section title</a:t>
            </a:r>
            <a:endParaRPr lang="en-US"/>
          </a:p>
        </p:txBody>
      </p:sp>
      <p:sp>
        <p:nvSpPr>
          <p:cNvPr id="3" name="Subtitle 2">
            <a:extLst>
              <a:ext uri="{FF2B5EF4-FFF2-40B4-BE49-F238E27FC236}">
                <a16:creationId xmlns:a16="http://schemas.microsoft.com/office/drawing/2014/main" id="{7C2F8BB8-6D58-2478-03AA-191002128E55}"/>
              </a:ext>
            </a:extLst>
          </p:cNvPr>
          <p:cNvSpPr>
            <a:spLocks noGrp="1"/>
          </p:cNvSpPr>
          <p:nvPr>
            <p:ph type="subTitle" idx="1" hasCustomPrompt="1"/>
          </p:nvPr>
        </p:nvSpPr>
        <p:spPr>
          <a:xfrm>
            <a:off x="427089" y="3969375"/>
            <a:ext cx="9269952" cy="720096"/>
          </a:xfrm>
          <a:prstGeom prst="rect">
            <a:avLst/>
          </a:prstGeom>
        </p:spPr>
        <p:txBody>
          <a:bodyPr>
            <a:norm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Your subheading goes here</a:t>
            </a:r>
            <a:endParaRPr lang="en-US"/>
          </a:p>
        </p:txBody>
      </p:sp>
      <p:sp>
        <p:nvSpPr>
          <p:cNvPr id="5" name="Rectangle 4">
            <a:extLst>
              <a:ext uri="{FF2B5EF4-FFF2-40B4-BE49-F238E27FC236}">
                <a16:creationId xmlns:a16="http://schemas.microsoft.com/office/drawing/2014/main" id="{83F5C707-8C61-7BF9-EF26-9346A3915584}"/>
              </a:ext>
              <a:ext uri="{C183D7F6-B498-43B3-948B-1728B52AA6E4}">
                <adec:decorative xmlns:adec="http://schemas.microsoft.com/office/drawing/2017/decorative" val="1"/>
              </a:ext>
            </a:extLst>
          </p:cNvPr>
          <p:cNvSpPr/>
          <p:nvPr userDrawn="1"/>
        </p:nvSpPr>
        <p:spPr>
          <a:xfrm>
            <a:off x="11766550" y="0"/>
            <a:ext cx="42545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5043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73FB3-9B19-99C1-3D3B-5F99A94D0E99}"/>
              </a:ext>
            </a:extLst>
          </p:cNvPr>
          <p:cNvSpPr/>
          <p:nvPr userDrawn="1"/>
        </p:nvSpPr>
        <p:spPr>
          <a:xfrm>
            <a:off x="-1315704" y="900000"/>
            <a:ext cx="1284984" cy="719250"/>
          </a:xfrm>
          <a:prstGeom prst="rect">
            <a:avLst/>
          </a:prstGeom>
          <a:solidFill>
            <a:srgbClr val="92D4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4" name="Title Placeholder 1">
            <a:extLst>
              <a:ext uri="{FF2B5EF4-FFF2-40B4-BE49-F238E27FC236}">
                <a16:creationId xmlns:a16="http://schemas.microsoft.com/office/drawing/2014/main" id="{E2FC18C2-35C0-6A2D-7CC1-B9CB79EDB5D2}"/>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1" y="1358900"/>
            <a:ext cx="11341100" cy="48609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287731878"/>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FBF756-7938-DF8A-6396-399256C9906D}"/>
              </a:ext>
            </a:extLst>
          </p:cNvPr>
          <p:cNvSpPr/>
          <p:nvPr userDrawn="1"/>
        </p:nvSpPr>
        <p:spPr>
          <a:xfrm>
            <a:off x="-1315704" y="9000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6" name="Title Placeholder 1">
            <a:extLst>
              <a:ext uri="{FF2B5EF4-FFF2-40B4-BE49-F238E27FC236}">
                <a16:creationId xmlns:a16="http://schemas.microsoft.com/office/drawing/2014/main" id="{E7C0ADF4-0D4B-B1BD-FF64-E8E537692D8A}"/>
              </a:ext>
            </a:extLst>
          </p:cNvPr>
          <p:cNvSpPr>
            <a:spLocks noGrp="1"/>
          </p:cNvSpPr>
          <p:nvPr>
            <p:ph type="title" hasCustomPrompt="1"/>
          </p:nvPr>
        </p:nvSpPr>
        <p:spPr>
          <a:xfrm>
            <a:off x="1325563" y="0"/>
            <a:ext cx="10440987" cy="900000"/>
          </a:xfrm>
          <a:prstGeom prst="rect">
            <a:avLst/>
          </a:prstGeom>
        </p:spPr>
        <p:txBody>
          <a:bodyPr vert="horz" lIns="0" tIns="216000" rIns="0" bIns="144000" rtlCol="0" anchor="t" anchorCtr="0">
            <a:normAutofit/>
          </a:bodyPr>
          <a:lstStyle>
            <a:lvl1pPr>
              <a:defRPr>
                <a:latin typeface="+mj-lt"/>
                <a:cs typeface="Arial" panose="020B0604020202020204" pitchFamily="34" charset="0"/>
              </a:defRPr>
            </a:lvl1pPr>
          </a:lstStyle>
          <a:p>
            <a:r>
              <a:rPr lang="en-GB"/>
              <a:t>Your title goes here</a:t>
            </a:r>
            <a:endParaRPr lang="en-US"/>
          </a:p>
        </p:txBody>
      </p:sp>
      <p:sp>
        <p:nvSpPr>
          <p:cNvPr id="2" name="Text Placeholder 2">
            <a:extLst>
              <a:ext uri="{FF2B5EF4-FFF2-40B4-BE49-F238E27FC236}">
                <a16:creationId xmlns:a16="http://schemas.microsoft.com/office/drawing/2014/main" id="{2F1BA355-872A-DEBD-83F0-DEB26F407380}"/>
              </a:ext>
            </a:extLst>
          </p:cNvPr>
          <p:cNvSpPr>
            <a:spLocks noGrp="1"/>
          </p:cNvSpPr>
          <p:nvPr>
            <p:ph type="body" idx="15" hasCustomPrompt="1"/>
          </p:nvPr>
        </p:nvSpPr>
        <p:spPr>
          <a:xfrm>
            <a:off x="433472" y="1358900"/>
            <a:ext cx="11333076"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p:nvPr>
        </p:nvSpPr>
        <p:spPr>
          <a:xfrm>
            <a:off x="425450" y="2158669"/>
            <a:ext cx="11341100" cy="377796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161626131"/>
      </p:ext>
    </p:extLst>
  </p:cSld>
  <p:clrMapOvr>
    <a:masterClrMapping/>
  </p:clrMapOvr>
  <p:extLst>
    <p:ext uri="{DCECCB84-F9BA-43D5-87BE-67443E8EF086}">
      <p15:sldGuideLst xmlns:p15="http://schemas.microsoft.com/office/powerpoint/2012/main">
        <p15:guide id="1" orient="horz" pos="1026">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C369370-372E-0846-B090-5E6EF97A3B62}" type="datetime1">
              <a:rPr lang="en-US" smtClean="0"/>
              <a:t>8/29/2024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t>‹#›</a:t>
            </a:fld>
            <a:endParaRPr lang="en-ZA"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dirty="0"/>
              <a:t>Edit bullet description</a:t>
            </a:r>
            <a:endParaRPr lang="en-ZA" dirty="0"/>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dirty="0"/>
              <a:t>Edit bullet description</a:t>
            </a:r>
            <a:endParaRPr lang="en-ZA" dirty="0"/>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dirty="0"/>
              <a:t>Edit bullet description</a:t>
            </a:r>
            <a:endParaRPr lang="en-ZA" dirty="0"/>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dirty="0"/>
              <a:t>Edit bullet description</a:t>
            </a:r>
            <a:endParaRPr lang="en-ZA" dirty="0"/>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Tree>
    <p:extLst>
      <p:ext uri="{BB962C8B-B14F-4D97-AF65-F5344CB8AC3E}">
        <p14:creationId xmlns:p14="http://schemas.microsoft.com/office/powerpoint/2010/main" val="2929901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_half">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B2B3E-7582-7286-13C3-D6FB10512B05}"/>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8" name="Title Placeholder 1">
            <a:extLst>
              <a:ext uri="{FF2B5EF4-FFF2-40B4-BE49-F238E27FC236}">
                <a16:creationId xmlns:a16="http://schemas.microsoft.com/office/drawing/2014/main" id="{C7E7DBA9-86CE-B2F4-C934-CC6EEA02C1EF}"/>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2708904"/>
            <a:ext cx="5219518"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732993299"/>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_half_sub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1FBF-FF29-7EEB-B956-87316803BB80}"/>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F534CF4F-FADD-27CF-D87D-D9D07A4A137B}"/>
              </a:ext>
            </a:extLst>
          </p:cNvPr>
          <p:cNvSpPr>
            <a:spLocks noGrp="1"/>
          </p:cNvSpPr>
          <p:nvPr>
            <p:ph type="title" hasCustomPrompt="1"/>
          </p:nvPr>
        </p:nvSpPr>
        <p:spPr>
          <a:xfrm>
            <a:off x="433473" y="1358900"/>
            <a:ext cx="521167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11" name="Text Placeholder 2">
            <a:extLst>
              <a:ext uri="{FF2B5EF4-FFF2-40B4-BE49-F238E27FC236}">
                <a16:creationId xmlns:a16="http://schemas.microsoft.com/office/drawing/2014/main" id="{087C9B7B-EA93-3AB0-06E0-7F98E483636F}"/>
              </a:ext>
            </a:extLst>
          </p:cNvPr>
          <p:cNvSpPr>
            <a:spLocks noGrp="1"/>
          </p:cNvSpPr>
          <p:nvPr>
            <p:ph type="body" idx="15" hasCustomPrompt="1"/>
          </p:nvPr>
        </p:nvSpPr>
        <p:spPr>
          <a:xfrm>
            <a:off x="433473" y="2707856"/>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4" name="Content Placeholder 2">
            <a:extLst>
              <a:ext uri="{FF2B5EF4-FFF2-40B4-BE49-F238E27FC236}">
                <a16:creationId xmlns:a16="http://schemas.microsoft.com/office/drawing/2014/main" id="{4DEDEE7F-F97B-7B97-02BF-AF74423C78AE}"/>
              </a:ext>
            </a:extLst>
          </p:cNvPr>
          <p:cNvSpPr>
            <a:spLocks noGrp="1"/>
          </p:cNvSpPr>
          <p:nvPr>
            <p:ph idx="1" hasCustomPrompt="1"/>
          </p:nvPr>
        </p:nvSpPr>
        <p:spPr>
          <a:xfrm>
            <a:off x="433473" y="3519012"/>
            <a:ext cx="5211677" cy="2700813"/>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458788"/>
            <a:ext cx="5211794"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BCB23B47-37ED-75C0-0F34-9D3C03F7930F}"/>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038397792"/>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guide id="4" orient="horz" pos="1876">
          <p15:clr>
            <a:srgbClr val="9FCC3B"/>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_half_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33473" y="1817688"/>
            <a:ext cx="5219518" cy="4402138"/>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298071562"/>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_half_header_sub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6096000" y="1358900"/>
            <a:ext cx="6096000" cy="54991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74E01E-D3F9-8614-6E3C-62268CBD2CB4}"/>
              </a:ext>
              <a:ext uri="{C183D7F6-B498-43B3-948B-1728B52AA6E4}">
                <adec:decorative xmlns:adec="http://schemas.microsoft.com/office/drawing/2017/decorative" val="1"/>
              </a:ext>
            </a:extLst>
          </p:cNvPr>
          <p:cNvSpPr/>
          <p:nvPr userDrawn="1"/>
        </p:nvSpPr>
        <p:spPr>
          <a:xfrm>
            <a:off x="0" y="-1"/>
            <a:ext cx="12192000" cy="13589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iversity of Nottingham castle icon">
            <a:extLst>
              <a:ext uri="{FF2B5EF4-FFF2-40B4-BE49-F238E27FC236}">
                <a16:creationId xmlns:a16="http://schemas.microsoft.com/office/drawing/2014/main" id="{D7395279-FD9F-F3B7-B55E-F407BE7B3E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00113" cy="900112"/>
          </a:xfrm>
          <a:prstGeom prst="rect">
            <a:avLst/>
          </a:prstGeom>
        </p:spPr>
      </p:pic>
      <p:sp>
        <p:nvSpPr>
          <p:cNvPr id="6" name="Title Placeholder 1">
            <a:extLst>
              <a:ext uri="{FF2B5EF4-FFF2-40B4-BE49-F238E27FC236}">
                <a16:creationId xmlns:a16="http://schemas.microsoft.com/office/drawing/2014/main" id="{F91BDDD1-ABB8-5513-0EBE-12EB29040A15}"/>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solidFill>
                  <a:schemeClr val="bg1"/>
                </a:solidFill>
                <a:latin typeface="+mj-lt"/>
              </a:defRPr>
            </a:lvl1pPr>
          </a:lstStyle>
          <a:p>
            <a:r>
              <a:rPr lang="en-GB"/>
              <a:t>Your title goes here</a:t>
            </a:r>
            <a:endParaRPr lang="en-US"/>
          </a:p>
        </p:txBody>
      </p:sp>
      <p:sp>
        <p:nvSpPr>
          <p:cNvPr id="9" name="Text Placeholder 2">
            <a:extLst>
              <a:ext uri="{FF2B5EF4-FFF2-40B4-BE49-F238E27FC236}">
                <a16:creationId xmlns:a16="http://schemas.microsoft.com/office/drawing/2014/main" id="{A116A886-E557-330B-11EE-42F5D3EE412A}"/>
              </a:ext>
            </a:extLst>
          </p:cNvPr>
          <p:cNvSpPr>
            <a:spLocks noGrp="1"/>
          </p:cNvSpPr>
          <p:nvPr>
            <p:ph type="body" idx="16" hasCustomPrompt="1"/>
          </p:nvPr>
        </p:nvSpPr>
        <p:spPr>
          <a:xfrm>
            <a:off x="433473" y="1812413"/>
            <a:ext cx="52116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8" name="Content Placeholder 2">
            <a:extLst>
              <a:ext uri="{FF2B5EF4-FFF2-40B4-BE49-F238E27FC236}">
                <a16:creationId xmlns:a16="http://schemas.microsoft.com/office/drawing/2014/main" id="{09079674-2601-E1DB-B666-2D0B774D04F2}"/>
              </a:ext>
            </a:extLst>
          </p:cNvPr>
          <p:cNvSpPr>
            <a:spLocks noGrp="1"/>
          </p:cNvSpPr>
          <p:nvPr>
            <p:ph idx="15" hasCustomPrompt="1"/>
          </p:nvPr>
        </p:nvSpPr>
        <p:spPr>
          <a:xfrm>
            <a:off x="433473" y="2623569"/>
            <a:ext cx="5211677" cy="3596255"/>
          </a:xfrm>
          <a:prstGeom prst="rect">
            <a:avLst/>
          </a:prstGeom>
        </p:spPr>
        <p:txBody>
          <a:bodyPr bIns="0"/>
          <a:lstStyle/>
          <a:p>
            <a:pPr lvl="0"/>
            <a:r>
              <a:rPr lang="en-GB"/>
              <a:t>Text goes here</a:t>
            </a: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6554756" y="1812413"/>
            <a:ext cx="5211794" cy="4407411"/>
          </a:xfrm>
          <a:prstGeom prst="rect">
            <a:avLst/>
          </a:prstGeom>
        </p:spPr>
        <p:txBody>
          <a:bodyPr bIns="0"/>
          <a:lstStyle/>
          <a:p>
            <a:pPr lvl="0"/>
            <a:r>
              <a:rPr lang="en-GB"/>
              <a:t>Click to edit Master text styles</a:t>
            </a:r>
          </a:p>
        </p:txBody>
      </p:sp>
      <p:sp>
        <p:nvSpPr>
          <p:cNvPr id="13" name="Slide Number Placeholder 5">
            <a:extLst>
              <a:ext uri="{FF2B5EF4-FFF2-40B4-BE49-F238E27FC236}">
                <a16:creationId xmlns:a16="http://schemas.microsoft.com/office/drawing/2014/main" id="{81B6B00A-DA58-B7AA-2824-078C084AEA87}"/>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566849737"/>
      </p:ext>
    </p:extLst>
  </p:cSld>
  <p:clrMapOvr>
    <a:masterClrMapping/>
  </p:clrMapOvr>
  <p:extLst>
    <p:ext uri="{DCECCB84-F9BA-43D5-87BE-67443E8EF086}">
      <p15:sldGuideLst xmlns:p15="http://schemas.microsoft.com/office/powerpoint/2012/main">
        <p15:guide id="1" pos="3556">
          <p15:clr>
            <a:srgbClr val="FBAE40"/>
          </p15:clr>
        </p15:guide>
        <p15:guide id="2" pos="3840">
          <p15:clr>
            <a:srgbClr val="FBAE40"/>
          </p15:clr>
        </p15:guide>
        <p15:guide id="3" pos="41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_thir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800600034"/>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_third_NB">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C1180-494D-3A45-3D53-7113F7295561}"/>
              </a:ext>
            </a:extLst>
          </p:cNvPr>
          <p:cNvSpPr/>
          <p:nvPr userDrawn="1"/>
        </p:nvSpPr>
        <p:spPr>
          <a:xfrm>
            <a:off x="-1315704" y="2258900"/>
            <a:ext cx="1284984" cy="719250"/>
          </a:xfrm>
          <a:prstGeom prst="rect">
            <a:avLst/>
          </a:prstGeom>
          <a:solidFill>
            <a:srgbClr val="D1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2" name="Title Placeholder 1">
            <a:extLst>
              <a:ext uri="{FF2B5EF4-FFF2-40B4-BE49-F238E27FC236}">
                <a16:creationId xmlns:a16="http://schemas.microsoft.com/office/drawing/2014/main" id="{0DCDDB14-B4F8-AF81-C172-8590ED48C960}"/>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4" name="Content Placeholder 2">
            <a:extLst>
              <a:ext uri="{FF2B5EF4-FFF2-40B4-BE49-F238E27FC236}">
                <a16:creationId xmlns:a16="http://schemas.microsoft.com/office/drawing/2014/main" id="{02E2F637-A3FE-B82F-49CB-F653C711B928}"/>
              </a:ext>
            </a:extLst>
          </p:cNvPr>
          <p:cNvSpPr>
            <a:spLocks noGrp="1"/>
          </p:cNvSpPr>
          <p:nvPr>
            <p:ph idx="1" hasCustomPrompt="1"/>
          </p:nvPr>
        </p:nvSpPr>
        <p:spPr>
          <a:xfrm>
            <a:off x="433472" y="2708904"/>
            <a:ext cx="7192877" cy="3510921"/>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75EE26C-6F7A-8BE8-0244-7469236EB1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2392838024"/>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65">
          <p15:clr>
            <a:srgbClr val="9FCC3B"/>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_third_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CFD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58788"/>
            <a:ext cx="3240087" cy="5761037"/>
          </a:xfrm>
          <a:prstGeom prst="rect">
            <a:avLst/>
          </a:prstGeom>
        </p:spPr>
        <p:txBody>
          <a:bodyPr bIns="0"/>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796229225"/>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_third_subtitle_NB">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ED16-29E0-32E0-53EF-E6BDB0D777AB}"/>
              </a:ext>
            </a:extLst>
          </p:cNvPr>
          <p:cNvSpPr/>
          <p:nvPr userDrawn="1"/>
        </p:nvSpPr>
        <p:spPr>
          <a:xfrm>
            <a:off x="-1315704" y="2258900"/>
            <a:ext cx="1284984" cy="71925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334A00"/>
                </a:solidFill>
              </a:rPr>
              <a:t>Move your text box to this guide if your title goes over two lines</a:t>
            </a:r>
          </a:p>
        </p:txBody>
      </p:sp>
      <p:sp>
        <p:nvSpPr>
          <p:cNvPr id="3" name="Title Placeholder 1">
            <a:extLst>
              <a:ext uri="{FF2B5EF4-FFF2-40B4-BE49-F238E27FC236}">
                <a16:creationId xmlns:a16="http://schemas.microsoft.com/office/drawing/2014/main" id="{EE7D4E18-50DC-7E45-B2D8-00BB10340B44}"/>
              </a:ext>
            </a:extLst>
          </p:cNvPr>
          <p:cNvSpPr>
            <a:spLocks noGrp="1"/>
          </p:cNvSpPr>
          <p:nvPr>
            <p:ph type="title" hasCustomPrompt="1"/>
          </p:nvPr>
        </p:nvSpPr>
        <p:spPr>
          <a:xfrm>
            <a:off x="433473" y="1358900"/>
            <a:ext cx="7192876"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5" name="Text Placeholder 2">
            <a:extLst>
              <a:ext uri="{FF2B5EF4-FFF2-40B4-BE49-F238E27FC236}">
                <a16:creationId xmlns:a16="http://schemas.microsoft.com/office/drawing/2014/main" id="{0E56A981-CD9B-8BA7-562F-FBFBA8722568}"/>
              </a:ext>
            </a:extLst>
          </p:cNvPr>
          <p:cNvSpPr>
            <a:spLocks noGrp="1"/>
          </p:cNvSpPr>
          <p:nvPr>
            <p:ph type="body" idx="15" hasCustomPrompt="1"/>
          </p:nvPr>
        </p:nvSpPr>
        <p:spPr>
          <a:xfrm>
            <a:off x="433473" y="2708904"/>
            <a:ext cx="7192877" cy="450367"/>
          </a:xfrm>
          <a:prstGeom prst="rect">
            <a:avLst/>
          </a:prstGeom>
        </p:spPr>
        <p:txBody>
          <a:bodyPr anchor="b">
            <a:noAutofit/>
          </a:bodyPr>
          <a:lstStyle>
            <a:lvl1pPr marL="0" indent="0">
              <a:buNone/>
              <a:defRPr sz="3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Subheading goes here</a:t>
            </a:r>
          </a:p>
        </p:txBody>
      </p:sp>
      <p:sp>
        <p:nvSpPr>
          <p:cNvPr id="6" name="Content Placeholder 2">
            <a:extLst>
              <a:ext uri="{FF2B5EF4-FFF2-40B4-BE49-F238E27FC236}">
                <a16:creationId xmlns:a16="http://schemas.microsoft.com/office/drawing/2014/main" id="{0D55CA27-D589-3763-3734-33D517728468}"/>
              </a:ext>
            </a:extLst>
          </p:cNvPr>
          <p:cNvSpPr>
            <a:spLocks noGrp="1"/>
          </p:cNvSpPr>
          <p:nvPr>
            <p:ph idx="1" hasCustomPrompt="1"/>
          </p:nvPr>
        </p:nvSpPr>
        <p:spPr>
          <a:xfrm>
            <a:off x="433473" y="3520060"/>
            <a:ext cx="7192877" cy="2699765"/>
          </a:xfrm>
          <a:prstGeom prst="rect">
            <a:avLst/>
          </a:prstGeom>
        </p:spPr>
        <p:txBody>
          <a:bodyPr bIns="0"/>
          <a:lstStyle/>
          <a:p>
            <a:pPr lvl="0"/>
            <a:r>
              <a:rPr lang="en-GB"/>
              <a:t>Text goes here</a:t>
            </a:r>
            <a:endParaRPr lang="en-US"/>
          </a:p>
        </p:txBody>
      </p:sp>
      <p:sp>
        <p:nvSpPr>
          <p:cNvPr id="7" name="Rectangle 6">
            <a:extLst>
              <a:ext uri="{FF2B5EF4-FFF2-40B4-BE49-F238E27FC236}">
                <a16:creationId xmlns:a16="http://schemas.microsoft.com/office/drawing/2014/main" id="{C791FD6D-ACBB-795F-A648-16926841CC51}"/>
              </a:ext>
              <a:ext uri="{C183D7F6-B498-43B3-948B-1728B52AA6E4}">
                <adec:decorative xmlns:adec="http://schemas.microsoft.com/office/drawing/2017/decorative" val="1"/>
              </a:ext>
            </a:extLst>
          </p:cNvPr>
          <p:cNvSpPr/>
          <p:nvPr userDrawn="1"/>
        </p:nvSpPr>
        <p:spPr>
          <a:xfrm>
            <a:off x="8075613" y="0"/>
            <a:ext cx="4116387" cy="6858000"/>
          </a:xfrm>
          <a:prstGeom prst="rect">
            <a:avLst/>
          </a:prstGeom>
          <a:solidFill>
            <a:srgbClr val="11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EB655E7-91E1-1C07-7B06-2DA668B7F525}"/>
              </a:ext>
            </a:extLst>
          </p:cNvPr>
          <p:cNvSpPr>
            <a:spLocks noGrp="1"/>
          </p:cNvSpPr>
          <p:nvPr>
            <p:ph idx="14"/>
          </p:nvPr>
        </p:nvSpPr>
        <p:spPr>
          <a:xfrm>
            <a:off x="8526463" y="440315"/>
            <a:ext cx="3240087" cy="5761037"/>
          </a:xfrm>
          <a:prstGeom prst="rect">
            <a:avLst/>
          </a:prstGeom>
        </p:spPr>
        <p:txBody>
          <a:bodyPr bIns="0"/>
          <a:lstStyle>
            <a:lvl1pPr>
              <a:defRPr>
                <a:solidFill>
                  <a:srgbClr val="FAF6EF"/>
                </a:solidFill>
              </a:defRPr>
            </a:lvl1pPr>
          </a:lstStyle>
          <a:p>
            <a:pPr lvl="0"/>
            <a:r>
              <a:rPr lang="en-GB"/>
              <a:t>Click to edit Master text styles</a:t>
            </a:r>
          </a:p>
        </p:txBody>
      </p:sp>
      <p:sp>
        <p:nvSpPr>
          <p:cNvPr id="14" name="Slide Number Placeholder 5">
            <a:extLst>
              <a:ext uri="{FF2B5EF4-FFF2-40B4-BE49-F238E27FC236}">
                <a16:creationId xmlns:a16="http://schemas.microsoft.com/office/drawing/2014/main" id="{246B96E7-E547-78AA-C543-83A207229589}"/>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35577476"/>
      </p:ext>
    </p:extLst>
  </p:cSld>
  <p:clrMapOvr>
    <a:masterClrMapping/>
  </p:clrMapOvr>
  <p:extLst>
    <p:ext uri="{DCECCB84-F9BA-43D5-87BE-67443E8EF086}">
      <p15:sldGuideLst xmlns:p15="http://schemas.microsoft.com/office/powerpoint/2012/main">
        <p15:guide id="1" pos="4804">
          <p15:clr>
            <a:srgbClr val="FBAE40"/>
          </p15:clr>
        </p15:guide>
        <p15:guide id="2" pos="5087">
          <p15:clr>
            <a:srgbClr val="FBAE40"/>
          </p15:clr>
        </p15:guide>
        <p15:guide id="3" pos="5371">
          <p15:clr>
            <a:srgbClr val="FBAE40"/>
          </p15:clr>
        </p15:guide>
        <p15:guide id="4" orient="horz" pos="1876">
          <p15:clr>
            <a:srgbClr val="9FCC3B"/>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_column_1">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AA1B0-C99D-5E34-36D6-FAE430BD23A4}"/>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6" name="TextBox 5">
            <a:extLst>
              <a:ext uri="{FF2B5EF4-FFF2-40B4-BE49-F238E27FC236}">
                <a16:creationId xmlns:a16="http://schemas.microsoft.com/office/drawing/2014/main" id="{5F355204-F707-A2D7-9431-4397130C1DC7}"/>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01</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7" name="TextBox 6">
            <a:extLst>
              <a:ext uri="{FF2B5EF4-FFF2-40B4-BE49-F238E27FC236}">
                <a16:creationId xmlns:a16="http://schemas.microsoft.com/office/drawing/2014/main" id="{669B91C6-3DB9-F614-38EC-2285A437201C}"/>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02</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9" name="TextBox 8">
            <a:extLst>
              <a:ext uri="{FF2B5EF4-FFF2-40B4-BE49-F238E27FC236}">
                <a16:creationId xmlns:a16="http://schemas.microsoft.com/office/drawing/2014/main" id="{0AC90D3A-884C-1A78-8C9D-522CF00F72B3}"/>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03</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7553590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_column_2">
    <p:bg>
      <p:bgPr>
        <a:solidFill>
          <a:schemeClr val="bg1"/>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BA62D1B7-1580-A1C2-197B-0F085CE1F293}"/>
              </a:ext>
            </a:extLst>
          </p:cNvPr>
          <p:cNvSpPr>
            <a:spLocks noGrp="1"/>
          </p:cNvSpPr>
          <p:nvPr>
            <p:ph type="title" hasCustomPrompt="1"/>
          </p:nvPr>
        </p:nvSpPr>
        <p:spPr>
          <a:xfrm>
            <a:off x="1325563" y="5386"/>
            <a:ext cx="10440987" cy="900000"/>
          </a:xfrm>
          <a:prstGeom prst="rect">
            <a:avLst/>
          </a:prstGeom>
        </p:spPr>
        <p:txBody>
          <a:bodyPr vert="horz" lIns="0" tIns="216000" rIns="0" bIns="144000" rtlCol="0" anchor="t" anchorCtr="0">
            <a:normAutofit/>
          </a:bodyPr>
          <a:lstStyle>
            <a:lvl1pPr>
              <a:defRPr>
                <a:latin typeface="+mj-lt"/>
              </a:defRPr>
            </a:lvl1pPr>
          </a:lstStyle>
          <a:p>
            <a:r>
              <a:rPr lang="en-GB"/>
              <a:t>Your title goes here</a:t>
            </a:r>
            <a:endParaRPr lang="en-US"/>
          </a:p>
        </p:txBody>
      </p:sp>
      <p:sp>
        <p:nvSpPr>
          <p:cNvPr id="2" name="TextBox 1">
            <a:extLst>
              <a:ext uri="{FF2B5EF4-FFF2-40B4-BE49-F238E27FC236}">
                <a16:creationId xmlns:a16="http://schemas.microsoft.com/office/drawing/2014/main" id="{C6B1A70D-F4F8-FBC6-92C6-09996629C5F8}"/>
              </a:ext>
            </a:extLst>
          </p:cNvPr>
          <p:cNvSpPr txBox="1"/>
          <p:nvPr userDrawn="1"/>
        </p:nvSpPr>
        <p:spPr>
          <a:xfrm>
            <a:off x="343005" y="1593063"/>
            <a:ext cx="1448319" cy="1323439"/>
          </a:xfrm>
          <a:prstGeom prst="rect">
            <a:avLst/>
          </a:prstGeom>
          <a:noFill/>
        </p:spPr>
        <p:txBody>
          <a:bodyPr wrap="square">
            <a:spAutoFit/>
          </a:bodyPr>
          <a:lstStyle/>
          <a:p>
            <a:pPr lvl="0"/>
            <a:r>
              <a:rPr lang="en-GB" sz="8000" b="1">
                <a:solidFill>
                  <a:srgbClr val="009BC1"/>
                </a:solidFill>
              </a:rPr>
              <a:t>04</a:t>
            </a:r>
          </a:p>
        </p:txBody>
      </p:sp>
      <p:sp>
        <p:nvSpPr>
          <p:cNvPr id="3" name="Content Placeholder 2">
            <a:extLst>
              <a:ext uri="{FF2B5EF4-FFF2-40B4-BE49-F238E27FC236}">
                <a16:creationId xmlns:a16="http://schemas.microsoft.com/office/drawing/2014/main" id="{97ECA4DB-7437-56B6-3837-AC3C5EEB09F8}"/>
              </a:ext>
            </a:extLst>
          </p:cNvPr>
          <p:cNvSpPr>
            <a:spLocks noGrp="1"/>
          </p:cNvSpPr>
          <p:nvPr>
            <p:ph idx="1" hasCustomPrompt="1"/>
          </p:nvPr>
        </p:nvSpPr>
        <p:spPr>
          <a:xfrm>
            <a:off x="425451"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4" name="TextBox 3">
            <a:extLst>
              <a:ext uri="{FF2B5EF4-FFF2-40B4-BE49-F238E27FC236}">
                <a16:creationId xmlns:a16="http://schemas.microsoft.com/office/drawing/2014/main" id="{F738888D-3FC8-5D56-A009-4CF75EA4CDC4}"/>
              </a:ext>
            </a:extLst>
          </p:cNvPr>
          <p:cNvSpPr txBox="1"/>
          <p:nvPr userDrawn="1"/>
        </p:nvSpPr>
        <p:spPr>
          <a:xfrm>
            <a:off x="4294951" y="1593063"/>
            <a:ext cx="1448319" cy="1323439"/>
          </a:xfrm>
          <a:prstGeom prst="rect">
            <a:avLst/>
          </a:prstGeom>
          <a:noFill/>
        </p:spPr>
        <p:txBody>
          <a:bodyPr wrap="square">
            <a:spAutoFit/>
          </a:bodyPr>
          <a:lstStyle/>
          <a:p>
            <a:pPr lvl="0"/>
            <a:r>
              <a:rPr lang="en-GB" sz="8000" b="1">
                <a:solidFill>
                  <a:srgbClr val="009BC1"/>
                </a:solidFill>
              </a:rPr>
              <a:t>05</a:t>
            </a:r>
          </a:p>
        </p:txBody>
      </p:sp>
      <p:sp>
        <p:nvSpPr>
          <p:cNvPr id="8" name="Content Placeholder 2">
            <a:extLst>
              <a:ext uri="{FF2B5EF4-FFF2-40B4-BE49-F238E27FC236}">
                <a16:creationId xmlns:a16="http://schemas.microsoft.com/office/drawing/2014/main" id="{E5178B68-4973-59C0-D306-617FE8FC88C2}"/>
              </a:ext>
            </a:extLst>
          </p:cNvPr>
          <p:cNvSpPr>
            <a:spLocks noGrp="1"/>
          </p:cNvSpPr>
          <p:nvPr>
            <p:ph idx="16" hasCustomPrompt="1"/>
          </p:nvPr>
        </p:nvSpPr>
        <p:spPr>
          <a:xfrm>
            <a:off x="4385772"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6" name="TextBox 5">
            <a:extLst>
              <a:ext uri="{FF2B5EF4-FFF2-40B4-BE49-F238E27FC236}">
                <a16:creationId xmlns:a16="http://schemas.microsoft.com/office/drawing/2014/main" id="{43DB0D2A-C2E3-F25D-53F4-CF13865C9109}"/>
              </a:ext>
            </a:extLst>
          </p:cNvPr>
          <p:cNvSpPr txBox="1"/>
          <p:nvPr userDrawn="1"/>
        </p:nvSpPr>
        <p:spPr>
          <a:xfrm>
            <a:off x="8246897" y="1572882"/>
            <a:ext cx="1448319" cy="1323439"/>
          </a:xfrm>
          <a:prstGeom prst="rect">
            <a:avLst/>
          </a:prstGeom>
          <a:noFill/>
        </p:spPr>
        <p:txBody>
          <a:bodyPr wrap="square">
            <a:spAutoFit/>
          </a:bodyPr>
          <a:lstStyle/>
          <a:p>
            <a:pPr lvl="0"/>
            <a:r>
              <a:rPr lang="en-GB" sz="8000" b="1">
                <a:solidFill>
                  <a:srgbClr val="009BC1"/>
                </a:solidFill>
              </a:rPr>
              <a:t>06</a:t>
            </a:r>
          </a:p>
        </p:txBody>
      </p:sp>
      <p:sp>
        <p:nvSpPr>
          <p:cNvPr id="10" name="Content Placeholder 2">
            <a:extLst>
              <a:ext uri="{FF2B5EF4-FFF2-40B4-BE49-F238E27FC236}">
                <a16:creationId xmlns:a16="http://schemas.microsoft.com/office/drawing/2014/main" id="{6988ED98-95EA-FDDD-D6DB-6552BA7D87B7}"/>
              </a:ext>
            </a:extLst>
          </p:cNvPr>
          <p:cNvSpPr>
            <a:spLocks noGrp="1"/>
          </p:cNvSpPr>
          <p:nvPr>
            <p:ph idx="18" hasCustomPrompt="1"/>
          </p:nvPr>
        </p:nvSpPr>
        <p:spPr>
          <a:xfrm>
            <a:off x="8346300" y="3159585"/>
            <a:ext cx="3345691" cy="2790204"/>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Your text goes here</a:t>
            </a:r>
            <a:endParaRPr lang="en-US"/>
          </a:p>
        </p:txBody>
      </p:sp>
      <p:sp>
        <p:nvSpPr>
          <p:cNvPr id="5" name="Slide Number Placeholder 5">
            <a:extLst>
              <a:ext uri="{FF2B5EF4-FFF2-40B4-BE49-F238E27FC236}">
                <a16:creationId xmlns:a16="http://schemas.microsoft.com/office/drawing/2014/main" id="{6933EE2B-307D-7AE4-C35B-9A718BF02841}"/>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331854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image" Target="../media/image2.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theme" Target="../theme/theme2.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image" Target="../media/image2.png"/><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theme" Target="../theme/theme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7">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smtClean="0"/>
              <a:pPr/>
              <a:t>8/29/2024</a:t>
            </a:fld>
            <a:endParaRPr lang="en-ZA"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ZA"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ZA" smtClean="0"/>
              <a:t>‹#›</a:t>
            </a:fld>
            <a:endParaRPr lang="en-ZA"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47"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93A7D-3D18-13F0-94FC-7B0CB5559202}"/>
              </a:ext>
            </a:extLst>
          </p:cNvPr>
          <p:cNvSpPr>
            <a:spLocks noGrp="1"/>
          </p:cNvSpPr>
          <p:nvPr>
            <p:ph type="title"/>
          </p:nvPr>
        </p:nvSpPr>
        <p:spPr>
          <a:xfrm>
            <a:off x="1325563" y="0"/>
            <a:ext cx="10440987" cy="900000"/>
          </a:xfrm>
          <a:prstGeom prst="rect">
            <a:avLst/>
          </a:prstGeom>
        </p:spPr>
        <p:txBody>
          <a:bodyPr vert="horz" lIns="0" tIns="180000" rIns="0" bIns="180000" rtlCol="0" anchor="t" anchorCtr="0">
            <a:normAutofit/>
          </a:bodyPr>
          <a:lstStyle/>
          <a:p>
            <a:r>
              <a:rPr lang="en-GB"/>
              <a:t>Your title goes here</a:t>
            </a:r>
            <a:endParaRPr lang="en-US"/>
          </a:p>
        </p:txBody>
      </p:sp>
      <p:sp>
        <p:nvSpPr>
          <p:cNvPr id="3" name="Text Placeholder 2">
            <a:extLst>
              <a:ext uri="{FF2B5EF4-FFF2-40B4-BE49-F238E27FC236}">
                <a16:creationId xmlns:a16="http://schemas.microsoft.com/office/drawing/2014/main" id="{DF6EA77C-D93E-4080-9229-521D3E95C516}"/>
              </a:ext>
            </a:extLst>
          </p:cNvPr>
          <p:cNvSpPr>
            <a:spLocks noGrp="1"/>
          </p:cNvSpPr>
          <p:nvPr>
            <p:ph type="body" idx="1"/>
          </p:nvPr>
        </p:nvSpPr>
        <p:spPr>
          <a:xfrm>
            <a:off x="425450" y="1358900"/>
            <a:ext cx="11341099" cy="486092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University of Nottingham castle icon">
            <a:extLst>
              <a:ext uri="{FF2B5EF4-FFF2-40B4-BE49-F238E27FC236}">
                <a16:creationId xmlns:a16="http://schemas.microsoft.com/office/drawing/2014/main" id="{A0DB6D3F-5204-F4BF-012D-207A745E3A1B}"/>
              </a:ext>
            </a:extLst>
          </p:cNvPr>
          <p:cNvPicPr>
            <a:picLocks noChangeAspect="1"/>
          </p:cNvPicPr>
          <p:nvPr userDrawn="1"/>
        </p:nvPicPr>
        <p:blipFill>
          <a:blip r:embed="rId49"/>
          <a:stretch>
            <a:fillRect/>
          </a:stretch>
        </p:blipFill>
        <p:spPr>
          <a:xfrm>
            <a:off x="0" y="0"/>
            <a:ext cx="900000" cy="900000"/>
          </a:xfrm>
          <a:prstGeom prst="rect">
            <a:avLst/>
          </a:prstGeom>
        </p:spPr>
      </p:pic>
      <p:sp>
        <p:nvSpPr>
          <p:cNvPr id="10" name="Slide Number Placeholder 5">
            <a:extLst>
              <a:ext uri="{FF2B5EF4-FFF2-40B4-BE49-F238E27FC236}">
                <a16:creationId xmlns:a16="http://schemas.microsoft.com/office/drawing/2014/main" id="{9721D480-74CD-04ED-591D-8AF32751D46B}"/>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96690729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 id="2147483898" r:id="rId32"/>
    <p:sldLayoutId id="2147483899" r:id="rId33"/>
    <p:sldLayoutId id="2147483900" r:id="rId34"/>
    <p:sldLayoutId id="2147483901" r:id="rId35"/>
    <p:sldLayoutId id="2147483902" r:id="rId36"/>
    <p:sldLayoutId id="2147483903" r:id="rId37"/>
    <p:sldLayoutId id="2147483904" r:id="rId38"/>
    <p:sldLayoutId id="2147483905" r:id="rId39"/>
    <p:sldLayoutId id="2147483906" r:id="rId40"/>
    <p:sldLayoutId id="2147483907" r:id="rId41"/>
    <p:sldLayoutId id="2147483908" r:id="rId42"/>
    <p:sldLayoutId id="2147483909" r:id="rId43"/>
    <p:sldLayoutId id="2147483910" r:id="rId44"/>
    <p:sldLayoutId id="2147483911" r:id="rId45"/>
    <p:sldLayoutId id="2147483912" r:id="rId46"/>
    <p:sldLayoutId id="2147483913" r:id="rId47"/>
  </p:sldLayoutIdLst>
  <p:hf hdr="0" ftr="0"/>
  <p:txStyles>
    <p:titleStyle>
      <a:lvl1pPr algn="l" defTabSz="914400" rtl="0" eaLnBrk="1" latinLnBrk="0" hangingPunct="1">
        <a:lnSpc>
          <a:spcPts val="4000"/>
        </a:lnSpc>
        <a:spcBef>
          <a:spcPct val="0"/>
        </a:spcBef>
        <a:buNone/>
        <a:defRPr sz="40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35">
          <p15:clr>
            <a:srgbClr val="5ACBF0"/>
          </p15:clr>
        </p15:guide>
        <p15:guide id="2" orient="horz" pos="289">
          <p15:clr>
            <a:srgbClr val="5ACBF0"/>
          </p15:clr>
        </p15:guide>
        <p15:guide id="3" pos="7412">
          <p15:clr>
            <a:srgbClr val="5ACBF0"/>
          </p15:clr>
        </p15:guide>
        <p15:guide id="4" orient="horz" pos="4031">
          <p15:clr>
            <a:srgbClr val="5ACBF0"/>
          </p15:clr>
        </p15:guide>
        <p15:guide id="5" pos="268">
          <p15:clr>
            <a:srgbClr val="5ACBF0"/>
          </p15:clr>
        </p15:guide>
        <p15:guide id="7" orient="horz" pos="856">
          <p15:clr>
            <a:srgbClr val="5ACBF0"/>
          </p15:clr>
        </p15:guide>
        <p15:guide id="9" pos="551">
          <p15:clr>
            <a:srgbClr val="5ACBF0"/>
          </p15:clr>
        </p15:guide>
        <p15:guide id="10" orient="horz" pos="572">
          <p15:clr>
            <a:srgbClr val="5ACBF0"/>
          </p15:clr>
        </p15:guide>
        <p15:guide id="11" orient="horz" pos="3918">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University of Nottingham castle icon">
            <a:extLst>
              <a:ext uri="{FF2B5EF4-FFF2-40B4-BE49-F238E27FC236}">
                <a16:creationId xmlns:a16="http://schemas.microsoft.com/office/drawing/2014/main" id="{A0DB6D3F-5204-F4BF-012D-207A745E3A1B}"/>
              </a:ext>
            </a:extLst>
          </p:cNvPr>
          <p:cNvPicPr>
            <a:picLocks noChangeAspect="1"/>
          </p:cNvPicPr>
          <p:nvPr userDrawn="1"/>
        </p:nvPicPr>
        <p:blipFill>
          <a:blip r:embed="rId55" cstate="screen">
            <a:extLst>
              <a:ext uri="{28A0092B-C50C-407E-A947-70E740481C1C}">
                <a14:useLocalDpi xmlns:a14="http://schemas.microsoft.com/office/drawing/2010/main"/>
              </a:ext>
            </a:extLst>
          </a:blip>
          <a:stretch>
            <a:fillRect/>
          </a:stretch>
        </p:blipFill>
        <p:spPr>
          <a:xfrm>
            <a:off x="0" y="0"/>
            <a:ext cx="900000" cy="900000"/>
          </a:xfrm>
          <a:prstGeom prst="rect">
            <a:avLst/>
          </a:prstGeom>
        </p:spPr>
      </p:pic>
      <p:sp>
        <p:nvSpPr>
          <p:cNvPr id="2" name="Title Placeholder 1">
            <a:extLst>
              <a:ext uri="{FF2B5EF4-FFF2-40B4-BE49-F238E27FC236}">
                <a16:creationId xmlns:a16="http://schemas.microsoft.com/office/drawing/2014/main" id="{D2C93A7D-3D18-13F0-94FC-7B0CB5559202}"/>
              </a:ext>
            </a:extLst>
          </p:cNvPr>
          <p:cNvSpPr>
            <a:spLocks noGrp="1"/>
          </p:cNvSpPr>
          <p:nvPr>
            <p:ph type="title"/>
          </p:nvPr>
        </p:nvSpPr>
        <p:spPr>
          <a:xfrm>
            <a:off x="1325563" y="0"/>
            <a:ext cx="10440987" cy="900000"/>
          </a:xfrm>
          <a:prstGeom prst="rect">
            <a:avLst/>
          </a:prstGeom>
        </p:spPr>
        <p:txBody>
          <a:bodyPr vert="horz" lIns="0" tIns="180000" rIns="0" bIns="180000" rtlCol="0" anchor="t" anchorCtr="0">
            <a:normAutofit/>
          </a:bodyPr>
          <a:lstStyle/>
          <a:p>
            <a:r>
              <a:rPr lang="en-GB"/>
              <a:t>Your title goes here</a:t>
            </a:r>
            <a:endParaRPr lang="en-US"/>
          </a:p>
        </p:txBody>
      </p:sp>
      <p:sp>
        <p:nvSpPr>
          <p:cNvPr id="3" name="Text Placeholder 2">
            <a:extLst>
              <a:ext uri="{FF2B5EF4-FFF2-40B4-BE49-F238E27FC236}">
                <a16:creationId xmlns:a16="http://schemas.microsoft.com/office/drawing/2014/main" id="{DF6EA77C-D93E-4080-9229-521D3E95C516}"/>
              </a:ext>
            </a:extLst>
          </p:cNvPr>
          <p:cNvSpPr>
            <a:spLocks noGrp="1"/>
          </p:cNvSpPr>
          <p:nvPr>
            <p:ph type="body" idx="1"/>
          </p:nvPr>
        </p:nvSpPr>
        <p:spPr>
          <a:xfrm>
            <a:off x="425450" y="1358900"/>
            <a:ext cx="11341099" cy="486092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9721D480-74CD-04ED-591D-8AF32751D46B}"/>
              </a:ext>
            </a:extLst>
          </p:cNvPr>
          <p:cNvSpPr>
            <a:spLocks noGrp="1"/>
          </p:cNvSpPr>
          <p:nvPr>
            <p:ph type="sldNum" sz="quarter" idx="4"/>
          </p:nvPr>
        </p:nvSpPr>
        <p:spPr>
          <a:xfrm>
            <a:off x="11046660" y="6399212"/>
            <a:ext cx="719890" cy="197810"/>
          </a:xfrm>
          <a:prstGeom prst="rect">
            <a:avLst/>
          </a:prstGeom>
        </p:spPr>
        <p:txBody>
          <a:bodyPr lIns="0" tIns="0" rIns="0" bIns="0"/>
          <a:lstStyle>
            <a:lvl1pPr algn="r">
              <a:defRPr sz="1200">
                <a:solidFill>
                  <a:schemeClr val="accent1"/>
                </a:solidFill>
              </a:defRPr>
            </a:lvl1pPr>
          </a:lstStyle>
          <a:p>
            <a:fld id="{820EACED-CA5D-B048-836B-BF30EF0E914A}" type="slidenum">
              <a:rPr lang="en-US" smtClean="0"/>
              <a:pPr/>
              <a:t>‹#›</a:t>
            </a:fld>
            <a:endParaRPr lang="en-US"/>
          </a:p>
        </p:txBody>
      </p:sp>
    </p:spTree>
    <p:extLst>
      <p:ext uri="{BB962C8B-B14F-4D97-AF65-F5344CB8AC3E}">
        <p14:creationId xmlns:p14="http://schemas.microsoft.com/office/powerpoint/2010/main" val="151068824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 id="2147483957" r:id="rId43"/>
    <p:sldLayoutId id="2147483958" r:id="rId44"/>
    <p:sldLayoutId id="2147483959" r:id="rId45"/>
    <p:sldLayoutId id="2147483960" r:id="rId46"/>
    <p:sldLayoutId id="2147483961" r:id="rId47"/>
    <p:sldLayoutId id="2147483962" r:id="rId48"/>
    <p:sldLayoutId id="2147483963" r:id="rId49"/>
    <p:sldLayoutId id="2147483964" r:id="rId50"/>
    <p:sldLayoutId id="2147483965" r:id="rId51"/>
    <p:sldLayoutId id="2147483966" r:id="rId52"/>
    <p:sldLayoutId id="2147483967" r:id="rId53"/>
  </p:sldLayoutIdLst>
  <p:hf hdr="0" ftr="0"/>
  <p:txStyles>
    <p:titleStyle>
      <a:lvl1pPr algn="l" defTabSz="914400" rtl="0" eaLnBrk="1" latinLnBrk="0" hangingPunct="1">
        <a:lnSpc>
          <a:spcPts val="4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35">
          <p15:clr>
            <a:srgbClr val="5ACBF0"/>
          </p15:clr>
        </p15:guide>
        <p15:guide id="2" orient="horz" pos="289">
          <p15:clr>
            <a:srgbClr val="5ACBF0"/>
          </p15:clr>
        </p15:guide>
        <p15:guide id="3" pos="7412">
          <p15:clr>
            <a:srgbClr val="5ACBF0"/>
          </p15:clr>
        </p15:guide>
        <p15:guide id="4" orient="horz" pos="4031">
          <p15:clr>
            <a:srgbClr val="5ACBF0"/>
          </p15:clr>
        </p15:guide>
        <p15:guide id="5" pos="268">
          <p15:clr>
            <a:srgbClr val="5ACBF0"/>
          </p15:clr>
        </p15:guide>
        <p15:guide id="7" orient="horz" pos="856">
          <p15:clr>
            <a:srgbClr val="5ACBF0"/>
          </p15:clr>
        </p15:guide>
        <p15:guide id="9" pos="551">
          <p15:clr>
            <a:srgbClr val="5ACBF0"/>
          </p15:clr>
        </p15:guide>
        <p15:guide id="10" orient="horz" pos="572">
          <p15:clr>
            <a:srgbClr val="5ACBF0"/>
          </p15:clr>
        </p15:guide>
        <p15:guide id="11" orient="horz" pos="3918">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hyperlink" Target="https://mediaspace.nottingham.ac.uk/media/t/1_uv2xdwgj" TargetMode="Externa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3.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uniofnottm.sharepoint.com/sites/EDIinPractice" TargetMode="External"/><Relationship Id="rId2" Type="http://schemas.openxmlformats.org/officeDocument/2006/relationships/hyperlink" Target="https://www.nottingham.ac.uk/currentstudents/standards-of-behaviour/stronger-together.aspx" TargetMode="Externa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ottingham.ac.uk/currentstudents/standards-of-behaviour/stronger-together.aspx" TargetMode="External"/><Relationship Id="rId2" Type="http://schemas.openxmlformats.org/officeDocument/2006/relationships/slideLayout" Target="../slideLayouts/slideLayout48.xml"/><Relationship Id="rId1" Type="http://schemas.openxmlformats.org/officeDocument/2006/relationships/video" Target="https://www.youtube.com/embed/orQIwjzTz5c?feature=oembed" TargetMode="External"/><Relationship Id="rId5" Type="http://schemas.openxmlformats.org/officeDocument/2006/relationships/image" Target="../media/image107.jpeg"/><Relationship Id="rId4" Type="http://schemas.openxmlformats.org/officeDocument/2006/relationships/hyperlink" Target="https://www.youtube.com/watch?v=orQIwjzTz5c"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hyperlink" Target="https://www.nottingham.ac.uk/chaplaincy/prayer-rooms-and-faith-spaces/prayer-meeting-rooms.aspx"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xerte.nottingham.ac.uk/play_2436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hyperlink" Target="https://mediaspace.nottingham.ac.uk/media/What+we+wish+we+had+known+/1_8zb97jo4"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p:txBody>
          <a:bodyPr/>
          <a:lstStyle/>
          <a:p>
            <a:r>
              <a:rPr lang="en-ZA" dirty="0">
                <a:solidFill>
                  <a:schemeClr val="bg1"/>
                </a:solidFill>
              </a:rPr>
              <a:t>Welcome!</a:t>
            </a: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p:txBody>
          <a:bodyPr/>
          <a:lstStyle/>
          <a:p>
            <a:r>
              <a:rPr lang="en-ZA" dirty="0">
                <a:solidFill>
                  <a:schemeClr val="bg1"/>
                </a:solidFill>
              </a:rPr>
              <a:t>How are you feeling? </a:t>
            </a:r>
          </a:p>
        </p:txBody>
      </p:sp>
      <p:pic>
        <p:nvPicPr>
          <p:cNvPr id="4" name="Picture 3"/>
          <p:cNvPicPr>
            <a:picLocks noChangeAspect="1"/>
          </p:cNvPicPr>
          <p:nvPr/>
        </p:nvPicPr>
        <p:blipFill>
          <a:blip r:embed="rId3"/>
          <a:stretch>
            <a:fillRect/>
          </a:stretch>
        </p:blipFill>
        <p:spPr>
          <a:xfrm>
            <a:off x="4833937" y="2524125"/>
            <a:ext cx="2524125" cy="1809750"/>
          </a:xfrm>
          <a:prstGeom prst="rect">
            <a:avLst/>
          </a:prstGeom>
        </p:spPr>
      </p:pic>
      <p:pic>
        <p:nvPicPr>
          <p:cNvPr id="5" name="Picture 4"/>
          <p:cNvPicPr>
            <a:picLocks noChangeAspect="1"/>
          </p:cNvPicPr>
          <p:nvPr/>
        </p:nvPicPr>
        <p:blipFill>
          <a:blip r:embed="rId4"/>
          <a:stretch>
            <a:fillRect/>
          </a:stretch>
        </p:blipFill>
        <p:spPr>
          <a:xfrm>
            <a:off x="7008812" y="1209082"/>
            <a:ext cx="2619375" cy="1743075"/>
          </a:xfrm>
          <a:prstGeom prst="rect">
            <a:avLst/>
          </a:prstGeom>
        </p:spPr>
      </p:pic>
      <p:pic>
        <p:nvPicPr>
          <p:cNvPr id="6" name="Picture 5"/>
          <p:cNvPicPr>
            <a:picLocks noChangeAspect="1"/>
          </p:cNvPicPr>
          <p:nvPr/>
        </p:nvPicPr>
        <p:blipFill>
          <a:blip r:embed="rId5"/>
          <a:stretch>
            <a:fillRect/>
          </a:stretch>
        </p:blipFill>
        <p:spPr>
          <a:xfrm>
            <a:off x="1679575" y="876300"/>
            <a:ext cx="3371850" cy="4762500"/>
          </a:xfrm>
          <a:prstGeom prst="rect">
            <a:avLst/>
          </a:prstGeom>
        </p:spPr>
      </p:pic>
      <p:pic>
        <p:nvPicPr>
          <p:cNvPr id="7" name="Picture 6"/>
          <p:cNvPicPr>
            <a:picLocks noChangeAspect="1"/>
          </p:cNvPicPr>
          <p:nvPr/>
        </p:nvPicPr>
        <p:blipFill>
          <a:blip r:embed="rId6"/>
          <a:stretch>
            <a:fillRect/>
          </a:stretch>
        </p:blipFill>
        <p:spPr>
          <a:xfrm>
            <a:off x="6781800" y="3098800"/>
            <a:ext cx="4114800" cy="3086100"/>
          </a:xfrm>
          <a:prstGeom prst="rect">
            <a:avLst/>
          </a:prstGeom>
        </p:spPr>
      </p:pic>
      <p:pic>
        <p:nvPicPr>
          <p:cNvPr id="8" name="Picture 7"/>
          <p:cNvPicPr>
            <a:picLocks noChangeAspect="1"/>
          </p:cNvPicPr>
          <p:nvPr/>
        </p:nvPicPr>
        <p:blipFill>
          <a:blip r:embed="rId7"/>
          <a:stretch>
            <a:fillRect/>
          </a:stretch>
        </p:blipFill>
        <p:spPr>
          <a:xfrm>
            <a:off x="3238500" y="1519237"/>
            <a:ext cx="5715000" cy="3819525"/>
          </a:xfrm>
          <a:prstGeom prst="rect">
            <a:avLst/>
          </a:prstGeom>
        </p:spPr>
      </p:pic>
      <p:pic>
        <p:nvPicPr>
          <p:cNvPr id="9" name="Picture 8"/>
          <p:cNvPicPr>
            <a:picLocks noChangeAspect="1"/>
          </p:cNvPicPr>
          <p:nvPr/>
        </p:nvPicPr>
        <p:blipFill>
          <a:blip r:embed="rId8"/>
          <a:stretch>
            <a:fillRect/>
          </a:stretch>
        </p:blipFill>
        <p:spPr>
          <a:xfrm>
            <a:off x="706634" y="1055731"/>
            <a:ext cx="3121423" cy="2523963"/>
          </a:xfrm>
          <a:prstGeom prst="rect">
            <a:avLst/>
          </a:prstGeom>
        </p:spPr>
      </p:pic>
      <p:pic>
        <p:nvPicPr>
          <p:cNvPr id="11" name="Picture 10"/>
          <p:cNvPicPr>
            <a:picLocks noChangeAspect="1"/>
          </p:cNvPicPr>
          <p:nvPr/>
        </p:nvPicPr>
        <p:blipFill>
          <a:blip r:embed="rId9"/>
          <a:stretch>
            <a:fillRect/>
          </a:stretch>
        </p:blipFill>
        <p:spPr>
          <a:xfrm>
            <a:off x="2758150" y="1176333"/>
            <a:ext cx="6675699" cy="4505334"/>
          </a:xfrm>
          <a:prstGeom prst="rect">
            <a:avLst/>
          </a:prstGeom>
        </p:spPr>
      </p:pic>
    </p:spTree>
    <p:extLst>
      <p:ext uri="{BB962C8B-B14F-4D97-AF65-F5344CB8AC3E}">
        <p14:creationId xmlns:p14="http://schemas.microsoft.com/office/powerpoint/2010/main" val="30670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ppt_w</p:attrName>
                                        </p:attrNameLst>
                                      </p:cBhvr>
                                      <p:tavLst>
                                        <p:tav tm="0" fmla="#ppt_w*sin(2.5*pi*$)">
                                          <p:val>
                                            <p:fltVal val="0"/>
                                          </p:val>
                                        </p:tav>
                                        <p:tav tm="100000">
                                          <p:val>
                                            <p:fltVal val="1"/>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D8F3-020A-21E0-1509-7EA80149A608}"/>
              </a:ext>
            </a:extLst>
          </p:cNvPr>
          <p:cNvSpPr>
            <a:spLocks noGrp="1"/>
          </p:cNvSpPr>
          <p:nvPr>
            <p:ph type="title"/>
          </p:nvPr>
        </p:nvSpPr>
        <p:spPr/>
        <p:txBody>
          <a:bodyPr>
            <a:normAutofit/>
          </a:bodyPr>
          <a:lstStyle/>
          <a:p>
            <a:r>
              <a:rPr lang="en-GB" sz="4400" dirty="0"/>
              <a:t>Assessment</a:t>
            </a:r>
          </a:p>
        </p:txBody>
      </p:sp>
      <p:sp>
        <p:nvSpPr>
          <p:cNvPr id="6" name="Picture Placeholder 5">
            <a:extLst>
              <a:ext uri="{FF2B5EF4-FFF2-40B4-BE49-F238E27FC236}">
                <a16:creationId xmlns:a16="http://schemas.microsoft.com/office/drawing/2014/main" id="{298CDC48-F158-3F1B-499E-88BF17B58108}"/>
              </a:ext>
            </a:extLst>
          </p:cNvPr>
          <p:cNvSpPr>
            <a:spLocks noGrp="1"/>
          </p:cNvSpPr>
          <p:nvPr>
            <p:ph type="pic" idx="1"/>
          </p:nvPr>
        </p:nvSpPr>
        <p:spPr>
          <a:xfrm>
            <a:off x="5966937" y="470594"/>
            <a:ext cx="5513863" cy="6091678"/>
          </a:xfrm>
          <a:solidFill>
            <a:schemeClr val="accent2">
              <a:lumMod val="20000"/>
              <a:lumOff val="80000"/>
            </a:schemeClr>
          </a:solidFill>
        </p:spPr>
        <p:txBody>
          <a:bodyPr/>
          <a:lstStyle/>
          <a:p>
            <a:pPr marL="285750" indent="-285750" algn="l">
              <a:buFont typeface="Wingdings" panose="05000000000000000000" pitchFamily="2" charset="2"/>
              <a:buChar char="§"/>
            </a:pPr>
            <a:r>
              <a:rPr lang="en-GB" sz="1800" b="1" dirty="0"/>
              <a:t>PGCE with QTS</a:t>
            </a:r>
          </a:p>
          <a:p>
            <a:pPr marL="742950" lvl="1" indent="-285750">
              <a:buFont typeface="Wingdings" panose="05000000000000000000" pitchFamily="2" charset="2"/>
              <a:buChar char="§"/>
            </a:pPr>
            <a:r>
              <a:rPr lang="en-GB" sz="1800" b="1" dirty="0"/>
              <a:t>Professionalism and practical teaching</a:t>
            </a:r>
          </a:p>
          <a:p>
            <a:pPr marL="742950" lvl="1" indent="-285750">
              <a:buFont typeface="Wingdings" panose="05000000000000000000" pitchFamily="2" charset="2"/>
              <a:buChar char="§"/>
            </a:pPr>
            <a:r>
              <a:rPr lang="en-GB" sz="1800" b="1" dirty="0"/>
              <a:t>Academic assignments</a:t>
            </a:r>
          </a:p>
          <a:p>
            <a:pPr lvl="1"/>
            <a:endParaRPr lang="en-GB" sz="1800" dirty="0"/>
          </a:p>
          <a:p>
            <a:pPr marL="285750" indent="-285750" algn="l">
              <a:buFont typeface="Arial" panose="020B0604020202020204" pitchFamily="34" charset="0"/>
              <a:buChar char="•"/>
            </a:pPr>
            <a:r>
              <a:rPr lang="en-GB" sz="1800" dirty="0"/>
              <a:t>Professionalism and practical teaching</a:t>
            </a:r>
          </a:p>
          <a:p>
            <a:pPr marL="742950" lvl="1" indent="-285750">
              <a:buFont typeface="Wingdings" panose="05000000000000000000" pitchFamily="2" charset="2"/>
              <a:buChar char="§"/>
            </a:pPr>
            <a:r>
              <a:rPr lang="en-GB" sz="1800" dirty="0"/>
              <a:t>Regular assessment points throughout the year</a:t>
            </a:r>
          </a:p>
          <a:p>
            <a:pPr marL="742950" lvl="1" indent="-285750">
              <a:buFont typeface="Wingdings" panose="05000000000000000000" pitchFamily="2" charset="2"/>
              <a:buChar char="§"/>
            </a:pPr>
            <a:r>
              <a:rPr lang="en-GB" sz="1800" dirty="0"/>
              <a:t>Involves mentor, tutor and you</a:t>
            </a:r>
          </a:p>
          <a:p>
            <a:pPr marL="742950" lvl="1" indent="-285750">
              <a:buFont typeface="Wingdings" panose="05000000000000000000" pitchFamily="2" charset="2"/>
              <a:buChar char="§"/>
            </a:pPr>
            <a:endParaRPr lang="en-GB" sz="1800" dirty="0"/>
          </a:p>
          <a:p>
            <a:pPr marL="285750" indent="-285750" algn="l">
              <a:buFont typeface="Wingdings" panose="05000000000000000000" pitchFamily="2" charset="2"/>
              <a:buChar char="§"/>
            </a:pPr>
            <a:r>
              <a:rPr lang="en-GB" sz="1800" dirty="0"/>
              <a:t>Academic assignments</a:t>
            </a:r>
          </a:p>
          <a:p>
            <a:pPr marL="742950" lvl="1" indent="-285750">
              <a:buFont typeface="Wingdings" panose="05000000000000000000" pitchFamily="2" charset="2"/>
              <a:buChar char="§"/>
            </a:pPr>
            <a:r>
              <a:rPr lang="en-GB" sz="1800" dirty="0"/>
              <a:t>Designed to support your development and draw on your experiences as a teacher</a:t>
            </a:r>
          </a:p>
          <a:p>
            <a:pPr marL="742950" lvl="1" indent="-285750">
              <a:buFont typeface="Wingdings" panose="05000000000000000000" pitchFamily="2" charset="2"/>
              <a:buChar char="§"/>
            </a:pPr>
            <a:r>
              <a:rPr lang="en-GB" sz="1800" dirty="0"/>
              <a:t>Deadlines placed sensitively</a:t>
            </a:r>
          </a:p>
          <a:p>
            <a:pPr marL="742950" lvl="1" indent="-285750">
              <a:buFont typeface="Wingdings" panose="05000000000000000000" pitchFamily="2" charset="2"/>
              <a:buChar char="§"/>
            </a:pPr>
            <a:r>
              <a:rPr lang="en-GB" sz="1800" dirty="0"/>
              <a:t>Support for academic writing</a:t>
            </a:r>
          </a:p>
        </p:txBody>
      </p:sp>
      <p:sp>
        <p:nvSpPr>
          <p:cNvPr id="3" name="Slide Number Placeholder 2">
            <a:extLst>
              <a:ext uri="{FF2B5EF4-FFF2-40B4-BE49-F238E27FC236}">
                <a16:creationId xmlns:a16="http://schemas.microsoft.com/office/drawing/2014/main" id="{D4E4CEE6-A6E2-4FF3-885E-6ABA5BA89088}"/>
              </a:ext>
            </a:extLst>
          </p:cNvPr>
          <p:cNvSpPr>
            <a:spLocks noGrp="1"/>
          </p:cNvSpPr>
          <p:nvPr>
            <p:ph type="sldNum" sz="quarter" idx="12"/>
          </p:nvPr>
        </p:nvSpPr>
        <p:spPr/>
        <p:txBody>
          <a:bodyPr/>
          <a:lstStyle/>
          <a:p>
            <a:fld id="{9FF96B15-8338-45D5-A943-561235072D66}" type="slidenum">
              <a:rPr lang="en-ZA" smtClean="0"/>
              <a:t>10</a:t>
            </a:fld>
            <a:endParaRPr lang="en-ZA" dirty="0"/>
          </a:p>
        </p:txBody>
      </p:sp>
      <p:pic>
        <p:nvPicPr>
          <p:cNvPr id="14" name="Picture 13"/>
          <p:cNvPicPr>
            <a:picLocks noChangeAspect="1"/>
          </p:cNvPicPr>
          <p:nvPr/>
        </p:nvPicPr>
        <p:blipFill>
          <a:blip r:embed="rId3"/>
          <a:stretch>
            <a:fillRect/>
          </a:stretch>
        </p:blipFill>
        <p:spPr>
          <a:xfrm>
            <a:off x="201137" y="4350158"/>
            <a:ext cx="5765800" cy="2037249"/>
          </a:xfrm>
          <a:prstGeom prst="rect">
            <a:avLst/>
          </a:prstGeom>
        </p:spPr>
      </p:pic>
    </p:spTree>
    <p:extLst>
      <p:ext uri="{BB962C8B-B14F-4D97-AF65-F5344CB8AC3E}">
        <p14:creationId xmlns:p14="http://schemas.microsoft.com/office/powerpoint/2010/main" val="317288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dirty="0"/>
              <a:t>Attendance on the PGCE course</a:t>
            </a:r>
            <a:br>
              <a:rPr lang="en-GB" dirty="0"/>
            </a:br>
            <a:r>
              <a:rPr lang="en-GB" sz="2800" dirty="0"/>
              <a:t>University and school-based days</a:t>
            </a:r>
          </a:p>
        </p:txBody>
      </p:sp>
      <p:sp>
        <p:nvSpPr>
          <p:cNvPr id="8" name="Slide Number Placeholder 7"/>
          <p:cNvSpPr>
            <a:spLocks noGrp="1"/>
          </p:cNvSpPr>
          <p:nvPr>
            <p:ph type="sldNum" sz="quarter" idx="12"/>
          </p:nvPr>
        </p:nvSpPr>
        <p:spPr/>
        <p:txBody>
          <a:bodyPr/>
          <a:lstStyle/>
          <a:p>
            <a:fld id="{9FF96B15-8338-45D5-A943-561235072D66}" type="slidenum">
              <a:rPr lang="en-ZA" smtClean="0"/>
              <a:t>11</a:t>
            </a:fld>
            <a:endParaRPr lang="en-ZA" dirty="0"/>
          </a:p>
        </p:txBody>
      </p:sp>
      <p:sp>
        <p:nvSpPr>
          <p:cNvPr id="17" name="TextBox 16"/>
          <p:cNvSpPr txBox="1"/>
          <p:nvPr/>
        </p:nvSpPr>
        <p:spPr>
          <a:xfrm>
            <a:off x="6973044" y="1308100"/>
            <a:ext cx="4351022" cy="4247317"/>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
            </a:pPr>
            <a:r>
              <a:rPr lang="en-GB" b="1" dirty="0"/>
              <a:t>Professional expectations</a:t>
            </a:r>
          </a:p>
          <a:p>
            <a:endParaRPr lang="en-GB" dirty="0"/>
          </a:p>
          <a:p>
            <a:pPr marL="285750" indent="-285750">
              <a:buFont typeface="Wingdings" panose="05000000000000000000" pitchFamily="2" charset="2"/>
              <a:buChar char="§"/>
            </a:pPr>
            <a:r>
              <a:rPr lang="en-GB" b="1" dirty="0"/>
              <a:t>High attendance </a:t>
            </a:r>
            <a:r>
              <a:rPr lang="en-GB" dirty="0"/>
              <a:t>during university and school-based days more likely to lead to success</a:t>
            </a:r>
          </a:p>
          <a:p>
            <a:endParaRPr lang="en-GB" dirty="0"/>
          </a:p>
          <a:p>
            <a:pPr marL="285750" indent="-285750">
              <a:buFont typeface="Wingdings" panose="05000000000000000000" pitchFamily="2" charset="2"/>
              <a:buChar char="§"/>
            </a:pPr>
            <a:r>
              <a:rPr lang="en-GB" dirty="0"/>
              <a:t>If you need to be absent, </a:t>
            </a:r>
            <a:r>
              <a:rPr lang="en-GB" b="1" dirty="0"/>
              <a:t>clear communication</a:t>
            </a:r>
            <a:r>
              <a:rPr lang="en-GB" dirty="0"/>
              <a:t> essential</a:t>
            </a:r>
          </a:p>
          <a:p>
            <a:pPr marL="742950" lvl="1" indent="-285750">
              <a:buFont typeface="Wingdings" panose="05000000000000000000" pitchFamily="2" charset="2"/>
              <a:buChar char="§"/>
            </a:pPr>
            <a:r>
              <a:rPr lang="en-GB" dirty="0"/>
              <a:t>Always let your tutor know of any absence, for school-based days as well as university ones</a:t>
            </a:r>
          </a:p>
          <a:p>
            <a:pPr marL="742950" lvl="1" indent="-285750">
              <a:buFont typeface="Wingdings" panose="05000000000000000000" pitchFamily="2" charset="2"/>
              <a:buChar char="§"/>
            </a:pPr>
            <a:r>
              <a:rPr lang="en-GB" dirty="0"/>
              <a:t>Follow school procedures for absence when in school</a:t>
            </a:r>
          </a:p>
          <a:p>
            <a:endParaRPr lang="en-GB" b="1" dirty="0"/>
          </a:p>
        </p:txBody>
      </p:sp>
    </p:spTree>
    <p:extLst>
      <p:ext uri="{BB962C8B-B14F-4D97-AF65-F5344CB8AC3E}">
        <p14:creationId xmlns:p14="http://schemas.microsoft.com/office/powerpoint/2010/main" val="131793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350CAB-3510-AF9F-DB48-E63F183D1AD4}"/>
              </a:ext>
            </a:extLst>
          </p:cNvPr>
          <p:cNvSpPr>
            <a:spLocks noGrp="1"/>
          </p:cNvSpPr>
          <p:nvPr>
            <p:ph type="title"/>
          </p:nvPr>
        </p:nvSpPr>
        <p:spPr/>
        <p:txBody>
          <a:bodyPr/>
          <a:lstStyle/>
          <a:p>
            <a:r>
              <a:rPr lang="en-GB" dirty="0"/>
              <a:t>Phases of the PGCE course</a:t>
            </a:r>
          </a:p>
        </p:txBody>
      </p:sp>
      <p:sp>
        <p:nvSpPr>
          <p:cNvPr id="9" name="Text Placeholder 8">
            <a:extLst>
              <a:ext uri="{FF2B5EF4-FFF2-40B4-BE49-F238E27FC236}">
                <a16:creationId xmlns:a16="http://schemas.microsoft.com/office/drawing/2014/main" id="{9E1A7E4F-19F3-7706-8237-5D9757E013E5}"/>
              </a:ext>
            </a:extLst>
          </p:cNvPr>
          <p:cNvSpPr>
            <a:spLocks noGrp="1"/>
          </p:cNvSpPr>
          <p:nvPr>
            <p:ph type="body" idx="1"/>
          </p:nvPr>
        </p:nvSpPr>
        <p:spPr/>
        <p:txBody>
          <a:bodyPr/>
          <a:lstStyle/>
          <a:p>
            <a:r>
              <a:rPr lang="en-GB" dirty="0"/>
              <a:t>Phase One</a:t>
            </a:r>
          </a:p>
        </p:txBody>
      </p:sp>
      <p:sp>
        <p:nvSpPr>
          <p:cNvPr id="10" name="Content Placeholder 9">
            <a:extLst>
              <a:ext uri="{FF2B5EF4-FFF2-40B4-BE49-F238E27FC236}">
                <a16:creationId xmlns:a16="http://schemas.microsoft.com/office/drawing/2014/main" id="{BB0F9CE4-522C-5558-330A-6B7857D84B56}"/>
              </a:ext>
            </a:extLst>
          </p:cNvPr>
          <p:cNvSpPr>
            <a:spLocks noGrp="1"/>
          </p:cNvSpPr>
          <p:nvPr>
            <p:ph sz="half" idx="2"/>
          </p:nvPr>
        </p:nvSpPr>
        <p:spPr>
          <a:xfrm>
            <a:off x="1154954" y="3179763"/>
            <a:ext cx="4825158" cy="1722438"/>
          </a:xfrm>
          <a:solidFill>
            <a:schemeClr val="accent2">
              <a:lumMod val="20000"/>
              <a:lumOff val="80000"/>
            </a:schemeClr>
          </a:solidFill>
        </p:spPr>
        <p:txBody>
          <a:bodyPr>
            <a:normAutofit/>
          </a:bodyPr>
          <a:lstStyle/>
          <a:p>
            <a:pPr marL="0" indent="0">
              <a:buNone/>
            </a:pPr>
            <a:r>
              <a:rPr lang="en-GB" sz="2400" dirty="0"/>
              <a:t>How are you preparing for your teacher education year?</a:t>
            </a:r>
          </a:p>
        </p:txBody>
      </p:sp>
      <p:sp>
        <p:nvSpPr>
          <p:cNvPr id="11" name="Text Placeholder 10">
            <a:extLst>
              <a:ext uri="{FF2B5EF4-FFF2-40B4-BE49-F238E27FC236}">
                <a16:creationId xmlns:a16="http://schemas.microsoft.com/office/drawing/2014/main" id="{FB286505-E70D-95E6-C52A-C90FB9CE9B58}"/>
              </a:ext>
            </a:extLst>
          </p:cNvPr>
          <p:cNvSpPr>
            <a:spLocks noGrp="1"/>
          </p:cNvSpPr>
          <p:nvPr>
            <p:ph type="body" sz="quarter" idx="3"/>
          </p:nvPr>
        </p:nvSpPr>
        <p:spPr/>
        <p:txBody>
          <a:bodyPr/>
          <a:lstStyle/>
          <a:p>
            <a:r>
              <a:rPr lang="en-GB" dirty="0"/>
              <a:t>Phase 2</a:t>
            </a:r>
          </a:p>
        </p:txBody>
      </p:sp>
      <p:sp>
        <p:nvSpPr>
          <p:cNvPr id="12" name="Content Placeholder 11">
            <a:extLst>
              <a:ext uri="{FF2B5EF4-FFF2-40B4-BE49-F238E27FC236}">
                <a16:creationId xmlns:a16="http://schemas.microsoft.com/office/drawing/2014/main" id="{D18ADF63-A8C9-1366-BF8F-662EFE880272}"/>
              </a:ext>
            </a:extLst>
          </p:cNvPr>
          <p:cNvSpPr>
            <a:spLocks noGrp="1"/>
          </p:cNvSpPr>
          <p:nvPr>
            <p:ph sz="quarter" idx="4"/>
          </p:nvPr>
        </p:nvSpPr>
        <p:spPr>
          <a:xfrm>
            <a:off x="6208710" y="3179762"/>
            <a:ext cx="4825159" cy="1722439"/>
          </a:xfrm>
          <a:solidFill>
            <a:schemeClr val="accent2">
              <a:lumMod val="20000"/>
              <a:lumOff val="80000"/>
            </a:schemeClr>
          </a:solidFill>
        </p:spPr>
        <p:txBody>
          <a:bodyPr/>
          <a:lstStyle/>
          <a:p>
            <a:r>
              <a:rPr lang="en-GB" sz="2400" b="1" dirty="0"/>
              <a:t>In what ways can you develop an understanding of the specialised knowledge a teacher needs?</a:t>
            </a:r>
          </a:p>
          <a:p>
            <a:pPr marL="0" indent="0">
              <a:buNone/>
            </a:pPr>
            <a:endParaRPr lang="en-GB" dirty="0"/>
          </a:p>
        </p:txBody>
      </p:sp>
      <p:sp>
        <p:nvSpPr>
          <p:cNvPr id="2" name="Slide Number Placeholder 1">
            <a:extLst>
              <a:ext uri="{FF2B5EF4-FFF2-40B4-BE49-F238E27FC236}">
                <a16:creationId xmlns:a16="http://schemas.microsoft.com/office/drawing/2014/main" id="{43443E0A-13F8-B2AE-9174-4F7EFD26AB15}"/>
              </a:ext>
            </a:extLst>
          </p:cNvPr>
          <p:cNvSpPr>
            <a:spLocks noGrp="1"/>
          </p:cNvSpPr>
          <p:nvPr>
            <p:ph type="sldNum" sz="quarter" idx="12"/>
          </p:nvPr>
        </p:nvSpPr>
        <p:spPr/>
        <p:txBody>
          <a:bodyPr/>
          <a:lstStyle/>
          <a:p>
            <a:fld id="{9FF96B15-8338-45D5-A943-561235072D66}" type="slidenum">
              <a:rPr lang="en-ZA" smtClean="0"/>
              <a:t>12</a:t>
            </a:fld>
            <a:endParaRPr lang="en-ZA" dirty="0"/>
          </a:p>
        </p:txBody>
      </p:sp>
    </p:spTree>
    <p:extLst>
      <p:ext uri="{BB962C8B-B14F-4D97-AF65-F5344CB8AC3E}">
        <p14:creationId xmlns:p14="http://schemas.microsoft.com/office/powerpoint/2010/main" val="33333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8723-F88E-4F02-B1A9-D1224233BEEF}"/>
              </a:ext>
            </a:extLst>
          </p:cNvPr>
          <p:cNvSpPr>
            <a:spLocks noGrp="1"/>
          </p:cNvSpPr>
          <p:nvPr>
            <p:ph type="title"/>
          </p:nvPr>
        </p:nvSpPr>
        <p:spPr/>
        <p:txBody>
          <a:bodyPr>
            <a:normAutofit/>
          </a:bodyPr>
          <a:lstStyle/>
          <a:p>
            <a:pPr>
              <a:lnSpc>
                <a:spcPct val="90000"/>
              </a:lnSpc>
            </a:pPr>
            <a:r>
              <a:rPr lang="en-ZA" sz="2300" dirty="0">
                <a:solidFill>
                  <a:schemeClr val="bg1"/>
                </a:solidFill>
              </a:rPr>
              <a:t>What to bring every day!</a:t>
            </a:r>
          </a:p>
        </p:txBody>
      </p:sp>
      <p:pic>
        <p:nvPicPr>
          <p:cNvPr id="32" name="Picture Placeholder 31" descr="Open Book">
            <a:extLst>
              <a:ext uri="{FF2B5EF4-FFF2-40B4-BE49-F238E27FC236}">
                <a16:creationId xmlns:a16="http://schemas.microsoft.com/office/drawing/2014/main" id="{88238207-50D4-41D4-A729-30B439AC8420}"/>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73279" y="1887516"/>
            <a:ext cx="442593" cy="442593"/>
          </a:xfrm>
        </p:spPr>
      </p:pic>
      <p:sp>
        <p:nvSpPr>
          <p:cNvPr id="3" name="Text Placeholder 2">
            <a:extLst>
              <a:ext uri="{FF2B5EF4-FFF2-40B4-BE49-F238E27FC236}">
                <a16:creationId xmlns:a16="http://schemas.microsoft.com/office/drawing/2014/main" id="{902B5742-D468-45B7-9156-641CD4D80AD3}"/>
              </a:ext>
            </a:extLst>
          </p:cNvPr>
          <p:cNvSpPr>
            <a:spLocks noGrp="1"/>
          </p:cNvSpPr>
          <p:nvPr>
            <p:ph type="body" sz="quarter" idx="13"/>
          </p:nvPr>
        </p:nvSpPr>
        <p:spPr/>
        <p:txBody>
          <a:bodyPr>
            <a:normAutofit/>
          </a:bodyPr>
          <a:lstStyle/>
          <a:p>
            <a:r>
              <a:rPr lang="en-ZA" dirty="0"/>
              <a:t>An open mind</a:t>
            </a:r>
          </a:p>
        </p:txBody>
      </p:sp>
      <p:pic>
        <p:nvPicPr>
          <p:cNvPr id="34" name="Picture Placeholder 33" descr="Pencil">
            <a:extLst>
              <a:ext uri="{FF2B5EF4-FFF2-40B4-BE49-F238E27FC236}">
                <a16:creationId xmlns:a16="http://schemas.microsoft.com/office/drawing/2014/main" id="{3A3178EB-E188-4B9F-9865-1C058BC971A4}"/>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73279" y="2699860"/>
            <a:ext cx="442593" cy="442593"/>
          </a:xfrm>
        </p:spPr>
      </p:pic>
      <p:sp>
        <p:nvSpPr>
          <p:cNvPr id="4" name="Text Placeholder 3">
            <a:extLst>
              <a:ext uri="{FF2B5EF4-FFF2-40B4-BE49-F238E27FC236}">
                <a16:creationId xmlns:a16="http://schemas.microsoft.com/office/drawing/2014/main" id="{D88D3AC9-532C-45CE-A886-41FE54A32E61}"/>
              </a:ext>
            </a:extLst>
          </p:cNvPr>
          <p:cNvSpPr>
            <a:spLocks noGrp="1"/>
          </p:cNvSpPr>
          <p:nvPr>
            <p:ph type="body" sz="quarter" idx="14"/>
          </p:nvPr>
        </p:nvSpPr>
        <p:spPr/>
        <p:txBody>
          <a:bodyPr>
            <a:normAutofit/>
          </a:bodyPr>
          <a:lstStyle/>
          <a:p>
            <a:r>
              <a:rPr lang="en-ZA" dirty="0"/>
              <a:t>Curiosity</a:t>
            </a:r>
          </a:p>
        </p:txBody>
      </p:sp>
      <p:pic>
        <p:nvPicPr>
          <p:cNvPr id="36" name="Picture Placeholder 35" descr="Pen">
            <a:extLst>
              <a:ext uri="{FF2B5EF4-FFF2-40B4-BE49-F238E27FC236}">
                <a16:creationId xmlns:a16="http://schemas.microsoft.com/office/drawing/2014/main" id="{21A379A7-E90A-4466-BAB4-13E7280FC04A}"/>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3279" y="3512205"/>
            <a:ext cx="442593" cy="442593"/>
          </a:xfrm>
        </p:spPr>
      </p:pic>
      <p:sp>
        <p:nvSpPr>
          <p:cNvPr id="5" name="Text Placeholder 4">
            <a:extLst>
              <a:ext uri="{FF2B5EF4-FFF2-40B4-BE49-F238E27FC236}">
                <a16:creationId xmlns:a16="http://schemas.microsoft.com/office/drawing/2014/main" id="{CB033E00-5119-4205-BD29-9D1A753BE3C3}"/>
              </a:ext>
            </a:extLst>
          </p:cNvPr>
          <p:cNvSpPr>
            <a:spLocks noGrp="1"/>
          </p:cNvSpPr>
          <p:nvPr>
            <p:ph type="body" sz="quarter" idx="15"/>
          </p:nvPr>
        </p:nvSpPr>
        <p:spPr/>
        <p:txBody>
          <a:bodyPr>
            <a:normAutofit/>
          </a:bodyPr>
          <a:lstStyle/>
          <a:p>
            <a:r>
              <a:rPr lang="en-ZA" dirty="0"/>
              <a:t>Enthusiasm</a:t>
            </a:r>
          </a:p>
        </p:txBody>
      </p:sp>
      <p:pic>
        <p:nvPicPr>
          <p:cNvPr id="38" name="Picture Placeholder 37" descr="Highlighter ">
            <a:extLst>
              <a:ext uri="{FF2B5EF4-FFF2-40B4-BE49-F238E27FC236}">
                <a16:creationId xmlns:a16="http://schemas.microsoft.com/office/drawing/2014/main" id="{1CBCB90A-70A5-49AD-821D-C108E3441E0D}"/>
              </a:ext>
            </a:extLst>
          </p:cNvPr>
          <p:cNvPicPr>
            <a:picLocks noGrp="1" noChangeAspect="1"/>
          </p:cNvPicPr>
          <p:nvPr>
            <p:ph type="pic" sz="quarter" idx="21"/>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73279" y="4324550"/>
            <a:ext cx="442593" cy="442593"/>
          </a:xfrm>
        </p:spPr>
      </p:pic>
      <p:sp>
        <p:nvSpPr>
          <p:cNvPr id="7" name="Slide Number Placeholder 6">
            <a:extLst>
              <a:ext uri="{FF2B5EF4-FFF2-40B4-BE49-F238E27FC236}">
                <a16:creationId xmlns:a16="http://schemas.microsoft.com/office/drawing/2014/main" id="{6B48CA6F-C72D-F944-B10D-0504BB669B47}"/>
              </a:ext>
            </a:extLst>
          </p:cNvPr>
          <p:cNvSpPr>
            <a:spLocks noGrp="1"/>
          </p:cNvSpPr>
          <p:nvPr>
            <p:ph type="sldNum" sz="quarter" idx="12"/>
          </p:nvPr>
        </p:nvSpPr>
        <p:spPr/>
        <p:txBody>
          <a:bodyPr/>
          <a:lstStyle/>
          <a:p>
            <a:fld id="{9FF96B15-8338-45D5-A943-561235072D66}" type="slidenum">
              <a:rPr lang="en-ZA" smtClean="0"/>
              <a:t>13</a:t>
            </a:fld>
            <a:endParaRPr lang="en-ZA" dirty="0"/>
          </a:p>
        </p:txBody>
      </p:sp>
      <p:sp>
        <p:nvSpPr>
          <p:cNvPr id="8" name="Text Placeholder 7"/>
          <p:cNvSpPr>
            <a:spLocks noGrp="1"/>
          </p:cNvSpPr>
          <p:nvPr>
            <p:ph type="body" sz="quarter" idx="16"/>
          </p:nvPr>
        </p:nvSpPr>
        <p:spPr/>
        <p:txBody>
          <a:bodyPr/>
          <a:lstStyle/>
          <a:p>
            <a:r>
              <a:rPr lang="en-GB" dirty="0"/>
              <a:t>Responsibility</a:t>
            </a:r>
          </a:p>
        </p:txBody>
      </p:sp>
      <p:pic>
        <p:nvPicPr>
          <p:cNvPr id="10" name="Picture Placeholder 9" descr="Briefcase with solid fill">
            <a:extLst>
              <a:ext uri="{FF2B5EF4-FFF2-40B4-BE49-F238E27FC236}">
                <a16:creationId xmlns:a16="http://schemas.microsoft.com/office/drawing/2014/main" id="{C5DC948D-7D84-CFA3-2719-D7346A3939E8}"/>
              </a:ext>
            </a:extLst>
          </p:cNvPr>
          <p:cNvPicPr>
            <a:picLocks noGrp="1" noChangeAspect="1"/>
          </p:cNvPicPr>
          <p:nvPr>
            <p:ph type="pic" sz="quarter" idx="23"/>
          </p:nvPr>
        </p:nvPicPr>
        <p:blipFill>
          <a:blip r:embed="rId11">
            <a:extLst>
              <a:ext uri="{96DAC541-7B7A-43D3-8B79-37D633B846F1}">
                <asvg:svgBlip xmlns:asvg="http://schemas.microsoft.com/office/drawing/2016/SVG/main" r:embed="rId12"/>
              </a:ext>
            </a:extLst>
          </a:blip>
          <a:srcRect/>
          <a:stretch>
            <a:fillRect/>
          </a:stretch>
        </p:blipFill>
        <p:spPr/>
      </p:pic>
      <p:sp>
        <p:nvSpPr>
          <p:cNvPr id="6" name="Rectangle: Rounded Corners 5">
            <a:hlinkClick r:id="rId13"/>
            <a:extLst>
              <a:ext uri="{FF2B5EF4-FFF2-40B4-BE49-F238E27FC236}">
                <a16:creationId xmlns:a16="http://schemas.microsoft.com/office/drawing/2014/main" id="{6D89B6A5-760D-472A-BE3A-06937B133CB7}"/>
              </a:ext>
            </a:extLst>
          </p:cNvPr>
          <p:cNvSpPr/>
          <p:nvPr/>
        </p:nvSpPr>
        <p:spPr>
          <a:xfrm>
            <a:off x="6792913" y="5089882"/>
            <a:ext cx="3852000" cy="861739"/>
          </a:xfrm>
          <a:prstGeom prst="roundRect">
            <a:avLst/>
          </a:prstGeom>
          <a:solidFill>
            <a:schemeClr val="bg2"/>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rPr>
              <a:t>Professionalism</a:t>
            </a:r>
            <a:endParaRPr lang="en-GB" sz="2100" dirty="0"/>
          </a:p>
        </p:txBody>
      </p:sp>
    </p:spTree>
    <p:extLst>
      <p:ext uri="{BB962C8B-B14F-4D97-AF65-F5344CB8AC3E}">
        <p14:creationId xmlns:p14="http://schemas.microsoft.com/office/powerpoint/2010/main" val="94487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30EF-AD71-4BCA-912D-98E229FAD44D}"/>
              </a:ext>
            </a:extLst>
          </p:cNvPr>
          <p:cNvSpPr>
            <a:spLocks noGrp="1"/>
          </p:cNvSpPr>
          <p:nvPr>
            <p:ph type="title"/>
          </p:nvPr>
        </p:nvSpPr>
        <p:spPr/>
        <p:txBody>
          <a:bodyPr/>
          <a:lstStyle/>
          <a:p>
            <a:r>
              <a:rPr lang="en-ZA" dirty="0"/>
              <a:t>Safeguarding</a:t>
            </a:r>
          </a:p>
        </p:txBody>
      </p:sp>
      <p:pic>
        <p:nvPicPr>
          <p:cNvPr id="12" name="Picture Placeholder 11" descr="Dance">
            <a:extLst>
              <a:ext uri="{FF2B5EF4-FFF2-40B4-BE49-F238E27FC236}">
                <a16:creationId xmlns:a16="http://schemas.microsoft.com/office/drawing/2014/main" id="{FC1B2E2C-6C17-4D56-85F9-61C465254BB8}"/>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5079203" y="3854446"/>
            <a:ext cx="914407" cy="914407"/>
          </a:xfrm>
        </p:spPr>
      </p:pic>
      <p:sp>
        <p:nvSpPr>
          <p:cNvPr id="29" name="Slide Number Placeholder 28">
            <a:extLst>
              <a:ext uri="{FF2B5EF4-FFF2-40B4-BE49-F238E27FC236}">
                <a16:creationId xmlns:a16="http://schemas.microsoft.com/office/drawing/2014/main" id="{F5A71D41-5822-AC42-8C29-6AFDEB817A8A}"/>
              </a:ext>
            </a:extLst>
          </p:cNvPr>
          <p:cNvSpPr>
            <a:spLocks noGrp="1"/>
          </p:cNvSpPr>
          <p:nvPr>
            <p:ph type="sldNum" sz="quarter" idx="12"/>
          </p:nvPr>
        </p:nvSpPr>
        <p:spPr/>
        <p:txBody>
          <a:bodyPr/>
          <a:lstStyle/>
          <a:p>
            <a:fld id="{9FF96B15-8338-45D5-A943-561235072D66}" type="slidenum">
              <a:rPr lang="en-ZA" smtClean="0"/>
              <a:t>14</a:t>
            </a:fld>
            <a:endParaRPr lang="en-ZA" dirty="0"/>
          </a:p>
        </p:txBody>
      </p:sp>
      <p:pic>
        <p:nvPicPr>
          <p:cNvPr id="14" name="Picture Placeholder 13" descr="Teacher">
            <a:extLst>
              <a:ext uri="{FF2B5EF4-FFF2-40B4-BE49-F238E27FC236}">
                <a16:creationId xmlns:a16="http://schemas.microsoft.com/office/drawing/2014/main" id="{BFF29EC3-B08A-46B9-868D-D15E5E1EF3F9}"/>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9789" t="-59789" r="-59789" b="-59789"/>
          <a:stretch/>
        </p:blipFill>
        <p:spPr>
          <a:xfrm>
            <a:off x="11150600" y="1931988"/>
            <a:ext cx="1041400" cy="1041400"/>
          </a:xfrm>
        </p:spPr>
      </p:pic>
      <p:pic>
        <p:nvPicPr>
          <p:cNvPr id="16" name="Picture Placeholder 15" descr="Envelope">
            <a:extLst>
              <a:ext uri="{FF2B5EF4-FFF2-40B4-BE49-F238E27FC236}">
                <a16:creationId xmlns:a16="http://schemas.microsoft.com/office/drawing/2014/main" id="{FD570080-EB17-406F-9FA9-54B4145DCEF4}"/>
              </a:ext>
            </a:extLst>
          </p:cNvPr>
          <p:cNvPicPr>
            <a:picLocks noGrp="1" noChangeAspect="1"/>
          </p:cNvPicPr>
          <p:nvPr>
            <p:ph type="pic" sz="quarter" idx="4294967295"/>
          </p:nvPr>
        </p:nvPicPr>
        <p:blipFill>
          <a:blip r:embed="rId7">
            <a:extLst>
              <a:ext uri="{96DAC541-7B7A-43D3-8B79-37D633B846F1}">
                <asvg:svgBlip xmlns:asvg="http://schemas.microsoft.com/office/drawing/2016/SVG/main" r:embed="rId8"/>
              </a:ext>
            </a:extLst>
          </a:blip>
          <a:stretch>
            <a:fillRect/>
          </a:stretch>
        </p:blipFill>
        <p:spPr>
          <a:xfrm>
            <a:off x="0" y="4257675"/>
            <a:ext cx="490538" cy="490538"/>
          </a:xfrm>
        </p:spPr>
      </p:pic>
      <p:pic>
        <p:nvPicPr>
          <p:cNvPr id="18" name="Picture Placeholder 17" descr="Books">
            <a:extLst>
              <a:ext uri="{FF2B5EF4-FFF2-40B4-BE49-F238E27FC236}">
                <a16:creationId xmlns:a16="http://schemas.microsoft.com/office/drawing/2014/main" id="{A5AF2A59-1CC2-4D6E-82C6-4995A03532D8}"/>
              </a:ext>
            </a:extLst>
          </p:cNvPr>
          <p:cNvPicPr>
            <a:picLocks noGrp="1" noChangeAspect="1"/>
          </p:cNvPicPr>
          <p:nvPr>
            <p:ph type="pic" sz="quarter" idx="4294967295"/>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5620" t="-65620" r="-65620" b="-65620"/>
          <a:stretch/>
        </p:blipFill>
        <p:spPr>
          <a:xfrm>
            <a:off x="11150600" y="3979863"/>
            <a:ext cx="1041400" cy="1041400"/>
          </a:xfrm>
        </p:spPr>
      </p:pic>
      <p:pic>
        <p:nvPicPr>
          <p:cNvPr id="3" name="Picture 2"/>
          <p:cNvPicPr>
            <a:picLocks noChangeAspect="1"/>
          </p:cNvPicPr>
          <p:nvPr/>
        </p:nvPicPr>
        <p:blipFill>
          <a:blip r:embed="rId11"/>
          <a:stretch>
            <a:fillRect/>
          </a:stretch>
        </p:blipFill>
        <p:spPr>
          <a:xfrm>
            <a:off x="933013" y="2678674"/>
            <a:ext cx="3135390" cy="2351543"/>
          </a:xfrm>
          <a:prstGeom prst="rect">
            <a:avLst/>
          </a:prstGeom>
        </p:spPr>
      </p:pic>
      <p:pic>
        <p:nvPicPr>
          <p:cNvPr id="7" name="Picture 6"/>
          <p:cNvPicPr>
            <a:picLocks noChangeAspect="1"/>
          </p:cNvPicPr>
          <p:nvPr/>
        </p:nvPicPr>
        <p:blipFill>
          <a:blip r:embed="rId12"/>
          <a:stretch>
            <a:fillRect/>
          </a:stretch>
        </p:blipFill>
        <p:spPr>
          <a:xfrm>
            <a:off x="8312125" y="2516415"/>
            <a:ext cx="3208481" cy="1463448"/>
          </a:xfrm>
          <a:prstGeom prst="rect">
            <a:avLst/>
          </a:prstGeom>
        </p:spPr>
      </p:pic>
      <p:pic>
        <p:nvPicPr>
          <p:cNvPr id="9" name="Picture 8"/>
          <p:cNvPicPr>
            <a:picLocks noChangeAspect="1"/>
          </p:cNvPicPr>
          <p:nvPr/>
        </p:nvPicPr>
        <p:blipFill>
          <a:blip r:embed="rId13"/>
          <a:stretch>
            <a:fillRect/>
          </a:stretch>
        </p:blipFill>
        <p:spPr>
          <a:xfrm>
            <a:off x="6623205" y="4336369"/>
            <a:ext cx="3377840" cy="1951641"/>
          </a:xfrm>
          <a:prstGeom prst="rect">
            <a:avLst/>
          </a:prstGeom>
        </p:spPr>
      </p:pic>
      <p:pic>
        <p:nvPicPr>
          <p:cNvPr id="11" name="Picture 10"/>
          <p:cNvPicPr>
            <a:picLocks noChangeAspect="1"/>
          </p:cNvPicPr>
          <p:nvPr/>
        </p:nvPicPr>
        <p:blipFill>
          <a:blip r:embed="rId14"/>
          <a:stretch>
            <a:fillRect/>
          </a:stretch>
        </p:blipFill>
        <p:spPr>
          <a:xfrm>
            <a:off x="4797472" y="2678674"/>
            <a:ext cx="2355395" cy="2318735"/>
          </a:xfrm>
          <a:prstGeom prst="rect">
            <a:avLst/>
          </a:prstGeom>
        </p:spPr>
      </p:pic>
      <p:pic>
        <p:nvPicPr>
          <p:cNvPr id="13" name="Picture 12"/>
          <p:cNvPicPr>
            <a:picLocks noChangeAspect="1"/>
          </p:cNvPicPr>
          <p:nvPr/>
        </p:nvPicPr>
        <p:blipFill>
          <a:blip r:embed="rId15"/>
          <a:stretch>
            <a:fillRect/>
          </a:stretch>
        </p:blipFill>
        <p:spPr>
          <a:xfrm>
            <a:off x="3011317" y="4769763"/>
            <a:ext cx="2999122" cy="1687006"/>
          </a:xfrm>
          <a:prstGeom prst="rect">
            <a:avLst/>
          </a:prstGeom>
        </p:spPr>
      </p:pic>
      <p:pic>
        <p:nvPicPr>
          <p:cNvPr id="4" name="Picture 3"/>
          <p:cNvPicPr>
            <a:picLocks noChangeAspect="1"/>
          </p:cNvPicPr>
          <p:nvPr/>
        </p:nvPicPr>
        <p:blipFill>
          <a:blip r:embed="rId16"/>
          <a:stretch>
            <a:fillRect/>
          </a:stretch>
        </p:blipFill>
        <p:spPr>
          <a:xfrm>
            <a:off x="4797472" y="740373"/>
            <a:ext cx="3810000" cy="1295400"/>
          </a:xfrm>
          <a:prstGeom prst="rect">
            <a:avLst/>
          </a:prstGeom>
        </p:spPr>
      </p:pic>
    </p:spTree>
    <p:extLst>
      <p:ext uri="{BB962C8B-B14F-4D97-AF65-F5344CB8AC3E}">
        <p14:creationId xmlns:p14="http://schemas.microsoft.com/office/powerpoint/2010/main" val="1486305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decorative element">
            <a:extLst>
              <a:ext uri="{FF2B5EF4-FFF2-40B4-BE49-F238E27FC236}">
                <a16:creationId xmlns:a16="http://schemas.microsoft.com/office/drawing/2014/main" id="{8E502255-8BD2-43EF-A167-C5C8FB49F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Slide Number Placeholder 3">
            <a:extLst>
              <a:ext uri="{FF2B5EF4-FFF2-40B4-BE49-F238E27FC236}">
                <a16:creationId xmlns:a16="http://schemas.microsoft.com/office/drawing/2014/main" id="{C79DD2B4-B372-0144-9E8A-188A2C9B2EC2}"/>
              </a:ext>
            </a:extLst>
          </p:cNvPr>
          <p:cNvSpPr>
            <a:spLocks noGrp="1"/>
          </p:cNvSpPr>
          <p:nvPr>
            <p:ph type="sldNum" sz="quarter" idx="12"/>
          </p:nvPr>
        </p:nvSpPr>
        <p:spPr/>
        <p:txBody>
          <a:bodyPr/>
          <a:lstStyle/>
          <a:p>
            <a:fld id="{9FF96B15-8338-45D5-A943-561235072D66}" type="slidenum">
              <a:rPr lang="en-ZA" smtClean="0"/>
              <a:t>15</a:t>
            </a:fld>
            <a:endParaRPr lang="en-ZA" dirty="0"/>
          </a:p>
        </p:txBody>
      </p:sp>
      <p:pic>
        <p:nvPicPr>
          <p:cNvPr id="10" name="Picture 9"/>
          <p:cNvPicPr>
            <a:picLocks noChangeAspect="1"/>
          </p:cNvPicPr>
          <p:nvPr/>
        </p:nvPicPr>
        <p:blipFill>
          <a:blip r:embed="rId3"/>
          <a:stretch>
            <a:fillRect/>
          </a:stretch>
        </p:blipFill>
        <p:spPr>
          <a:xfrm>
            <a:off x="6538912" y="2038350"/>
            <a:ext cx="5286375" cy="2305050"/>
          </a:xfrm>
          <a:prstGeom prst="rect">
            <a:avLst/>
          </a:prstGeom>
        </p:spPr>
      </p:pic>
      <p:sp>
        <p:nvSpPr>
          <p:cNvPr id="8" name="TextBox 7">
            <a:extLst>
              <a:ext uri="{FF2B5EF4-FFF2-40B4-BE49-F238E27FC236}">
                <a16:creationId xmlns:a16="http://schemas.microsoft.com/office/drawing/2014/main" id="{115E2346-B070-A383-00F0-B921EA6D932A}"/>
              </a:ext>
            </a:extLst>
          </p:cNvPr>
          <p:cNvSpPr txBox="1"/>
          <p:nvPr/>
        </p:nvSpPr>
        <p:spPr>
          <a:xfrm>
            <a:off x="1151467" y="1416672"/>
            <a:ext cx="4351867" cy="3416320"/>
          </a:xfrm>
          <a:prstGeom prst="rect">
            <a:avLst/>
          </a:prstGeom>
          <a:noFill/>
        </p:spPr>
        <p:txBody>
          <a:bodyPr wrap="square">
            <a:spAutoFit/>
          </a:bodyPr>
          <a:lstStyle/>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Support and Wellbeing service</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Counselling Service</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Academic Support</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Financial Support</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International Office</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Disability Support</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Student Advice Centre within SU</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Personal Tutors &amp; DLOs</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chemeClr val="bg1"/>
                </a:solidFill>
                <a:effectLst/>
                <a:latin typeface="Calibri" panose="020F0502020204030204" pitchFamily="34" charset="0"/>
              </a:rPr>
              <a:t>Mental Health Advisory Service</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16243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DF3371-6A7E-C69F-D822-9B66A947945A}"/>
              </a:ext>
            </a:extLst>
          </p:cNvPr>
          <p:cNvSpPr>
            <a:spLocks noGrp="1"/>
          </p:cNvSpPr>
          <p:nvPr>
            <p:ph type="title"/>
          </p:nvPr>
        </p:nvSpPr>
        <p:spPr/>
        <p:txBody>
          <a:bodyPr/>
          <a:lstStyle/>
          <a:p>
            <a:r>
              <a:rPr lang="en-US" dirty="0">
                <a:latin typeface="Georgia" panose="02040502050405020303" pitchFamily="18" charset="0"/>
              </a:rPr>
              <a:t>Disability Support at University</a:t>
            </a:r>
          </a:p>
        </p:txBody>
      </p:sp>
      <p:sp>
        <p:nvSpPr>
          <p:cNvPr id="2" name="Content Placeholder 1">
            <a:extLst>
              <a:ext uri="{FF2B5EF4-FFF2-40B4-BE49-F238E27FC236}">
                <a16:creationId xmlns:a16="http://schemas.microsoft.com/office/drawing/2014/main" id="{2CDBCF4D-C5F8-BD99-FFC7-A5F5CB828EEB}"/>
              </a:ext>
            </a:extLst>
          </p:cNvPr>
          <p:cNvSpPr>
            <a:spLocks noGrp="1"/>
          </p:cNvSpPr>
          <p:nvPr>
            <p:ph idx="1"/>
          </p:nvPr>
        </p:nvSpPr>
        <p:spPr>
          <a:xfrm>
            <a:off x="267796" y="1224046"/>
            <a:ext cx="6639846" cy="5372976"/>
          </a:xfrm>
        </p:spPr>
        <p:txBody>
          <a:bodyPr>
            <a:normAutofit/>
          </a:bodyPr>
          <a:lstStyle/>
          <a:p>
            <a:pPr marL="0" indent="0" algn="l" rtl="0" fontAlgn="base">
              <a:buNone/>
            </a:pPr>
            <a:r>
              <a:rPr lang="en-GB" sz="2400" b="1" i="0" dirty="0">
                <a:solidFill>
                  <a:srgbClr val="000000"/>
                </a:solidFill>
                <a:effectLst/>
                <a:highlight>
                  <a:srgbClr val="FFFFFF"/>
                </a:highlight>
                <a:latin typeface="Aptos" panose="020B0004020202020204" pitchFamily="34" charset="0"/>
              </a:rPr>
              <a:t>Who are Disability Support Services? </a:t>
            </a:r>
          </a:p>
          <a:p>
            <a:pPr algn="l" rtl="0" fontAlgn="base"/>
            <a:r>
              <a:rPr lang="en-GB" sz="2400" b="0" i="0" dirty="0">
                <a:solidFill>
                  <a:srgbClr val="000000"/>
                </a:solidFill>
                <a:effectLst/>
                <a:highlight>
                  <a:srgbClr val="FFFFFF"/>
                </a:highlight>
                <a:latin typeface="Aptos" panose="020B0004020202020204" pitchFamily="34" charset="0"/>
              </a:rPr>
              <a:t>Specialist service providing support to help disabled students flourish as independent learners.</a:t>
            </a:r>
          </a:p>
          <a:p>
            <a:pPr algn="l" rtl="0" fontAlgn="base"/>
            <a:endParaRPr lang="en-GB" sz="1000" b="0" i="0" dirty="0">
              <a:solidFill>
                <a:srgbClr val="000000"/>
              </a:solidFill>
              <a:effectLst/>
              <a:highlight>
                <a:srgbClr val="FFFFFF"/>
              </a:highlight>
              <a:latin typeface="Aptos" panose="020B0004020202020204" pitchFamily="34" charset="0"/>
            </a:endParaRPr>
          </a:p>
          <a:p>
            <a:pPr marL="0" indent="0" fontAlgn="base">
              <a:buNone/>
            </a:pPr>
            <a:r>
              <a:rPr lang="en-GB" sz="2400" b="1" i="0" dirty="0">
                <a:solidFill>
                  <a:srgbClr val="000000"/>
                </a:solidFill>
                <a:effectLst/>
                <a:highlight>
                  <a:srgbClr val="FFFFFF"/>
                </a:highlight>
                <a:latin typeface="Aptos" panose="020B0004020202020204" pitchFamily="34" charset="0"/>
              </a:rPr>
              <a:t>Who are they for?</a:t>
            </a:r>
            <a:r>
              <a:rPr lang="en-GB" sz="2400" b="0" i="0" dirty="0">
                <a:solidFill>
                  <a:srgbClr val="000000"/>
                </a:solidFill>
                <a:effectLst/>
                <a:highlight>
                  <a:srgbClr val="FFFFFF"/>
                </a:highlight>
                <a:latin typeface="Aptos" panose="020B0004020202020204" pitchFamily="34" charset="0"/>
              </a:rPr>
              <a:t> </a:t>
            </a:r>
            <a:endParaRPr lang="en-GB" sz="2400" b="0" i="0" dirty="0">
              <a:solidFill>
                <a:srgbClr val="000000"/>
              </a:solidFill>
              <a:effectLst/>
              <a:highlight>
                <a:srgbClr val="FFFFFF"/>
              </a:highlight>
              <a:latin typeface="Segoe UI" panose="020B0502040204020203" pitchFamily="34" charset="0"/>
            </a:endParaRPr>
          </a:p>
          <a:p>
            <a:pPr algn="l" rtl="0" fontAlgn="base"/>
            <a:r>
              <a:rPr lang="en-GB" sz="2400" dirty="0">
                <a:solidFill>
                  <a:srgbClr val="000000"/>
                </a:solidFill>
                <a:highlight>
                  <a:srgbClr val="FFFFFF"/>
                </a:highlight>
                <a:latin typeface="Aptos" panose="020B0004020202020204" pitchFamily="34" charset="0"/>
              </a:rPr>
              <a:t>For </a:t>
            </a:r>
            <a:r>
              <a:rPr lang="en-GB" sz="2400" b="1" dirty="0">
                <a:solidFill>
                  <a:srgbClr val="000000"/>
                </a:solidFill>
                <a:highlight>
                  <a:srgbClr val="FFFFFF"/>
                </a:highlight>
                <a:latin typeface="Aptos" panose="020B0004020202020204" pitchFamily="34" charset="0"/>
              </a:rPr>
              <a:t>you</a:t>
            </a:r>
            <a:r>
              <a:rPr lang="en-GB" sz="2400" dirty="0">
                <a:solidFill>
                  <a:srgbClr val="000000"/>
                </a:solidFill>
                <a:highlight>
                  <a:srgbClr val="FFFFFF"/>
                </a:highlight>
                <a:latin typeface="Aptos" panose="020B0004020202020204" pitchFamily="34" charset="0"/>
              </a:rPr>
              <a:t>, if you have been diagnosed with any of the following:</a:t>
            </a:r>
          </a:p>
          <a:p>
            <a:pPr lvl="1" fontAlgn="base"/>
            <a:r>
              <a:rPr lang="en-GB" sz="2400" b="0" i="0" dirty="0">
                <a:solidFill>
                  <a:srgbClr val="000000"/>
                </a:solidFill>
                <a:effectLst/>
                <a:highlight>
                  <a:srgbClr val="FFFFFF"/>
                </a:highlight>
                <a:latin typeface="Aptos" panose="020B0004020202020204" pitchFamily="34" charset="0"/>
              </a:rPr>
              <a:t>Disability</a:t>
            </a:r>
          </a:p>
          <a:p>
            <a:pPr lvl="1" fontAlgn="base"/>
            <a:r>
              <a:rPr lang="en-GB" sz="2400" dirty="0">
                <a:solidFill>
                  <a:srgbClr val="000000"/>
                </a:solidFill>
                <a:highlight>
                  <a:srgbClr val="FFFFFF"/>
                </a:highlight>
                <a:latin typeface="Aptos" panose="020B0004020202020204" pitchFamily="34" charset="0"/>
              </a:rPr>
              <a:t>Mental health condition</a:t>
            </a:r>
          </a:p>
          <a:p>
            <a:pPr lvl="1" fontAlgn="base"/>
            <a:r>
              <a:rPr lang="en-GB" sz="2400" b="0" i="0" dirty="0">
                <a:solidFill>
                  <a:srgbClr val="000000"/>
                </a:solidFill>
                <a:effectLst/>
                <a:highlight>
                  <a:srgbClr val="FFFFFF"/>
                </a:highlight>
                <a:latin typeface="Aptos" panose="020B0004020202020204" pitchFamily="34" charset="0"/>
              </a:rPr>
              <a:t>Long-term medical condition</a:t>
            </a:r>
          </a:p>
          <a:p>
            <a:pPr lvl="1" fontAlgn="base"/>
            <a:r>
              <a:rPr lang="en-GB" sz="2400" dirty="0">
                <a:solidFill>
                  <a:srgbClr val="000000"/>
                </a:solidFill>
                <a:highlight>
                  <a:srgbClr val="FFFFFF"/>
                </a:highlight>
                <a:latin typeface="Aptos" panose="020B0004020202020204" pitchFamily="34" charset="0"/>
              </a:rPr>
              <a:t>Autistic spectrum condition</a:t>
            </a:r>
          </a:p>
          <a:p>
            <a:pPr lvl="1" fontAlgn="base"/>
            <a:r>
              <a:rPr lang="en-GB" sz="2400" b="0" i="0" dirty="0">
                <a:solidFill>
                  <a:srgbClr val="000000"/>
                </a:solidFill>
                <a:effectLst/>
                <a:highlight>
                  <a:srgbClr val="FFFFFF"/>
                </a:highlight>
                <a:latin typeface="Aptos" panose="020B0004020202020204" pitchFamily="34" charset="0"/>
              </a:rPr>
              <a:t>Specific learning difference, including ADHD</a:t>
            </a:r>
          </a:p>
          <a:p>
            <a:pPr lvl="1" fontAlgn="base"/>
            <a:endParaRPr lang="en-GB" sz="2400" b="0" i="0" dirty="0">
              <a:solidFill>
                <a:srgbClr val="000000"/>
              </a:solidFill>
              <a:effectLst/>
              <a:highlight>
                <a:srgbClr val="FFFFFF"/>
              </a:highlight>
              <a:latin typeface="Aptos" panose="020B0004020202020204" pitchFamily="34" charset="0"/>
            </a:endParaRPr>
          </a:p>
          <a:p>
            <a:endParaRPr lang="en-US" dirty="0"/>
          </a:p>
        </p:txBody>
      </p:sp>
      <p:pic>
        <p:nvPicPr>
          <p:cNvPr id="7" name="Picture 6" descr="Image of the front cover of the 'Welcome to Disability Support Services' leaflet showing three people talking around a table.">
            <a:extLst>
              <a:ext uri="{FF2B5EF4-FFF2-40B4-BE49-F238E27FC236}">
                <a16:creationId xmlns:a16="http://schemas.microsoft.com/office/drawing/2014/main" id="{92EA50BC-B9ED-4DCF-7C77-D4467ECECB5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333092" y="900000"/>
            <a:ext cx="3779469" cy="5372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0861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195591-26CD-5932-A971-434E59D18E38}"/>
              </a:ext>
            </a:extLst>
          </p:cNvPr>
          <p:cNvSpPr>
            <a:spLocks noGrp="1"/>
          </p:cNvSpPr>
          <p:nvPr>
            <p:ph type="title"/>
          </p:nvPr>
        </p:nvSpPr>
        <p:spPr>
          <a:xfrm>
            <a:off x="1154953" y="973668"/>
            <a:ext cx="8761413" cy="706964"/>
          </a:xfrm>
        </p:spPr>
        <p:txBody>
          <a:bodyPr/>
          <a:lstStyle/>
          <a:p>
            <a:r>
              <a:rPr lang="en-US" dirty="0"/>
              <a:t>Inclusion Passport</a:t>
            </a:r>
          </a:p>
        </p:txBody>
      </p:sp>
      <p:pic>
        <p:nvPicPr>
          <p:cNvPr id="6" name="Picture Placeholder 5">
            <a:extLst>
              <a:ext uri="{FF2B5EF4-FFF2-40B4-BE49-F238E27FC236}">
                <a16:creationId xmlns:a16="http://schemas.microsoft.com/office/drawing/2014/main" id="{3DC6C34D-FAE1-9954-6999-924F50AB5D81}"/>
              </a:ext>
            </a:extLst>
          </p:cNvPr>
          <p:cNvPicPr>
            <a:picLocks noGrp="1" noChangeAspect="1"/>
          </p:cNvPicPr>
          <p:nvPr>
            <p:ph idx="1"/>
          </p:nvPr>
        </p:nvPicPr>
        <p:blipFill rotWithShape="1">
          <a:blip r:embed="rId3"/>
          <a:srcRect r="1798" b="1"/>
          <a:stretch/>
        </p:blipFill>
        <p:spPr>
          <a:xfrm>
            <a:off x="1154955" y="2603500"/>
            <a:ext cx="8761412" cy="3416300"/>
          </a:xfrm>
          <a:prstGeom prst="rect">
            <a:avLst/>
          </a:prstGeom>
          <a:solidFill>
            <a:schemeClr val="accent2">
              <a:lumMod val="40000"/>
              <a:lumOff val="60000"/>
            </a:schemeClr>
          </a:solidFill>
        </p:spPr>
      </p:pic>
      <p:sp>
        <p:nvSpPr>
          <p:cNvPr id="5" name="Slide Number Placeholder 4">
            <a:extLst>
              <a:ext uri="{FF2B5EF4-FFF2-40B4-BE49-F238E27FC236}">
                <a16:creationId xmlns:a16="http://schemas.microsoft.com/office/drawing/2014/main" id="{FC1A3054-197B-2D99-D3EF-46655112BC31}"/>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ZA" smtClean="0"/>
              <a:pPr>
                <a:spcAft>
                  <a:spcPts val="600"/>
                </a:spcAft>
              </a:pPr>
              <a:t>17</a:t>
            </a:fld>
            <a:endParaRPr lang="en-ZA"/>
          </a:p>
        </p:txBody>
      </p:sp>
    </p:spTree>
    <p:extLst>
      <p:ext uri="{BB962C8B-B14F-4D97-AF65-F5344CB8AC3E}">
        <p14:creationId xmlns:p14="http://schemas.microsoft.com/office/powerpoint/2010/main" val="2220475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dirty="0"/>
              <a:t>Managing the load!</a:t>
            </a:r>
          </a:p>
        </p:txBody>
      </p:sp>
      <p:sp>
        <p:nvSpPr>
          <p:cNvPr id="8" name="Slide Number Placeholder 7"/>
          <p:cNvSpPr>
            <a:spLocks noGrp="1"/>
          </p:cNvSpPr>
          <p:nvPr>
            <p:ph type="sldNum" sz="quarter" idx="12"/>
          </p:nvPr>
        </p:nvSpPr>
        <p:spPr/>
        <p:txBody>
          <a:bodyPr/>
          <a:lstStyle/>
          <a:p>
            <a:fld id="{9FF96B15-8338-45D5-A943-561235072D66}" type="slidenum">
              <a:rPr lang="en-ZA" smtClean="0"/>
              <a:t>18</a:t>
            </a:fld>
            <a:endParaRPr lang="en-ZA" dirty="0"/>
          </a:p>
        </p:txBody>
      </p:sp>
      <p:pic>
        <p:nvPicPr>
          <p:cNvPr id="15" name="Picture 14"/>
          <p:cNvPicPr>
            <a:picLocks noChangeAspect="1"/>
          </p:cNvPicPr>
          <p:nvPr/>
        </p:nvPicPr>
        <p:blipFill>
          <a:blip r:embed="rId3"/>
          <a:stretch>
            <a:fillRect/>
          </a:stretch>
        </p:blipFill>
        <p:spPr>
          <a:xfrm>
            <a:off x="4098415" y="2252189"/>
            <a:ext cx="3232785" cy="2154555"/>
          </a:xfrm>
          <a:prstGeom prst="rect">
            <a:avLst/>
          </a:prstGeom>
        </p:spPr>
      </p:pic>
      <p:pic>
        <p:nvPicPr>
          <p:cNvPr id="17" name="Picture 16"/>
          <p:cNvPicPr>
            <a:picLocks noChangeAspect="1"/>
          </p:cNvPicPr>
          <p:nvPr/>
        </p:nvPicPr>
        <p:blipFill>
          <a:blip r:embed="rId4"/>
          <a:stretch>
            <a:fillRect/>
          </a:stretch>
        </p:blipFill>
        <p:spPr>
          <a:xfrm>
            <a:off x="2588596" y="4406744"/>
            <a:ext cx="3249386" cy="2167340"/>
          </a:xfrm>
          <a:prstGeom prst="rect">
            <a:avLst/>
          </a:prstGeom>
        </p:spPr>
      </p:pic>
      <p:pic>
        <p:nvPicPr>
          <p:cNvPr id="2" name="Picture 1"/>
          <p:cNvPicPr>
            <a:picLocks noChangeAspect="1"/>
          </p:cNvPicPr>
          <p:nvPr/>
        </p:nvPicPr>
        <p:blipFill>
          <a:blip r:embed="rId5"/>
          <a:stretch>
            <a:fillRect/>
          </a:stretch>
        </p:blipFill>
        <p:spPr>
          <a:xfrm>
            <a:off x="7526356" y="542057"/>
            <a:ext cx="2751178" cy="1285139"/>
          </a:xfrm>
          <a:prstGeom prst="rect">
            <a:avLst/>
          </a:prstGeom>
        </p:spPr>
      </p:pic>
      <p:pic>
        <p:nvPicPr>
          <p:cNvPr id="3" name="Picture 2"/>
          <p:cNvPicPr>
            <a:picLocks noChangeAspect="1"/>
          </p:cNvPicPr>
          <p:nvPr/>
        </p:nvPicPr>
        <p:blipFill>
          <a:blip r:embed="rId6"/>
          <a:stretch>
            <a:fillRect/>
          </a:stretch>
        </p:blipFill>
        <p:spPr>
          <a:xfrm>
            <a:off x="8004128" y="2845769"/>
            <a:ext cx="3487284" cy="3121949"/>
          </a:xfrm>
          <a:prstGeom prst="rect">
            <a:avLst/>
          </a:prstGeom>
        </p:spPr>
      </p:pic>
      <p:pic>
        <p:nvPicPr>
          <p:cNvPr id="3076" name="Picture 4" descr="Workload Management - Welbee Toolkit">
            <a:extLst>
              <a:ext uri="{FF2B5EF4-FFF2-40B4-BE49-F238E27FC236}">
                <a16:creationId xmlns:a16="http://schemas.microsoft.com/office/drawing/2014/main" id="{9101F58B-E2B1-F547-8E05-158C8CFE6E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490" y="2237491"/>
            <a:ext cx="3107769" cy="206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8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95FDB2-AFE9-4654-B647-0B61FFE74E5F}"/>
              </a:ext>
            </a:extLst>
          </p:cNvPr>
          <p:cNvSpPr>
            <a:spLocks noGrp="1"/>
          </p:cNvSpPr>
          <p:nvPr>
            <p:ph type="title"/>
          </p:nvPr>
        </p:nvSpPr>
        <p:spPr/>
        <p:txBody>
          <a:bodyPr>
            <a:normAutofit/>
          </a:bodyPr>
          <a:lstStyle/>
          <a:p>
            <a:r>
              <a:rPr lang="en-ZA" sz="4000" b="1" dirty="0">
                <a:solidFill>
                  <a:schemeClr val="bg1"/>
                </a:solidFill>
              </a:rPr>
              <a:t>Collaboration</a:t>
            </a:r>
          </a:p>
        </p:txBody>
      </p:sp>
      <p:sp>
        <p:nvSpPr>
          <p:cNvPr id="5" name="Rectangle 4" descr="decorative element">
            <a:extLst>
              <a:ext uri="{FF2B5EF4-FFF2-40B4-BE49-F238E27FC236}">
                <a16:creationId xmlns:a16="http://schemas.microsoft.com/office/drawing/2014/main" id="{8F1F545D-EFC6-4292-A41D-186A85833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Slide Number Placeholder 5">
            <a:extLst>
              <a:ext uri="{FF2B5EF4-FFF2-40B4-BE49-F238E27FC236}">
                <a16:creationId xmlns:a16="http://schemas.microsoft.com/office/drawing/2014/main" id="{7CAE59E7-4ACA-354D-B7B9-2DF31F54686F}"/>
              </a:ext>
            </a:extLst>
          </p:cNvPr>
          <p:cNvSpPr>
            <a:spLocks noGrp="1"/>
          </p:cNvSpPr>
          <p:nvPr>
            <p:ph type="sldNum" sz="quarter" idx="12"/>
          </p:nvPr>
        </p:nvSpPr>
        <p:spPr/>
        <p:txBody>
          <a:bodyPr/>
          <a:lstStyle/>
          <a:p>
            <a:fld id="{9FF96B15-8338-45D5-A943-561235072D66}" type="slidenum">
              <a:rPr lang="en-ZA" smtClean="0"/>
              <a:t>19</a:t>
            </a:fld>
            <a:endParaRPr lang="en-ZA" dirty="0"/>
          </a:p>
        </p:txBody>
      </p:sp>
      <p:pic>
        <p:nvPicPr>
          <p:cNvPr id="2" name="Picture 1">
            <a:extLst>
              <a:ext uri="{FF2B5EF4-FFF2-40B4-BE49-F238E27FC236}">
                <a16:creationId xmlns:a16="http://schemas.microsoft.com/office/drawing/2014/main" id="{669803A4-5044-A761-26C3-AA32AEDC8E17}"/>
              </a:ext>
            </a:extLst>
          </p:cNvPr>
          <p:cNvPicPr>
            <a:picLocks noChangeAspect="1"/>
          </p:cNvPicPr>
          <p:nvPr/>
        </p:nvPicPr>
        <p:blipFill rotWithShape="1">
          <a:blip r:embed="rId3"/>
          <a:srcRect l="10797" r="16188" b="-1"/>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Tree>
    <p:extLst>
      <p:ext uri="{BB962C8B-B14F-4D97-AF65-F5344CB8AC3E}">
        <p14:creationId xmlns:p14="http://schemas.microsoft.com/office/powerpoint/2010/main" val="404952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150C-F4B3-3E12-CC8C-876E2401F5C1}"/>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93718315-BA5F-BFB6-664B-972E330DEE29}"/>
              </a:ext>
            </a:extLst>
          </p:cNvPr>
          <p:cNvSpPr>
            <a:spLocks noGrp="1"/>
          </p:cNvSpPr>
          <p:nvPr>
            <p:ph idx="1"/>
          </p:nvPr>
        </p:nvSpPr>
        <p:spPr>
          <a:solidFill>
            <a:schemeClr val="accent2">
              <a:lumMod val="20000"/>
              <a:lumOff val="80000"/>
            </a:schemeClr>
          </a:solidFill>
        </p:spPr>
        <p:txBody>
          <a:bodyPr/>
          <a:lstStyle/>
          <a:p>
            <a:r>
              <a:rPr lang="en-GB" dirty="0"/>
              <a:t>What will the Strands and Phases look like in practice?</a:t>
            </a:r>
          </a:p>
          <a:p>
            <a:r>
              <a:rPr lang="en-GB" dirty="0"/>
              <a:t>What to expect and ways to prepare for working with tutors, mentors and peers</a:t>
            </a:r>
          </a:p>
          <a:p>
            <a:r>
              <a:rPr lang="en-GB" dirty="0"/>
              <a:t>Advice from previous PGCE students</a:t>
            </a:r>
          </a:p>
          <a:p>
            <a:pPr lvl="1"/>
            <a:r>
              <a:rPr lang="en-GB" dirty="0"/>
              <a:t>Being a professional</a:t>
            </a:r>
          </a:p>
          <a:p>
            <a:pPr lvl="1"/>
            <a:r>
              <a:rPr lang="en-GB" dirty="0"/>
              <a:t>What they wish they had known at the start…</a:t>
            </a:r>
          </a:p>
          <a:p>
            <a:r>
              <a:rPr lang="en-GB" dirty="0"/>
              <a:t>Campus trail</a:t>
            </a:r>
          </a:p>
          <a:p>
            <a:r>
              <a:rPr lang="en-GB" dirty="0"/>
              <a:t>Equality, diversity and inclusion</a:t>
            </a:r>
          </a:p>
          <a:p>
            <a:r>
              <a:rPr lang="en-GB" dirty="0"/>
              <a:t>Library support</a:t>
            </a:r>
          </a:p>
        </p:txBody>
      </p:sp>
      <p:sp>
        <p:nvSpPr>
          <p:cNvPr id="4" name="Slide Number Placeholder 3">
            <a:extLst>
              <a:ext uri="{FF2B5EF4-FFF2-40B4-BE49-F238E27FC236}">
                <a16:creationId xmlns:a16="http://schemas.microsoft.com/office/drawing/2014/main" id="{C068813C-EB3D-FD5E-B729-F98596FCAA1A}"/>
              </a:ext>
            </a:extLst>
          </p:cNvPr>
          <p:cNvSpPr>
            <a:spLocks noGrp="1"/>
          </p:cNvSpPr>
          <p:nvPr>
            <p:ph type="sldNum" sz="quarter" idx="12"/>
          </p:nvPr>
        </p:nvSpPr>
        <p:spPr/>
        <p:txBody>
          <a:bodyPr/>
          <a:lstStyle/>
          <a:p>
            <a:fld id="{9FF96B15-8338-45D5-A943-561235072D66}" type="slidenum">
              <a:rPr lang="en-ZA" smtClean="0"/>
              <a:t>2</a:t>
            </a:fld>
            <a:endParaRPr lang="en-ZA" dirty="0"/>
          </a:p>
        </p:txBody>
      </p:sp>
    </p:spTree>
    <p:extLst>
      <p:ext uri="{BB962C8B-B14F-4D97-AF65-F5344CB8AC3E}">
        <p14:creationId xmlns:p14="http://schemas.microsoft.com/office/powerpoint/2010/main" val="409987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586D9-0DD9-F502-9AFD-492621042656}"/>
              </a:ext>
            </a:extLst>
          </p:cNvPr>
          <p:cNvPicPr>
            <a:picLocks noChangeAspect="1"/>
          </p:cNvPicPr>
          <p:nvPr/>
        </p:nvPicPr>
        <p:blipFill rotWithShape="1">
          <a:blip r:embed="rId3"/>
          <a:srcRect l="10797" r="16188" b="-1"/>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5" name="Content Placeholder 3">
            <a:extLst>
              <a:ext uri="{FF2B5EF4-FFF2-40B4-BE49-F238E27FC236}">
                <a16:creationId xmlns:a16="http://schemas.microsoft.com/office/drawing/2014/main" id="{FE166436-A043-A19F-9B1E-683A2654990D}"/>
              </a:ext>
            </a:extLst>
          </p:cNvPr>
          <p:cNvSpPr>
            <a:spLocks noGrp="1"/>
          </p:cNvSpPr>
          <p:nvPr>
            <p:ph type="body" sz="half" idx="2"/>
          </p:nvPr>
        </p:nvSpPr>
        <p:spPr>
          <a:xfrm>
            <a:off x="1153907" y="2057399"/>
            <a:ext cx="3859212" cy="1371600"/>
          </a:xfrm>
        </p:spPr>
        <p:txBody>
          <a:bodyPr>
            <a:noAutofit/>
          </a:bodyPr>
          <a:lstStyle/>
          <a:p>
            <a:r>
              <a:rPr lang="en-US" sz="2000" dirty="0"/>
              <a:t>Getting to know the campus</a:t>
            </a:r>
          </a:p>
          <a:p>
            <a:r>
              <a:rPr lang="en-US" sz="2000" dirty="0"/>
              <a:t>Getting to know your peers</a:t>
            </a:r>
          </a:p>
          <a:p>
            <a:r>
              <a:rPr lang="en-US" sz="2000" dirty="0"/>
              <a:t>Working as a team</a:t>
            </a:r>
          </a:p>
        </p:txBody>
      </p:sp>
      <p:sp>
        <p:nvSpPr>
          <p:cNvPr id="5" name="Slide Number Placeholder 4"/>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ZA" smtClean="0"/>
              <a:pPr>
                <a:spcAft>
                  <a:spcPts val="600"/>
                </a:spcAft>
              </a:pPr>
              <a:t>20</a:t>
            </a:fld>
            <a:endParaRPr lang="en-ZA"/>
          </a:p>
        </p:txBody>
      </p:sp>
      <p:sp>
        <p:nvSpPr>
          <p:cNvPr id="6" name="Title 5"/>
          <p:cNvSpPr>
            <a:spLocks noGrp="1"/>
          </p:cNvSpPr>
          <p:nvPr>
            <p:ph type="title"/>
          </p:nvPr>
        </p:nvSpPr>
        <p:spPr>
          <a:xfrm>
            <a:off x="1153907" y="846665"/>
            <a:ext cx="3860260" cy="778935"/>
          </a:xfrm>
        </p:spPr>
        <p:txBody>
          <a:bodyPr anchor="b">
            <a:normAutofit/>
          </a:bodyPr>
          <a:lstStyle/>
          <a:p>
            <a:r>
              <a:rPr lang="en-GB" sz="3600" dirty="0"/>
              <a:t>Your first task!</a:t>
            </a:r>
          </a:p>
        </p:txBody>
      </p:sp>
      <p:sp>
        <p:nvSpPr>
          <p:cNvPr id="3" name="TextBox 2">
            <a:extLst>
              <a:ext uri="{FF2B5EF4-FFF2-40B4-BE49-F238E27FC236}">
                <a16:creationId xmlns:a16="http://schemas.microsoft.com/office/drawing/2014/main" id="{D562A8A8-3D85-3901-499F-70638A0880FC}"/>
              </a:ext>
            </a:extLst>
          </p:cNvPr>
          <p:cNvSpPr txBox="1"/>
          <p:nvPr/>
        </p:nvSpPr>
        <p:spPr>
          <a:xfrm>
            <a:off x="778932" y="4318000"/>
            <a:ext cx="4758267" cy="1323439"/>
          </a:xfrm>
          <a:prstGeom prst="rect">
            <a:avLst/>
          </a:prstGeom>
          <a:solidFill>
            <a:schemeClr val="accent3">
              <a:lumMod val="75000"/>
            </a:schemeClr>
          </a:solidFill>
        </p:spPr>
        <p:txBody>
          <a:bodyPr wrap="square" rtlCol="0">
            <a:spAutoFit/>
          </a:bodyPr>
          <a:lstStyle/>
          <a:p>
            <a:r>
              <a:rPr lang="en-GB" sz="2000" b="1">
                <a:solidFill>
                  <a:schemeClr val="bg1"/>
                </a:solidFill>
              </a:rPr>
              <a:t>Find 2 or 3 </a:t>
            </a:r>
            <a:r>
              <a:rPr lang="en-GB" sz="2000" b="1" dirty="0">
                <a:solidFill>
                  <a:schemeClr val="bg1"/>
                </a:solidFill>
              </a:rPr>
              <a:t>other people to work with</a:t>
            </a:r>
          </a:p>
          <a:p>
            <a:pPr marL="342900" indent="-342900">
              <a:buFont typeface="Arial" panose="020B0604020202020204" pitchFamily="34" charset="0"/>
              <a:buChar char="•"/>
            </a:pPr>
            <a:r>
              <a:rPr lang="en-GB" sz="2000" b="1" dirty="0">
                <a:solidFill>
                  <a:schemeClr val="bg1"/>
                </a:solidFill>
              </a:rPr>
              <a:t>Take a map of campus</a:t>
            </a:r>
          </a:p>
          <a:p>
            <a:pPr marL="342900" indent="-342900">
              <a:buFont typeface="Arial" panose="020B0604020202020204" pitchFamily="34" charset="0"/>
              <a:buChar char="•"/>
            </a:pPr>
            <a:r>
              <a:rPr lang="en-GB" sz="2000" b="1" dirty="0">
                <a:solidFill>
                  <a:schemeClr val="bg1"/>
                </a:solidFill>
              </a:rPr>
              <a:t>Take the questions for the campus trail</a:t>
            </a:r>
          </a:p>
        </p:txBody>
      </p:sp>
    </p:spTree>
    <p:extLst>
      <p:ext uri="{BB962C8B-B14F-4D97-AF65-F5344CB8AC3E}">
        <p14:creationId xmlns:p14="http://schemas.microsoft.com/office/powerpoint/2010/main" val="379328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24A0A5-5485-4CA5-9C1A-8720E970438D}"/>
              </a:ext>
            </a:extLst>
          </p:cNvPr>
          <p:cNvSpPr>
            <a:spLocks noGrp="1"/>
          </p:cNvSpPr>
          <p:nvPr>
            <p:ph type="sldNum" sz="quarter" idx="12"/>
          </p:nvPr>
        </p:nvSpPr>
        <p:spPr/>
        <p:txBody>
          <a:bodyPr/>
          <a:lstStyle/>
          <a:p>
            <a:fld id="{9FF96B15-8338-45D5-A943-561235072D66}" type="slidenum">
              <a:rPr lang="en-ZA" smtClean="0"/>
              <a:t>21</a:t>
            </a:fld>
            <a:endParaRPr lang="en-ZA" dirty="0"/>
          </a:p>
        </p:txBody>
      </p:sp>
      <p:pic>
        <p:nvPicPr>
          <p:cNvPr id="4" name="Picture 3">
            <a:extLst>
              <a:ext uri="{FF2B5EF4-FFF2-40B4-BE49-F238E27FC236}">
                <a16:creationId xmlns:a16="http://schemas.microsoft.com/office/drawing/2014/main" id="{7752EF72-929D-4917-B3E6-56FF33E25FDB}"/>
              </a:ext>
            </a:extLst>
          </p:cNvPr>
          <p:cNvPicPr>
            <a:picLocks noChangeAspect="1"/>
          </p:cNvPicPr>
          <p:nvPr/>
        </p:nvPicPr>
        <p:blipFill>
          <a:blip r:embed="rId3"/>
          <a:stretch>
            <a:fillRect/>
          </a:stretch>
        </p:blipFill>
        <p:spPr>
          <a:xfrm>
            <a:off x="2631987" y="844132"/>
            <a:ext cx="6928025" cy="5569368"/>
          </a:xfrm>
          <a:prstGeom prst="rect">
            <a:avLst/>
          </a:prstGeom>
        </p:spPr>
      </p:pic>
    </p:spTree>
    <p:extLst>
      <p:ext uri="{BB962C8B-B14F-4D97-AF65-F5344CB8AC3E}">
        <p14:creationId xmlns:p14="http://schemas.microsoft.com/office/powerpoint/2010/main" val="1476549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BA0ADE-2C48-4CE3-B06C-8EA86C28CF49}"/>
              </a:ext>
            </a:extLst>
          </p:cNvPr>
          <p:cNvSpPr>
            <a:spLocks noGrp="1"/>
          </p:cNvSpPr>
          <p:nvPr>
            <p:ph type="sldNum" sz="quarter" idx="12"/>
          </p:nvPr>
        </p:nvSpPr>
        <p:spPr/>
        <p:txBody>
          <a:bodyPr/>
          <a:lstStyle/>
          <a:p>
            <a:fld id="{9FF96B15-8338-45D5-A943-561235072D66}" type="slidenum">
              <a:rPr lang="en-ZA" smtClean="0"/>
              <a:t>22</a:t>
            </a:fld>
            <a:endParaRPr lang="en-ZA" dirty="0"/>
          </a:p>
        </p:txBody>
      </p:sp>
      <p:pic>
        <p:nvPicPr>
          <p:cNvPr id="4" name="Picture 3">
            <a:extLst>
              <a:ext uri="{FF2B5EF4-FFF2-40B4-BE49-F238E27FC236}">
                <a16:creationId xmlns:a16="http://schemas.microsoft.com/office/drawing/2014/main" id="{A8AC0FF5-7122-7568-E2BF-FD37A152E0EF}"/>
              </a:ext>
            </a:extLst>
          </p:cNvPr>
          <p:cNvPicPr>
            <a:picLocks noChangeAspect="1"/>
          </p:cNvPicPr>
          <p:nvPr/>
        </p:nvPicPr>
        <p:blipFill>
          <a:blip r:embed="rId3"/>
          <a:stretch>
            <a:fillRect/>
          </a:stretch>
        </p:blipFill>
        <p:spPr>
          <a:xfrm>
            <a:off x="1771211" y="1353892"/>
            <a:ext cx="8436387" cy="4716708"/>
          </a:xfrm>
          <a:prstGeom prst="rect">
            <a:avLst/>
          </a:prstGeom>
        </p:spPr>
      </p:pic>
    </p:spTree>
    <p:extLst>
      <p:ext uri="{BB962C8B-B14F-4D97-AF65-F5344CB8AC3E}">
        <p14:creationId xmlns:p14="http://schemas.microsoft.com/office/powerpoint/2010/main" val="3945386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3560D6-DD94-4E25-8218-2B659DA18E38}"/>
              </a:ext>
            </a:extLst>
          </p:cNvPr>
          <p:cNvSpPr>
            <a:spLocks noGrp="1"/>
          </p:cNvSpPr>
          <p:nvPr>
            <p:ph type="sldNum" sz="quarter" idx="12"/>
          </p:nvPr>
        </p:nvSpPr>
        <p:spPr/>
        <p:txBody>
          <a:bodyPr/>
          <a:lstStyle/>
          <a:p>
            <a:fld id="{9FF96B15-8338-45D5-A943-561235072D66}" type="slidenum">
              <a:rPr lang="en-ZA" smtClean="0"/>
              <a:t>23</a:t>
            </a:fld>
            <a:endParaRPr lang="en-ZA" dirty="0"/>
          </a:p>
        </p:txBody>
      </p:sp>
      <p:pic>
        <p:nvPicPr>
          <p:cNvPr id="4" name="Picture 3">
            <a:extLst>
              <a:ext uri="{FF2B5EF4-FFF2-40B4-BE49-F238E27FC236}">
                <a16:creationId xmlns:a16="http://schemas.microsoft.com/office/drawing/2014/main" id="{0B7444C1-11E3-0D5D-55DC-57917A286F3E}"/>
              </a:ext>
            </a:extLst>
          </p:cNvPr>
          <p:cNvPicPr>
            <a:picLocks noChangeAspect="1"/>
          </p:cNvPicPr>
          <p:nvPr/>
        </p:nvPicPr>
        <p:blipFill>
          <a:blip r:embed="rId3"/>
          <a:stretch>
            <a:fillRect/>
          </a:stretch>
        </p:blipFill>
        <p:spPr>
          <a:xfrm>
            <a:off x="1793919" y="1123835"/>
            <a:ext cx="8604162" cy="4610329"/>
          </a:xfrm>
          <a:prstGeom prst="rect">
            <a:avLst/>
          </a:prstGeom>
        </p:spPr>
      </p:pic>
    </p:spTree>
    <p:extLst>
      <p:ext uri="{BB962C8B-B14F-4D97-AF65-F5344CB8AC3E}">
        <p14:creationId xmlns:p14="http://schemas.microsoft.com/office/powerpoint/2010/main" val="381513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F60920-9A89-597A-432B-F0CE82FCC62E}"/>
              </a:ext>
            </a:extLst>
          </p:cNvPr>
          <p:cNvSpPr>
            <a:spLocks noGrp="1"/>
          </p:cNvSpPr>
          <p:nvPr>
            <p:ph type="title"/>
          </p:nvPr>
        </p:nvSpPr>
        <p:spPr>
          <a:xfrm>
            <a:off x="1154953" y="973668"/>
            <a:ext cx="8761413" cy="706964"/>
          </a:xfrm>
        </p:spPr>
        <p:txBody>
          <a:bodyPr anchor="ctr">
            <a:normAutofit/>
          </a:bodyPr>
          <a:lstStyle/>
          <a:p>
            <a:r>
              <a:rPr lang="en-US" dirty="0"/>
              <a:t>Equality and Diversity Pledge</a:t>
            </a:r>
          </a:p>
        </p:txBody>
      </p:sp>
      <p:sp>
        <p:nvSpPr>
          <p:cNvPr id="3" name="Content Placeholder 2">
            <a:extLst>
              <a:ext uri="{FF2B5EF4-FFF2-40B4-BE49-F238E27FC236}">
                <a16:creationId xmlns:a16="http://schemas.microsoft.com/office/drawing/2014/main" id="{CEF8F46D-22C4-C5FF-2C2D-9C2CEC1261E1}"/>
              </a:ext>
            </a:extLst>
          </p:cNvPr>
          <p:cNvSpPr>
            <a:spLocks noGrp="1"/>
          </p:cNvSpPr>
          <p:nvPr>
            <p:ph sz="half" idx="1"/>
          </p:nvPr>
        </p:nvSpPr>
        <p:spPr>
          <a:xfrm>
            <a:off x="1154954" y="2603500"/>
            <a:ext cx="4825158" cy="3416301"/>
          </a:xfrm>
          <a:solidFill>
            <a:schemeClr val="accent2">
              <a:lumMod val="20000"/>
              <a:lumOff val="80000"/>
            </a:schemeClr>
          </a:solidFill>
        </p:spPr>
        <p:txBody>
          <a:bodyPr>
            <a:normAutofit/>
          </a:bodyPr>
          <a:lstStyle/>
          <a:p>
            <a:pPr>
              <a:lnSpc>
                <a:spcPct val="90000"/>
              </a:lnSpc>
            </a:pPr>
            <a:r>
              <a:rPr lang="en-GB" sz="1500" b="0" i="0" dirty="0">
                <a:effectLst/>
              </a:rPr>
              <a:t>Aims</a:t>
            </a:r>
          </a:p>
          <a:p>
            <a:pPr>
              <a:lnSpc>
                <a:spcPct val="90000"/>
              </a:lnSpc>
              <a:buFont typeface="Arial" panose="020B0604020202020204" pitchFamily="34" charset="0"/>
              <a:buChar char="•"/>
            </a:pPr>
            <a:r>
              <a:rPr lang="en-GB" sz="1500" b="0" i="0" dirty="0">
                <a:effectLst/>
              </a:rPr>
              <a:t>To promote and celebrate a diverse and inclusive teacher workforce</a:t>
            </a:r>
          </a:p>
          <a:p>
            <a:pPr>
              <a:lnSpc>
                <a:spcPct val="90000"/>
              </a:lnSpc>
              <a:buFont typeface="Arial" panose="020B0604020202020204" pitchFamily="34" charset="0"/>
              <a:buChar char="•"/>
            </a:pPr>
            <a:r>
              <a:rPr lang="en-GB" sz="1500" b="0" i="0" dirty="0">
                <a:effectLst/>
              </a:rPr>
              <a:t>To continually educate ourselves and promote the education of others</a:t>
            </a:r>
          </a:p>
          <a:p>
            <a:pPr>
              <a:lnSpc>
                <a:spcPct val="90000"/>
              </a:lnSpc>
              <a:buFont typeface="Arial" panose="020B0604020202020204" pitchFamily="34" charset="0"/>
              <a:buChar char="•"/>
            </a:pPr>
            <a:r>
              <a:rPr lang="en-GB" sz="1500" b="0" i="0" dirty="0">
                <a:effectLst/>
              </a:rPr>
              <a:t>To avoid deficit models where solutions are aimed at changing individuals</a:t>
            </a:r>
          </a:p>
          <a:p>
            <a:pPr>
              <a:lnSpc>
                <a:spcPct val="90000"/>
              </a:lnSpc>
              <a:buFont typeface="Arial" panose="020B0604020202020204" pitchFamily="34" charset="0"/>
              <a:buChar char="•"/>
            </a:pPr>
            <a:r>
              <a:rPr lang="en-GB" sz="1500" b="0" i="0" dirty="0">
                <a:effectLst/>
              </a:rPr>
              <a:t>To provide safe spaces for beginning teachers to share and discuss experiences</a:t>
            </a:r>
          </a:p>
          <a:p>
            <a:pPr>
              <a:lnSpc>
                <a:spcPct val="90000"/>
              </a:lnSpc>
              <a:buFont typeface="Arial" panose="020B0604020202020204" pitchFamily="34" charset="0"/>
              <a:buChar char="•"/>
            </a:pPr>
            <a:r>
              <a:rPr lang="en-GB" sz="1500" b="0" i="0" dirty="0">
                <a:effectLst/>
              </a:rPr>
              <a:t>To provide spaces for us to hear all voices and use this to develop our curricula and approaches and affect change</a:t>
            </a:r>
          </a:p>
          <a:p>
            <a:pPr>
              <a:lnSpc>
                <a:spcPct val="90000"/>
              </a:lnSpc>
            </a:pPr>
            <a:endParaRPr lang="en-GB" sz="1500" dirty="0"/>
          </a:p>
        </p:txBody>
      </p:sp>
      <p:sp>
        <p:nvSpPr>
          <p:cNvPr id="4" name="Slide Number Placeholder 3">
            <a:extLst>
              <a:ext uri="{FF2B5EF4-FFF2-40B4-BE49-F238E27FC236}">
                <a16:creationId xmlns:a16="http://schemas.microsoft.com/office/drawing/2014/main" id="{A5383CE2-7B79-449D-5A4C-D44106193D10}"/>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ZA" smtClean="0"/>
              <a:pPr>
                <a:spcAft>
                  <a:spcPts val="600"/>
                </a:spcAft>
              </a:pPr>
              <a:t>24</a:t>
            </a:fld>
            <a:endParaRPr lang="en-ZA" dirty="0"/>
          </a:p>
        </p:txBody>
      </p:sp>
      <p:pic>
        <p:nvPicPr>
          <p:cNvPr id="8" name="Content Placeholder 7">
            <a:extLst>
              <a:ext uri="{FF2B5EF4-FFF2-40B4-BE49-F238E27FC236}">
                <a16:creationId xmlns:a16="http://schemas.microsoft.com/office/drawing/2014/main" id="{CA312B97-CDC7-00F3-F961-FDBCE0C656A7}"/>
              </a:ext>
            </a:extLst>
          </p:cNvPr>
          <p:cNvPicPr>
            <a:picLocks noGrp="1" noChangeAspect="1"/>
          </p:cNvPicPr>
          <p:nvPr>
            <p:ph sz="half" idx="2"/>
          </p:nvPr>
        </p:nvPicPr>
        <p:blipFill>
          <a:blip r:embed="rId3"/>
          <a:stretch>
            <a:fillRect/>
          </a:stretch>
        </p:blipFill>
        <p:spPr>
          <a:xfrm>
            <a:off x="6208713" y="2952738"/>
            <a:ext cx="4824412" cy="2717824"/>
          </a:xfrm>
        </p:spPr>
      </p:pic>
    </p:spTree>
    <p:extLst>
      <p:ext uri="{BB962C8B-B14F-4D97-AF65-F5344CB8AC3E}">
        <p14:creationId xmlns:p14="http://schemas.microsoft.com/office/powerpoint/2010/main" val="287136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E148B2-F1A7-9158-B7E6-519343B46B1E}"/>
              </a:ext>
            </a:extLst>
          </p:cNvPr>
          <p:cNvSpPr>
            <a:spLocks noGrp="1"/>
          </p:cNvSpPr>
          <p:nvPr>
            <p:ph type="pic" sz="quarter" idx="11"/>
          </p:nvPr>
        </p:nvSpPr>
        <p:spPr/>
        <p:txBody>
          <a:bodyPr/>
          <a:lstStyle/>
          <a:p>
            <a:endParaRPr lang="en-GB"/>
          </a:p>
        </p:txBody>
      </p:sp>
      <p:sp>
        <p:nvSpPr>
          <p:cNvPr id="3" name="Slide Number Placeholder 2">
            <a:extLst>
              <a:ext uri="{FF2B5EF4-FFF2-40B4-BE49-F238E27FC236}">
                <a16:creationId xmlns:a16="http://schemas.microsoft.com/office/drawing/2014/main" id="{3B25C78B-BBA2-2E50-F942-5255FDB4AB6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EACED-CA5D-B048-836B-BF30EF0E914A}" type="slidenum">
              <a:rPr kumimoji="0" lang="en-US" sz="1200" b="0" i="0" u="none" strike="noStrike" kern="1200" cap="none" spc="0" normalizeH="0" baseline="0" noProof="0" smtClean="0">
                <a:ln>
                  <a:noFill/>
                </a:ln>
                <a:solidFill>
                  <a:srgbClr val="FCFBF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CFBF8"/>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319C5C78-F99E-4479-900D-61FC92316896}"/>
              </a:ext>
            </a:extLst>
          </p:cNvPr>
          <p:cNvSpPr>
            <a:spLocks noGrp="1"/>
          </p:cNvSpPr>
          <p:nvPr>
            <p:ph type="body" sz="quarter" idx="14"/>
          </p:nvPr>
        </p:nvSpPr>
        <p:spPr/>
        <p:txBody>
          <a:bodyPr>
            <a:normAutofit fontScale="92500" lnSpcReduction="10000"/>
          </a:bodyPr>
          <a:lstStyle/>
          <a:p>
            <a:r>
              <a:rPr lang="en-GB" sz="3200" dirty="0">
                <a:latin typeface="Georgia" panose="02040502050405020303" pitchFamily="18" charset="0"/>
              </a:rPr>
              <a:t>Inclusion</a:t>
            </a:r>
          </a:p>
          <a:p>
            <a:r>
              <a:rPr lang="en-GB" sz="2600" dirty="0">
                <a:latin typeface="Georgia" panose="02040502050405020303" pitchFamily="18" charset="0"/>
              </a:rPr>
              <a:t>the action or state of including or of being included within a group or structure</a:t>
            </a:r>
          </a:p>
          <a:p>
            <a:endParaRPr lang="en-GB" dirty="0"/>
          </a:p>
        </p:txBody>
      </p:sp>
      <p:sp>
        <p:nvSpPr>
          <p:cNvPr id="5" name="Text Placeholder 4">
            <a:extLst>
              <a:ext uri="{FF2B5EF4-FFF2-40B4-BE49-F238E27FC236}">
                <a16:creationId xmlns:a16="http://schemas.microsoft.com/office/drawing/2014/main" id="{611B52DA-9F0B-8C47-45DB-7ABD0D66D054}"/>
              </a:ext>
            </a:extLst>
          </p:cNvPr>
          <p:cNvSpPr>
            <a:spLocks noGrp="1"/>
          </p:cNvSpPr>
          <p:nvPr>
            <p:ph type="body" sz="quarter" idx="13"/>
          </p:nvPr>
        </p:nvSpPr>
        <p:spPr/>
        <p:txBody>
          <a:bodyPr/>
          <a:lstStyle/>
          <a:p>
            <a:r>
              <a:rPr lang="en-GB" sz="3000" dirty="0">
                <a:latin typeface="Georgia" panose="02040502050405020303" pitchFamily="18" charset="0"/>
              </a:rPr>
              <a:t>Diversity</a:t>
            </a:r>
          </a:p>
          <a:p>
            <a:r>
              <a:rPr lang="en-GB" sz="2200" dirty="0">
                <a:latin typeface="Georgia" panose="02040502050405020303" pitchFamily="18" charset="0"/>
              </a:rPr>
              <a:t>the state of being diverse</a:t>
            </a:r>
          </a:p>
          <a:p>
            <a:endParaRPr lang="en-GB" dirty="0"/>
          </a:p>
        </p:txBody>
      </p:sp>
      <p:sp>
        <p:nvSpPr>
          <p:cNvPr id="6" name="Text Placeholder 5">
            <a:extLst>
              <a:ext uri="{FF2B5EF4-FFF2-40B4-BE49-F238E27FC236}">
                <a16:creationId xmlns:a16="http://schemas.microsoft.com/office/drawing/2014/main" id="{DA5F2C70-EF81-8C30-DF75-EEEEEC287874}"/>
              </a:ext>
            </a:extLst>
          </p:cNvPr>
          <p:cNvSpPr>
            <a:spLocks noGrp="1"/>
          </p:cNvSpPr>
          <p:nvPr>
            <p:ph type="body" sz="quarter" idx="12"/>
          </p:nvPr>
        </p:nvSpPr>
        <p:spPr/>
        <p:txBody>
          <a:bodyPr>
            <a:normAutofit lnSpcReduction="10000"/>
          </a:bodyPr>
          <a:lstStyle/>
          <a:p>
            <a:r>
              <a:rPr lang="en-GB" sz="3000" dirty="0">
                <a:latin typeface="Georgia" panose="02040502050405020303" pitchFamily="18" charset="0"/>
              </a:rPr>
              <a:t>Equality</a:t>
            </a:r>
          </a:p>
          <a:p>
            <a:r>
              <a:rPr lang="en-GB" sz="2200" dirty="0">
                <a:latin typeface="Georgia" panose="02040502050405020303" pitchFamily="18" charset="0"/>
              </a:rPr>
              <a:t>the state of being equal, especially in status, rights, or opportunities</a:t>
            </a:r>
          </a:p>
          <a:p>
            <a:endParaRPr lang="en-GB" dirty="0"/>
          </a:p>
        </p:txBody>
      </p:sp>
      <p:sp>
        <p:nvSpPr>
          <p:cNvPr id="7" name="Picture Placeholder 6">
            <a:extLst>
              <a:ext uri="{FF2B5EF4-FFF2-40B4-BE49-F238E27FC236}">
                <a16:creationId xmlns:a16="http://schemas.microsoft.com/office/drawing/2014/main" id="{3937DD85-70CB-A87F-5B31-6987EB3F9A87}"/>
              </a:ext>
            </a:extLst>
          </p:cNvPr>
          <p:cNvSpPr>
            <a:spLocks noGrp="1"/>
          </p:cNvSpPr>
          <p:nvPr>
            <p:ph type="pic" sz="quarter" idx="10"/>
          </p:nvPr>
        </p:nvSpPr>
        <p:spPr/>
        <p:txBody>
          <a:bodyPr/>
          <a:lstStyle/>
          <a:p>
            <a:endParaRPr lang="en-GB"/>
          </a:p>
        </p:txBody>
      </p:sp>
      <p:sp>
        <p:nvSpPr>
          <p:cNvPr id="8" name="Title 7">
            <a:extLst>
              <a:ext uri="{FF2B5EF4-FFF2-40B4-BE49-F238E27FC236}">
                <a16:creationId xmlns:a16="http://schemas.microsoft.com/office/drawing/2014/main" id="{2126D696-E609-EEF0-6C0E-672784DFC5AC}"/>
              </a:ext>
            </a:extLst>
          </p:cNvPr>
          <p:cNvSpPr>
            <a:spLocks noGrp="1"/>
          </p:cNvSpPr>
          <p:nvPr>
            <p:ph type="title"/>
          </p:nvPr>
        </p:nvSpPr>
        <p:spPr>
          <a:xfrm>
            <a:off x="433473" y="1358900"/>
            <a:ext cx="5211677" cy="1473200"/>
          </a:xfrm>
        </p:spPr>
        <p:txBody>
          <a:bodyPr>
            <a:normAutofit/>
          </a:bodyPr>
          <a:lstStyle/>
          <a:p>
            <a:r>
              <a:rPr lang="en-GB" dirty="0"/>
              <a:t>EDI: </a:t>
            </a:r>
            <a:br>
              <a:rPr lang="en-GB" dirty="0"/>
            </a:br>
            <a:r>
              <a:rPr lang="en-GB" dirty="0"/>
              <a:t>Stronger together</a:t>
            </a:r>
          </a:p>
        </p:txBody>
      </p:sp>
    </p:spTree>
    <p:extLst>
      <p:ext uri="{BB962C8B-B14F-4D97-AF65-F5344CB8AC3E}">
        <p14:creationId xmlns:p14="http://schemas.microsoft.com/office/powerpoint/2010/main" val="373467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F6C38C2-9219-CFAA-497E-3093004CEEB1}"/>
              </a:ext>
            </a:extLst>
          </p:cNvPr>
          <p:cNvSpPr>
            <a:spLocks noGrp="1"/>
          </p:cNvSpPr>
          <p:nvPr>
            <p:ph type="pic" sz="quarter" idx="11"/>
          </p:nvPr>
        </p:nvSpPr>
        <p:spPr>
          <a:xfrm>
            <a:off x="8075613" y="0"/>
            <a:ext cx="4116387" cy="6858000"/>
          </a:xfrm>
        </p:spPr>
        <p:txBody>
          <a:bodyPr/>
          <a:lstStyle/>
          <a:p>
            <a:endParaRPr lang="en-GB"/>
          </a:p>
        </p:txBody>
      </p:sp>
      <p:sp>
        <p:nvSpPr>
          <p:cNvPr id="3" name="Slide Number Placeholder 2">
            <a:extLst>
              <a:ext uri="{FF2B5EF4-FFF2-40B4-BE49-F238E27FC236}">
                <a16:creationId xmlns:a16="http://schemas.microsoft.com/office/drawing/2014/main" id="{26C70378-3F96-8DA5-A9AE-3D7C099A4A3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EACED-CA5D-B048-836B-BF30EF0E914A}" type="slidenum">
              <a:rPr kumimoji="0" lang="en-US" sz="1200" b="0" i="0" u="none" strike="noStrike" kern="1200" cap="none" spc="0" normalizeH="0" baseline="0" noProof="0" smtClean="0">
                <a:ln>
                  <a:noFill/>
                </a:ln>
                <a:solidFill>
                  <a:srgbClr val="707D8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707D89"/>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1E048F7C-C340-41FB-6946-19E9DCA1F506}"/>
              </a:ext>
            </a:extLst>
          </p:cNvPr>
          <p:cNvSpPr>
            <a:spLocks noGrp="1"/>
          </p:cNvSpPr>
          <p:nvPr>
            <p:ph idx="1"/>
          </p:nvPr>
        </p:nvSpPr>
        <p:spPr/>
        <p:txBody>
          <a:bodyPr>
            <a:normAutofit lnSpcReduction="10000"/>
          </a:bodyPr>
          <a:lstStyle/>
          <a:p>
            <a:r>
              <a:rPr lang="en-GB" sz="2800" dirty="0">
                <a:latin typeface="Georgia" panose="02040502050405020303" pitchFamily="18" charset="0"/>
              </a:rPr>
              <a:t>Our instinct as humans is naturally to gravitate towards those who are most like ourselves; whose experience of the world most mirrors our own.</a:t>
            </a:r>
          </a:p>
          <a:p>
            <a:r>
              <a:rPr lang="en-GB" sz="2800" dirty="0">
                <a:latin typeface="Georgia" panose="02040502050405020303" pitchFamily="18" charset="0"/>
              </a:rPr>
              <a:t>If you want the richest possible experience of life, make efforts to connect with people who are not the same as you. </a:t>
            </a:r>
            <a:endParaRPr lang="en-GB" dirty="0">
              <a:latin typeface="Georgia" panose="02040502050405020303" pitchFamily="18" charset="0"/>
            </a:endParaRPr>
          </a:p>
          <a:p>
            <a:r>
              <a:rPr lang="en-GB" sz="2800" b="1" dirty="0">
                <a:latin typeface="Georgia" panose="02040502050405020303" pitchFamily="18" charset="0"/>
              </a:rPr>
              <a:t>How openly are you connecting with people who are different to you? </a:t>
            </a:r>
          </a:p>
          <a:p>
            <a:endParaRPr lang="en-US" dirty="0"/>
          </a:p>
        </p:txBody>
      </p:sp>
      <p:sp>
        <p:nvSpPr>
          <p:cNvPr id="5" name="Title 4">
            <a:extLst>
              <a:ext uri="{FF2B5EF4-FFF2-40B4-BE49-F238E27FC236}">
                <a16:creationId xmlns:a16="http://schemas.microsoft.com/office/drawing/2014/main" id="{9DA7DBDD-434A-3700-D0AB-75E66DAFA6D1}"/>
              </a:ext>
            </a:extLst>
          </p:cNvPr>
          <p:cNvSpPr>
            <a:spLocks noGrp="1"/>
          </p:cNvSpPr>
          <p:nvPr>
            <p:ph type="title"/>
          </p:nvPr>
        </p:nvSpPr>
        <p:spPr/>
        <p:txBody>
          <a:bodyPr/>
          <a:lstStyle/>
          <a:p>
            <a:r>
              <a:rPr lang="en-US" dirty="0"/>
              <a:t>Be open and curious</a:t>
            </a:r>
          </a:p>
        </p:txBody>
      </p:sp>
    </p:spTree>
    <p:extLst>
      <p:ext uri="{BB962C8B-B14F-4D97-AF65-F5344CB8AC3E}">
        <p14:creationId xmlns:p14="http://schemas.microsoft.com/office/powerpoint/2010/main" val="414915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DA7DBDD-434A-3700-D0AB-75E66DAFA6D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4200">
                <a:latin typeface="+mj-lt"/>
              </a:rPr>
              <a:t>Life experiences of others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E048F7C-C340-41FB-6946-19E9DCA1F506}"/>
              </a:ext>
            </a:extLst>
          </p:cNvPr>
          <p:cNvSpPr>
            <a:spLocks noGrp="1"/>
          </p:cNvSpPr>
          <p:nvPr>
            <p:ph idx="1"/>
          </p:nvPr>
        </p:nvSpPr>
        <p:spPr>
          <a:xfrm>
            <a:off x="640080" y="2872899"/>
            <a:ext cx="4243589" cy="3320668"/>
          </a:xfrm>
        </p:spPr>
        <p:txBody>
          <a:bodyPr vert="horz" lIns="91440" tIns="45720" rIns="91440" bIns="45720" rtlCol="0">
            <a:normAutofit/>
          </a:bodyPr>
          <a:lstStyle/>
          <a:p>
            <a:pPr>
              <a:buFont typeface="Arial" panose="020B0604020202020204" pitchFamily="34" charset="0"/>
              <a:buChar char="•"/>
            </a:pPr>
            <a:r>
              <a:rPr lang="en-US" sz="2000"/>
              <a:t>We all make assumptions until we’re shown a different perspective.</a:t>
            </a:r>
          </a:p>
          <a:p>
            <a:pPr>
              <a:buFont typeface="Arial" panose="020B0604020202020204" pitchFamily="34" charset="0"/>
              <a:buChar char="•"/>
            </a:pPr>
            <a:r>
              <a:rPr lang="en-US" sz="2000"/>
              <a:t>Listen to and ask questions about the experiences of others.</a:t>
            </a:r>
          </a:p>
          <a:p>
            <a:pPr>
              <a:buFont typeface="Arial" panose="020B0604020202020204" pitchFamily="34" charset="0"/>
              <a:buChar char="•"/>
            </a:pPr>
            <a:r>
              <a:rPr lang="en-US" sz="2000"/>
              <a:t>Create a safe, non-judgemental space to share stories and experiences. </a:t>
            </a:r>
          </a:p>
          <a:p>
            <a:pPr>
              <a:buFont typeface="Arial" panose="020B0604020202020204" pitchFamily="34" charset="0"/>
              <a:buChar char="•"/>
            </a:pPr>
            <a:r>
              <a:rPr lang="en-US" sz="2000"/>
              <a:t>We are all learning, all the time. </a:t>
            </a:r>
          </a:p>
          <a:p>
            <a:pPr>
              <a:buFont typeface="Arial" panose="020B0604020202020204" pitchFamily="34" charset="0"/>
              <a:buChar char="•"/>
            </a:pPr>
            <a:endParaRPr lang="en-US" sz="2000"/>
          </a:p>
          <a:p>
            <a:pPr>
              <a:buFont typeface="Arial" panose="020B0604020202020204" pitchFamily="34" charset="0"/>
              <a:buChar char="•"/>
            </a:pPr>
            <a:endParaRPr lang="en-US" sz="2000"/>
          </a:p>
        </p:txBody>
      </p:sp>
      <p:pic>
        <p:nvPicPr>
          <p:cNvPr id="6" name="Content Placeholder 11" descr="Chemistry students doing an experiment">
            <a:extLst>
              <a:ext uri="{FF2B5EF4-FFF2-40B4-BE49-F238E27FC236}">
                <a16:creationId xmlns:a16="http://schemas.microsoft.com/office/drawing/2014/main" id="{F9FC517D-4DF6-1F6B-3CF5-EFE6DC9E806E}"/>
              </a:ext>
            </a:extLst>
          </p:cNvPr>
          <p:cNvPicPr>
            <a:picLocks noGrp="1" noChangeAspect="1"/>
          </p:cNvPicPr>
          <p:nvPr>
            <p:ph idx="14"/>
          </p:nvPr>
        </p:nvPicPr>
        <p:blipFill>
          <a:blip r:embed="rId3"/>
          <a:srcRect l="11193" r="2185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26C70378-3F96-8DA5-A9AE-3D7C099A4A3F}"/>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defTabSz="914400">
              <a:spcAft>
                <a:spcPts val="600"/>
              </a:spcAft>
              <a:defRPr/>
            </a:pPr>
            <a:fld id="{820EACED-CA5D-B048-836B-BF30EF0E914A}" type="slidenum">
              <a:rPr lang="en-US">
                <a:solidFill>
                  <a:srgbClr val="FFFFFF"/>
                </a:solidFill>
                <a:latin typeface="Calibri" panose="020F0502020204030204"/>
              </a:rPr>
              <a:pPr defTabSz="914400">
                <a:spcAft>
                  <a:spcPts val="600"/>
                </a:spcAft>
                <a:defRPr/>
              </a:pPr>
              <a:t>27</a:t>
            </a:fld>
            <a:endParaRPr lang="en-US">
              <a:solidFill>
                <a:srgbClr val="FFFFFF"/>
              </a:solidFill>
              <a:latin typeface="Calibri" panose="020F0502020204030204"/>
            </a:endParaRPr>
          </a:p>
        </p:txBody>
      </p:sp>
    </p:spTree>
    <p:extLst>
      <p:ext uri="{BB962C8B-B14F-4D97-AF65-F5344CB8AC3E}">
        <p14:creationId xmlns:p14="http://schemas.microsoft.com/office/powerpoint/2010/main" val="124287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2C95E-7B39-17F7-CF7C-CC543729F0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EACED-CA5D-B048-836B-BF30EF0E914A}" type="slidenum">
              <a:rPr kumimoji="0" lang="en-US" sz="1200" b="0" i="0" u="none" strike="noStrike" kern="1200" cap="none" spc="0" normalizeH="0" baseline="0" noProof="0" smtClean="0">
                <a:ln>
                  <a:noFill/>
                </a:ln>
                <a:solidFill>
                  <a:srgbClr val="FCFBF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CFBF8"/>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E6E88D9-DC2C-8675-72EA-96A0E7A9FB47}"/>
              </a:ext>
            </a:extLst>
          </p:cNvPr>
          <p:cNvSpPr>
            <a:spLocks noGrp="1"/>
          </p:cNvSpPr>
          <p:nvPr>
            <p:ph type="title"/>
          </p:nvPr>
        </p:nvSpPr>
        <p:spPr/>
        <p:txBody>
          <a:bodyPr>
            <a:noAutofit/>
          </a:bodyPr>
          <a:lstStyle/>
          <a:p>
            <a:r>
              <a:rPr lang="en-US" sz="3000" dirty="0"/>
              <a:t>Protected characteristics</a:t>
            </a:r>
          </a:p>
        </p:txBody>
      </p:sp>
      <p:sp>
        <p:nvSpPr>
          <p:cNvPr id="5" name="Content Placeholder 4">
            <a:extLst>
              <a:ext uri="{FF2B5EF4-FFF2-40B4-BE49-F238E27FC236}">
                <a16:creationId xmlns:a16="http://schemas.microsoft.com/office/drawing/2014/main" id="{A97F933B-AF32-0733-C4BE-C13C0DF4F76F}"/>
              </a:ext>
            </a:extLst>
          </p:cNvPr>
          <p:cNvSpPr>
            <a:spLocks noGrp="1"/>
          </p:cNvSpPr>
          <p:nvPr>
            <p:ph idx="1"/>
          </p:nvPr>
        </p:nvSpPr>
        <p:spPr>
          <a:xfrm>
            <a:off x="433473" y="2258900"/>
            <a:ext cx="5219518" cy="4140312"/>
          </a:xfrm>
        </p:spPr>
        <p:txBody>
          <a:bodyPr>
            <a:normAutofit fontScale="92500" lnSpcReduction="20000"/>
          </a:bodyPr>
          <a:lstStyle/>
          <a:p>
            <a:r>
              <a:rPr lang="en-GB" i="0" dirty="0">
                <a:solidFill>
                  <a:srgbClr val="131313"/>
                </a:solidFill>
                <a:effectLst/>
                <a:latin typeface="Georgia" panose="02040502050405020303" pitchFamily="18" charset="0"/>
              </a:rPr>
              <a:t>It is against the law to discriminate against someone because of the 9 protected characteristics. </a:t>
            </a:r>
            <a:endParaRPr lang="en-GB" dirty="0">
              <a:solidFill>
                <a:srgbClr val="131313"/>
              </a:solidFill>
              <a:latin typeface="Georgia" panose="02040502050405020303" pitchFamily="18" charset="0"/>
            </a:endParaRPr>
          </a:p>
          <a:p>
            <a:r>
              <a:rPr lang="en-GB" i="0" dirty="0">
                <a:solidFill>
                  <a:srgbClr val="131313"/>
                </a:solidFill>
                <a:effectLst/>
                <a:latin typeface="Georgia" panose="02040502050405020303" pitchFamily="18" charset="0"/>
              </a:rPr>
              <a:t>The University also includes socioeconomic status, temporary impairment and caring responsibilities in planning. </a:t>
            </a:r>
          </a:p>
          <a:p>
            <a:r>
              <a:rPr lang="en-GB" i="0" dirty="0">
                <a:solidFill>
                  <a:srgbClr val="131313"/>
                </a:solidFill>
                <a:effectLst/>
                <a:latin typeface="Georgia" panose="02040502050405020303" pitchFamily="18" charset="0"/>
              </a:rPr>
              <a:t>It is also important to think about people who are the first in their families to attend university, and to consider refugees/asylum seekers.</a:t>
            </a:r>
          </a:p>
          <a:p>
            <a:endParaRPr lang="en-GB" b="1" i="0" dirty="0">
              <a:solidFill>
                <a:srgbClr val="131313"/>
              </a:solidFill>
              <a:effectLst/>
              <a:latin typeface="Georgia" panose="02040502050405020303" pitchFamily="18" charset="0"/>
            </a:endParaRPr>
          </a:p>
        </p:txBody>
      </p:sp>
      <p:pic>
        <p:nvPicPr>
          <p:cNvPr id="12" name="Content Placeholder 11">
            <a:extLst>
              <a:ext uri="{FF2B5EF4-FFF2-40B4-BE49-F238E27FC236}">
                <a16:creationId xmlns:a16="http://schemas.microsoft.com/office/drawing/2014/main" id="{C660290C-1B30-B375-1249-6EE1C2666135}"/>
              </a:ext>
            </a:extLst>
          </p:cNvPr>
          <p:cNvPicPr>
            <a:picLocks noGrp="1" noChangeAspect="1"/>
          </p:cNvPicPr>
          <p:nvPr>
            <p:ph idx="14"/>
          </p:nvPr>
        </p:nvPicPr>
        <p:blipFill>
          <a:blip r:embed="rId3"/>
          <a:stretch>
            <a:fillRect/>
          </a:stretch>
        </p:blipFill>
        <p:spPr>
          <a:xfrm>
            <a:off x="6554788" y="801523"/>
            <a:ext cx="5211762" cy="5075566"/>
          </a:xfrm>
          <a:prstGeom prst="rect">
            <a:avLst/>
          </a:prstGeom>
        </p:spPr>
      </p:pic>
    </p:spTree>
    <p:extLst>
      <p:ext uri="{BB962C8B-B14F-4D97-AF65-F5344CB8AC3E}">
        <p14:creationId xmlns:p14="http://schemas.microsoft.com/office/powerpoint/2010/main" val="405389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5D8190-A152-FE79-7E7D-43D1D35225C4}"/>
              </a:ext>
            </a:extLst>
          </p:cNvPr>
          <p:cNvSpPr>
            <a:spLocks noGrp="1"/>
          </p:cNvSpPr>
          <p:nvPr>
            <p:ph idx="1"/>
          </p:nvPr>
        </p:nvSpPr>
        <p:spPr/>
        <p:txBody>
          <a:bodyPr/>
          <a:lstStyle/>
          <a:p>
            <a:r>
              <a:rPr lang="en-GB" dirty="0"/>
              <a:t>EDI forum open to staff and students meets regularly throughout the year</a:t>
            </a:r>
          </a:p>
          <a:p>
            <a:endParaRPr lang="en-GB" dirty="0"/>
          </a:p>
          <a:p>
            <a:r>
              <a:rPr lang="en-GB" dirty="0"/>
              <a:t>Key points of contact:</a:t>
            </a:r>
          </a:p>
          <a:p>
            <a:pPr lvl="1"/>
            <a:r>
              <a:rPr lang="en-GB" dirty="0"/>
              <a:t>All PGCE tutors</a:t>
            </a:r>
          </a:p>
          <a:p>
            <a:pPr lvl="1"/>
            <a:r>
              <a:rPr lang="en-GB" dirty="0"/>
              <a:t>Disability Liaison Officer: Dr Helen Smith</a:t>
            </a:r>
          </a:p>
          <a:p>
            <a:pPr lvl="1"/>
            <a:r>
              <a:rPr lang="en-GB" dirty="0"/>
              <a:t>Carers’ Champion: Dr Charlie Davis</a:t>
            </a:r>
          </a:p>
          <a:p>
            <a:endParaRPr lang="en-GB" dirty="0"/>
          </a:p>
          <a:p>
            <a:pPr lvl="1"/>
            <a:endParaRPr lang="en-GB" dirty="0"/>
          </a:p>
        </p:txBody>
      </p:sp>
      <p:sp>
        <p:nvSpPr>
          <p:cNvPr id="6" name="Title 5">
            <a:extLst>
              <a:ext uri="{FF2B5EF4-FFF2-40B4-BE49-F238E27FC236}">
                <a16:creationId xmlns:a16="http://schemas.microsoft.com/office/drawing/2014/main" id="{D86F289D-B4BA-DB9C-56BE-2732C09D8584}"/>
              </a:ext>
            </a:extLst>
          </p:cNvPr>
          <p:cNvSpPr>
            <a:spLocks noGrp="1"/>
          </p:cNvSpPr>
          <p:nvPr>
            <p:ph type="title"/>
          </p:nvPr>
        </p:nvSpPr>
        <p:spPr/>
        <p:txBody>
          <a:bodyPr/>
          <a:lstStyle/>
          <a:p>
            <a:r>
              <a:rPr lang="en-GB" dirty="0"/>
              <a:t>EDI in the School of Education</a:t>
            </a:r>
          </a:p>
        </p:txBody>
      </p:sp>
    </p:spTree>
    <p:extLst>
      <p:ext uri="{BB962C8B-B14F-4D97-AF65-F5344CB8AC3E}">
        <p14:creationId xmlns:p14="http://schemas.microsoft.com/office/powerpoint/2010/main" val="406358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ZA" dirty="0"/>
              <a:t>The teaching manual</a:t>
            </a:r>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ZA" smtClean="0"/>
              <a:t>3</a:t>
            </a:fld>
            <a:endParaRPr lang="en-ZA" dirty="0"/>
          </a:p>
        </p:txBody>
      </p:sp>
      <p:sp>
        <p:nvSpPr>
          <p:cNvPr id="7" name="Horizontal Scroll 6"/>
          <p:cNvSpPr/>
          <p:nvPr/>
        </p:nvSpPr>
        <p:spPr>
          <a:xfrm>
            <a:off x="7118403" y="1989669"/>
            <a:ext cx="3424637" cy="29718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rPr>
              <a:t>The Ultimate Teaching Manual</a:t>
            </a:r>
          </a:p>
          <a:p>
            <a:pPr algn="ctr"/>
            <a:r>
              <a:rPr lang="en-GB" dirty="0">
                <a:ln w="0"/>
                <a:solidFill>
                  <a:schemeClr val="tx1"/>
                </a:solidFill>
                <a:effectLst>
                  <a:outerShdw blurRad="38100" dist="19050" dir="2700000" algn="tl" rotWithShape="0">
                    <a:schemeClr val="dk1">
                      <a:alpha val="40000"/>
                    </a:schemeClr>
                  </a:outerShdw>
                </a:effectLst>
              </a:rPr>
              <a:t>The only thing you need to be successful!</a:t>
            </a:r>
          </a:p>
        </p:txBody>
      </p:sp>
      <p:sp>
        <p:nvSpPr>
          <p:cNvPr id="9" name="Multiply 8"/>
          <p:cNvSpPr/>
          <p:nvPr/>
        </p:nvSpPr>
        <p:spPr>
          <a:xfrm>
            <a:off x="7118402" y="1866903"/>
            <a:ext cx="3424637" cy="32173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Tree>
    <p:extLst>
      <p:ext uri="{BB962C8B-B14F-4D97-AF65-F5344CB8AC3E}">
        <p14:creationId xmlns:p14="http://schemas.microsoft.com/office/powerpoint/2010/main" val="23210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2FDDC-A2F2-9430-1AD1-3841EA96FDF4}"/>
              </a:ext>
            </a:extLst>
          </p:cNvPr>
          <p:cNvSpPr>
            <a:spLocks noGrp="1"/>
          </p:cNvSpPr>
          <p:nvPr>
            <p:ph type="sldNum" sz="quarter" idx="4"/>
          </p:nvPr>
        </p:nvSpPr>
        <p:spPr/>
        <p:txBody>
          <a:bodyPr/>
          <a:lstStyle/>
          <a:p>
            <a:fld id="{820EACED-CA5D-B048-836B-BF30EF0E914A}" type="slidenum">
              <a:rPr lang="en-US" smtClean="0"/>
              <a:pPr/>
              <a:t>30</a:t>
            </a:fld>
            <a:endParaRPr lang="en-US"/>
          </a:p>
        </p:txBody>
      </p:sp>
      <p:sp>
        <p:nvSpPr>
          <p:cNvPr id="6" name="Content Placeholder 5">
            <a:extLst>
              <a:ext uri="{FF2B5EF4-FFF2-40B4-BE49-F238E27FC236}">
                <a16:creationId xmlns:a16="http://schemas.microsoft.com/office/drawing/2014/main" id="{96EFCC6E-8F20-5C82-3AB7-FA5956E20C67}"/>
              </a:ext>
            </a:extLst>
          </p:cNvPr>
          <p:cNvSpPr>
            <a:spLocks noGrp="1"/>
          </p:cNvSpPr>
          <p:nvPr>
            <p:ph idx="1"/>
          </p:nvPr>
        </p:nvSpPr>
        <p:spPr/>
        <p:txBody>
          <a:bodyPr>
            <a:normAutofit/>
          </a:bodyPr>
          <a:lstStyle/>
          <a:p>
            <a:r>
              <a:rPr lang="en-GB" dirty="0"/>
              <a:t>UoN student and staff networks: </a:t>
            </a:r>
            <a:r>
              <a:rPr lang="en-GB" dirty="0">
                <a:hlinkClick r:id="rId2"/>
              </a:rPr>
              <a:t>Stronger together</a:t>
            </a:r>
            <a:endParaRPr lang="en-GB" dirty="0"/>
          </a:p>
          <a:p>
            <a:r>
              <a:rPr lang="en-GB" dirty="0"/>
              <a:t>School of Education EDI forum</a:t>
            </a:r>
          </a:p>
          <a:p>
            <a:endParaRPr lang="en-GB" dirty="0"/>
          </a:p>
          <a:p>
            <a:r>
              <a:rPr lang="en-GB" dirty="0">
                <a:hlinkClick r:id="rId3"/>
              </a:rPr>
              <a:t>‘EDI in practice’ SharePoint</a:t>
            </a:r>
            <a:endParaRPr lang="en-GB" dirty="0"/>
          </a:p>
          <a:p>
            <a:pPr lvl="1"/>
            <a:r>
              <a:rPr lang="en-GB" dirty="0"/>
              <a:t>To connect people</a:t>
            </a:r>
          </a:p>
          <a:p>
            <a:pPr lvl="1"/>
            <a:r>
              <a:rPr lang="en-GB" dirty="0"/>
              <a:t>Share information events taking place</a:t>
            </a:r>
          </a:p>
          <a:p>
            <a:pPr lvl="1"/>
            <a:r>
              <a:rPr lang="en-GB" dirty="0"/>
              <a:t>Share news and resources</a:t>
            </a:r>
          </a:p>
          <a:p>
            <a:pPr marL="0" indent="0">
              <a:buNone/>
            </a:pPr>
            <a:endParaRPr lang="en-GB" dirty="0"/>
          </a:p>
          <a:p>
            <a:r>
              <a:rPr lang="en-GB" dirty="0"/>
              <a:t>UoN PGCE student networks</a:t>
            </a:r>
          </a:p>
          <a:p>
            <a:r>
              <a:rPr lang="en-GB" dirty="0"/>
              <a:t>Regional teacher networks</a:t>
            </a:r>
          </a:p>
        </p:txBody>
      </p:sp>
      <p:sp>
        <p:nvSpPr>
          <p:cNvPr id="4" name="Title 3">
            <a:extLst>
              <a:ext uri="{FF2B5EF4-FFF2-40B4-BE49-F238E27FC236}">
                <a16:creationId xmlns:a16="http://schemas.microsoft.com/office/drawing/2014/main" id="{A9053767-385B-50A3-E5CA-6A4A5AA3CD3E}"/>
              </a:ext>
            </a:extLst>
          </p:cNvPr>
          <p:cNvSpPr>
            <a:spLocks noGrp="1"/>
          </p:cNvSpPr>
          <p:nvPr>
            <p:ph type="title"/>
          </p:nvPr>
        </p:nvSpPr>
        <p:spPr/>
        <p:txBody>
          <a:bodyPr>
            <a:normAutofit/>
          </a:bodyPr>
          <a:lstStyle/>
          <a:p>
            <a:r>
              <a:rPr lang="en-GB" dirty="0"/>
              <a:t>EDI as a UoN student and teacher</a:t>
            </a:r>
          </a:p>
        </p:txBody>
      </p:sp>
    </p:spTree>
    <p:extLst>
      <p:ext uri="{BB962C8B-B14F-4D97-AF65-F5344CB8AC3E}">
        <p14:creationId xmlns:p14="http://schemas.microsoft.com/office/powerpoint/2010/main" val="2099514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2C95E-7B39-17F7-CF7C-CC543729F0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EACED-CA5D-B048-836B-BF30EF0E914A}" type="slidenum">
              <a:rPr kumimoji="0" lang="en-US" sz="1200" b="0" i="0" u="none" strike="noStrike" kern="1200" cap="none" spc="0" normalizeH="0" baseline="0" noProof="0" smtClean="0">
                <a:ln>
                  <a:noFill/>
                </a:ln>
                <a:solidFill>
                  <a:srgbClr val="FCFBF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CFBF8"/>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E6E88D9-DC2C-8675-72EA-96A0E7A9FB47}"/>
              </a:ext>
            </a:extLst>
          </p:cNvPr>
          <p:cNvSpPr>
            <a:spLocks noGrp="1"/>
          </p:cNvSpPr>
          <p:nvPr>
            <p:ph type="title"/>
          </p:nvPr>
        </p:nvSpPr>
        <p:spPr/>
        <p:txBody>
          <a:bodyPr>
            <a:noAutofit/>
          </a:bodyPr>
          <a:lstStyle/>
          <a:p>
            <a:r>
              <a:rPr lang="en-US" sz="3000" dirty="0"/>
              <a:t>Life experiences of others </a:t>
            </a:r>
          </a:p>
        </p:txBody>
      </p:sp>
      <p:sp>
        <p:nvSpPr>
          <p:cNvPr id="5" name="Content Placeholder 4">
            <a:extLst>
              <a:ext uri="{FF2B5EF4-FFF2-40B4-BE49-F238E27FC236}">
                <a16:creationId xmlns:a16="http://schemas.microsoft.com/office/drawing/2014/main" id="{A97F933B-AF32-0733-C4BE-C13C0DF4F76F}"/>
              </a:ext>
            </a:extLst>
          </p:cNvPr>
          <p:cNvSpPr>
            <a:spLocks noGrp="1"/>
          </p:cNvSpPr>
          <p:nvPr>
            <p:ph idx="1"/>
          </p:nvPr>
        </p:nvSpPr>
        <p:spPr/>
        <p:txBody>
          <a:bodyPr>
            <a:normAutofit/>
          </a:bodyPr>
          <a:lstStyle/>
          <a:p>
            <a:r>
              <a:rPr lang="en-GB" b="1" i="0" dirty="0">
                <a:solidFill>
                  <a:srgbClr val="131313"/>
                </a:solidFill>
                <a:effectLst/>
                <a:latin typeface="Georgia" panose="02040502050405020303" pitchFamily="18" charset="0"/>
                <a:hlinkClick r:id="rId3"/>
              </a:rPr>
              <a:t>Stronger Together</a:t>
            </a:r>
            <a:r>
              <a:rPr lang="en-GB" b="0" i="0" dirty="0">
                <a:solidFill>
                  <a:srgbClr val="131313"/>
                </a:solidFill>
                <a:effectLst/>
                <a:latin typeface="Georgia" panose="02040502050405020303" pitchFamily="18" charset="0"/>
                <a:hlinkClick r:id="rId3"/>
              </a:rPr>
              <a:t> </a:t>
            </a:r>
            <a:r>
              <a:rPr lang="en-GB" b="0" i="0" dirty="0">
                <a:solidFill>
                  <a:srgbClr val="131313"/>
                </a:solidFill>
                <a:effectLst/>
                <a:latin typeface="Georgia" panose="02040502050405020303" pitchFamily="18" charset="0"/>
              </a:rPr>
              <a:t>videos with students from different backgrounds talking about their experiences at Nottingham. Here’s one about </a:t>
            </a:r>
            <a:r>
              <a:rPr lang="en-GB" b="0" i="0" dirty="0">
                <a:solidFill>
                  <a:srgbClr val="131313"/>
                </a:solidFill>
                <a:effectLst/>
                <a:latin typeface="Georgia" panose="02040502050405020303" pitchFamily="18" charset="0"/>
                <a:hlinkClick r:id="rId4"/>
              </a:rPr>
              <a:t>mature students </a:t>
            </a:r>
            <a:r>
              <a:rPr lang="en-GB" b="0" i="0" dirty="0">
                <a:solidFill>
                  <a:srgbClr val="131313"/>
                </a:solidFill>
                <a:effectLst/>
                <a:latin typeface="Georgia" panose="02040502050405020303" pitchFamily="18" charset="0"/>
              </a:rPr>
              <a:t>to illustrate what we’ve been talking about.</a:t>
            </a:r>
            <a:endParaRPr lang="en-US" dirty="0">
              <a:latin typeface="Georgia" panose="02040502050405020303" pitchFamily="18" charset="0"/>
            </a:endParaRPr>
          </a:p>
        </p:txBody>
      </p:sp>
      <p:pic>
        <p:nvPicPr>
          <p:cNvPr id="9" name="Online Media 8" descr="Mature Students - Stronger Together">
            <a:hlinkClick r:id="" action="ppaction://media"/>
            <a:extLst>
              <a:ext uri="{FF2B5EF4-FFF2-40B4-BE49-F238E27FC236}">
                <a16:creationId xmlns:a16="http://schemas.microsoft.com/office/drawing/2014/main" id="{1AFFE833-CFC9-19DC-EF97-360850E654A7}"/>
              </a:ext>
            </a:extLst>
          </p:cNvPr>
          <p:cNvPicPr>
            <a:picLocks noGrp="1" noRot="1" noChangeAspect="1"/>
          </p:cNvPicPr>
          <p:nvPr>
            <p:ph idx="14"/>
            <a:videoFile r:link="rId1"/>
          </p:nvPr>
        </p:nvPicPr>
        <p:blipFill>
          <a:blip r:embed="rId5"/>
          <a:stretch>
            <a:fillRect/>
          </a:stretch>
        </p:blipFill>
        <p:spPr>
          <a:xfrm>
            <a:off x="6554788" y="1866900"/>
            <a:ext cx="5211762" cy="2944813"/>
          </a:xfrm>
          <a:prstGeom prst="rect">
            <a:avLst/>
          </a:prstGeom>
        </p:spPr>
      </p:pic>
    </p:spTree>
    <p:extLst>
      <p:ext uri="{BB962C8B-B14F-4D97-AF65-F5344CB8AC3E}">
        <p14:creationId xmlns:p14="http://schemas.microsoft.com/office/powerpoint/2010/main" val="18580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003A6-55B1-7473-2DFE-5FCD2946E656}"/>
              </a:ext>
            </a:extLst>
          </p:cNvPr>
          <p:cNvSpPr>
            <a:spLocks noGrp="1"/>
          </p:cNvSpPr>
          <p:nvPr>
            <p:ph type="sldNum" sz="quarter" idx="4"/>
          </p:nvPr>
        </p:nvSpPr>
        <p:spPr/>
        <p:txBody>
          <a:bodyPr/>
          <a:lstStyle/>
          <a:p>
            <a:fld id="{820EACED-CA5D-B048-836B-BF30EF0E914A}" type="slidenum">
              <a:rPr lang="en-US" smtClean="0"/>
              <a:pPr/>
              <a:t>32</a:t>
            </a:fld>
            <a:endParaRPr lang="en-US"/>
          </a:p>
        </p:txBody>
      </p:sp>
      <p:sp>
        <p:nvSpPr>
          <p:cNvPr id="6" name="Content Placeholder 5">
            <a:extLst>
              <a:ext uri="{FF2B5EF4-FFF2-40B4-BE49-F238E27FC236}">
                <a16:creationId xmlns:a16="http://schemas.microsoft.com/office/drawing/2014/main" id="{55236107-7954-E2CC-A845-898E844C345B}"/>
              </a:ext>
            </a:extLst>
          </p:cNvPr>
          <p:cNvSpPr>
            <a:spLocks noGrp="1"/>
          </p:cNvSpPr>
          <p:nvPr>
            <p:ph idx="14"/>
          </p:nvPr>
        </p:nvSpPr>
        <p:spPr/>
        <p:txBody>
          <a:bodyPr>
            <a:normAutofit fontScale="92500" lnSpcReduction="10000"/>
          </a:bodyPr>
          <a:lstStyle/>
          <a:p>
            <a:pPr marL="0" indent="0">
              <a:buNone/>
            </a:pPr>
            <a:r>
              <a:rPr lang="en-GB" dirty="0"/>
              <a:t>In previous years, we have run groups the following groups:</a:t>
            </a:r>
          </a:p>
          <a:p>
            <a:pPr marL="0" indent="0">
              <a:buNone/>
            </a:pPr>
            <a:endParaRPr lang="en-GB" dirty="0"/>
          </a:p>
          <a:p>
            <a:r>
              <a:rPr lang="en-GB" dirty="0"/>
              <a:t>Carers and parents</a:t>
            </a:r>
          </a:p>
          <a:p>
            <a:r>
              <a:rPr lang="en-GB" dirty="0"/>
              <a:t>Career changers</a:t>
            </a:r>
          </a:p>
          <a:p>
            <a:r>
              <a:rPr lang="en-GB" dirty="0"/>
              <a:t>Black and global majority</a:t>
            </a:r>
          </a:p>
          <a:p>
            <a:r>
              <a:rPr lang="en-GB" dirty="0"/>
              <a:t>Internationally educated</a:t>
            </a:r>
          </a:p>
          <a:p>
            <a:r>
              <a:rPr lang="en-GB" dirty="0"/>
              <a:t>Neurodivergent</a:t>
            </a:r>
          </a:p>
          <a:p>
            <a:r>
              <a:rPr lang="en-GB" dirty="0"/>
              <a:t>LGBTQ+</a:t>
            </a:r>
          </a:p>
          <a:p>
            <a:r>
              <a:rPr lang="en-GB" dirty="0"/>
              <a:t>Mental health</a:t>
            </a:r>
          </a:p>
          <a:p>
            <a:pPr marL="0" indent="0">
              <a:buNone/>
            </a:pPr>
            <a:endParaRPr lang="en-GB" dirty="0"/>
          </a:p>
          <a:p>
            <a:pPr marL="0" indent="0">
              <a:buNone/>
            </a:pPr>
            <a:endParaRPr lang="en-GB" dirty="0"/>
          </a:p>
          <a:p>
            <a:pPr marL="0" indent="0">
              <a:buNone/>
            </a:pPr>
            <a:r>
              <a:rPr lang="en-GB" dirty="0"/>
              <a:t>…..but we can also do more!</a:t>
            </a:r>
          </a:p>
          <a:p>
            <a:endParaRPr lang="en-GB" dirty="0"/>
          </a:p>
          <a:p>
            <a:endParaRPr lang="en-GB" dirty="0"/>
          </a:p>
        </p:txBody>
      </p:sp>
      <p:sp>
        <p:nvSpPr>
          <p:cNvPr id="5" name="Content Placeholder 4">
            <a:extLst>
              <a:ext uri="{FF2B5EF4-FFF2-40B4-BE49-F238E27FC236}">
                <a16:creationId xmlns:a16="http://schemas.microsoft.com/office/drawing/2014/main" id="{4E9D6D62-8E06-AD1F-6A57-CB5662D7146F}"/>
              </a:ext>
            </a:extLst>
          </p:cNvPr>
          <p:cNvSpPr>
            <a:spLocks noGrp="1"/>
          </p:cNvSpPr>
          <p:nvPr>
            <p:ph idx="1"/>
          </p:nvPr>
        </p:nvSpPr>
        <p:spPr>
          <a:xfrm>
            <a:off x="433473" y="2708905"/>
            <a:ext cx="5219518" cy="1786896"/>
          </a:xfrm>
        </p:spPr>
        <p:txBody>
          <a:bodyPr/>
          <a:lstStyle/>
          <a:p>
            <a:r>
              <a:rPr lang="en-GB" dirty="0"/>
              <a:t>Student led, facilitated by tutors</a:t>
            </a:r>
          </a:p>
          <a:p>
            <a:r>
              <a:rPr lang="en-GB" dirty="0"/>
              <a:t>Time to meet, share life experiences, get to know each other</a:t>
            </a:r>
          </a:p>
          <a:p>
            <a:pPr marL="0" indent="0">
              <a:buNone/>
            </a:pPr>
            <a:endParaRPr lang="en-GB" dirty="0"/>
          </a:p>
        </p:txBody>
      </p:sp>
      <p:sp>
        <p:nvSpPr>
          <p:cNvPr id="4" name="Title 3">
            <a:extLst>
              <a:ext uri="{FF2B5EF4-FFF2-40B4-BE49-F238E27FC236}">
                <a16:creationId xmlns:a16="http://schemas.microsoft.com/office/drawing/2014/main" id="{131CC5FD-98C9-6831-4BE2-03424EB00FDA}"/>
              </a:ext>
            </a:extLst>
          </p:cNvPr>
          <p:cNvSpPr>
            <a:spLocks noGrp="1"/>
          </p:cNvSpPr>
          <p:nvPr>
            <p:ph type="title"/>
          </p:nvPr>
        </p:nvSpPr>
        <p:spPr>
          <a:xfrm>
            <a:off x="425450" y="1028700"/>
            <a:ext cx="5211677" cy="900000"/>
          </a:xfrm>
        </p:spPr>
        <p:txBody>
          <a:bodyPr>
            <a:normAutofit fontScale="90000"/>
          </a:bodyPr>
          <a:lstStyle/>
          <a:p>
            <a:r>
              <a:rPr lang="en-GB" dirty="0"/>
              <a:t>UoN PGCE student network groups</a:t>
            </a:r>
          </a:p>
        </p:txBody>
      </p:sp>
      <p:sp>
        <p:nvSpPr>
          <p:cNvPr id="7" name="TextBox 6">
            <a:extLst>
              <a:ext uri="{FF2B5EF4-FFF2-40B4-BE49-F238E27FC236}">
                <a16:creationId xmlns:a16="http://schemas.microsoft.com/office/drawing/2014/main" id="{3B4F50A3-B4A7-ED17-63AB-C10E1C4040A2}"/>
              </a:ext>
            </a:extLst>
          </p:cNvPr>
          <p:cNvSpPr txBox="1"/>
          <p:nvPr/>
        </p:nvSpPr>
        <p:spPr>
          <a:xfrm>
            <a:off x="203200" y="4737100"/>
            <a:ext cx="5746750" cy="1754326"/>
          </a:xfrm>
          <a:prstGeom prst="rect">
            <a:avLst/>
          </a:prstGeom>
          <a:solidFill>
            <a:schemeClr val="accent5">
              <a:lumMod val="40000"/>
              <a:lumOff val="60000"/>
            </a:schemeClr>
          </a:solidFill>
        </p:spPr>
        <p:txBody>
          <a:bodyPr wrap="square" rtlCol="0">
            <a:spAutoFit/>
          </a:bodyPr>
          <a:lstStyle/>
          <a:p>
            <a:r>
              <a:rPr lang="en-GB" b="1" dirty="0"/>
              <a:t>Come along on Friday 4 October 2024 at 12.45-1.15 to share experiences of the start of the course and find out more about possible network groups </a:t>
            </a:r>
          </a:p>
          <a:p>
            <a:r>
              <a:rPr lang="en-GB" b="1" dirty="0"/>
              <a:t>OR</a:t>
            </a:r>
          </a:p>
          <a:p>
            <a:r>
              <a:rPr lang="en-GB" b="1" dirty="0"/>
              <a:t>Get in touch with Claire Clemmet before then if you would like something to be set up sooner</a:t>
            </a:r>
          </a:p>
        </p:txBody>
      </p:sp>
    </p:spTree>
    <p:extLst>
      <p:ext uri="{BB962C8B-B14F-4D97-AF65-F5344CB8AC3E}">
        <p14:creationId xmlns:p14="http://schemas.microsoft.com/office/powerpoint/2010/main" val="396316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38618D-5AFC-564A-772B-9C633A1DFC53}"/>
              </a:ext>
            </a:extLst>
          </p:cNvPr>
          <p:cNvSpPr>
            <a:spLocks noGrp="1"/>
          </p:cNvSpPr>
          <p:nvPr>
            <p:ph type="sldNum" sz="quarter" idx="4"/>
          </p:nvPr>
        </p:nvSpPr>
        <p:spPr/>
        <p:txBody>
          <a:bodyPr/>
          <a:lstStyle/>
          <a:p>
            <a:fld id="{820EACED-CA5D-B048-836B-BF30EF0E914A}" type="slidenum">
              <a:rPr lang="en-US" smtClean="0"/>
              <a:pPr/>
              <a:t>33</a:t>
            </a:fld>
            <a:endParaRPr lang="en-US"/>
          </a:p>
        </p:txBody>
      </p:sp>
      <p:sp>
        <p:nvSpPr>
          <p:cNvPr id="3" name="Content Placeholder 2">
            <a:extLst>
              <a:ext uri="{FF2B5EF4-FFF2-40B4-BE49-F238E27FC236}">
                <a16:creationId xmlns:a16="http://schemas.microsoft.com/office/drawing/2014/main" id="{29243340-BB65-F804-13F6-59C856EDE7A0}"/>
              </a:ext>
            </a:extLst>
          </p:cNvPr>
          <p:cNvSpPr>
            <a:spLocks noGrp="1"/>
          </p:cNvSpPr>
          <p:nvPr>
            <p:ph idx="1"/>
          </p:nvPr>
        </p:nvSpPr>
        <p:spPr/>
        <p:txBody>
          <a:bodyPr/>
          <a:lstStyle/>
          <a:p>
            <a:r>
              <a:rPr lang="en-GB" dirty="0"/>
              <a:t>We will encourage you to get to know your peers well</a:t>
            </a:r>
          </a:p>
          <a:p>
            <a:endParaRPr lang="en-GB" dirty="0"/>
          </a:p>
          <a:p>
            <a:r>
              <a:rPr lang="en-GB" dirty="0"/>
              <a:t>We will also provide opportunities for you to connect with those who have shared interests</a:t>
            </a:r>
          </a:p>
          <a:p>
            <a:pPr marL="0" indent="0">
              <a:buNone/>
            </a:pPr>
            <a:endParaRPr lang="en-GB" dirty="0"/>
          </a:p>
          <a:p>
            <a:r>
              <a:rPr lang="en-GB" dirty="0"/>
              <a:t>Look out for information about these in the first few weeks of the course</a:t>
            </a:r>
          </a:p>
          <a:p>
            <a:endParaRPr lang="en-GB" dirty="0"/>
          </a:p>
          <a:p>
            <a:r>
              <a:rPr lang="en-GB" dirty="0"/>
              <a:t>Let us know if there is anything you would like us to support with setting up at a subject or whole course level</a:t>
            </a:r>
          </a:p>
          <a:p>
            <a:endParaRPr lang="en-GB" dirty="0"/>
          </a:p>
          <a:p>
            <a:pPr marL="0" indent="0">
              <a:buNone/>
            </a:pPr>
            <a:endParaRPr lang="en-GB" dirty="0"/>
          </a:p>
        </p:txBody>
      </p:sp>
      <p:sp>
        <p:nvSpPr>
          <p:cNvPr id="4" name="Title 3">
            <a:extLst>
              <a:ext uri="{FF2B5EF4-FFF2-40B4-BE49-F238E27FC236}">
                <a16:creationId xmlns:a16="http://schemas.microsoft.com/office/drawing/2014/main" id="{0983358A-A3BF-99D7-97EF-7046B8B38DA6}"/>
              </a:ext>
            </a:extLst>
          </p:cNvPr>
          <p:cNvSpPr>
            <a:spLocks noGrp="1"/>
          </p:cNvSpPr>
          <p:nvPr>
            <p:ph type="title"/>
          </p:nvPr>
        </p:nvSpPr>
        <p:spPr/>
        <p:txBody>
          <a:bodyPr/>
          <a:lstStyle/>
          <a:p>
            <a:r>
              <a:rPr lang="en-GB" dirty="0"/>
              <a:t>UoN PGCE social groups</a:t>
            </a:r>
          </a:p>
        </p:txBody>
      </p:sp>
    </p:spTree>
    <p:extLst>
      <p:ext uri="{BB962C8B-B14F-4D97-AF65-F5344CB8AC3E}">
        <p14:creationId xmlns:p14="http://schemas.microsoft.com/office/powerpoint/2010/main" val="3337767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7AF-6E7E-F858-A989-E9C318425947}"/>
              </a:ext>
            </a:extLst>
          </p:cNvPr>
          <p:cNvSpPr>
            <a:spLocks noGrp="1"/>
          </p:cNvSpPr>
          <p:nvPr>
            <p:ph type="title"/>
          </p:nvPr>
        </p:nvSpPr>
        <p:spPr/>
        <p:txBody>
          <a:bodyPr/>
          <a:lstStyle/>
          <a:p>
            <a:r>
              <a:rPr lang="en-GB" dirty="0">
                <a:hlinkClick r:id="rId3"/>
              </a:rPr>
              <a:t>Prayer and meeting rooms</a:t>
            </a:r>
            <a:endParaRPr lang="en-GB" dirty="0"/>
          </a:p>
        </p:txBody>
      </p:sp>
      <p:sp>
        <p:nvSpPr>
          <p:cNvPr id="3" name="Content Placeholder 2">
            <a:extLst>
              <a:ext uri="{FF2B5EF4-FFF2-40B4-BE49-F238E27FC236}">
                <a16:creationId xmlns:a16="http://schemas.microsoft.com/office/drawing/2014/main" id="{7453559E-2786-6128-F847-6CE390C6C565}"/>
              </a:ext>
            </a:extLst>
          </p:cNvPr>
          <p:cNvSpPr>
            <a:spLocks noGrp="1"/>
          </p:cNvSpPr>
          <p:nvPr>
            <p:ph sz="half" idx="1"/>
          </p:nvPr>
        </p:nvSpPr>
        <p:spPr>
          <a:xfrm>
            <a:off x="1154954" y="3750197"/>
            <a:ext cx="4825158" cy="2269604"/>
          </a:xfrm>
          <a:solidFill>
            <a:schemeClr val="accent2">
              <a:lumMod val="20000"/>
              <a:lumOff val="80000"/>
            </a:schemeClr>
          </a:solidFill>
        </p:spPr>
        <p:txBody>
          <a:bodyPr/>
          <a:lstStyle/>
          <a:p>
            <a:r>
              <a:rPr lang="en-GB" b="1" dirty="0"/>
              <a:t>Christian and Multi Faith Spaces</a:t>
            </a:r>
          </a:p>
          <a:p>
            <a:pPr marL="0" indent="0">
              <a:buNone/>
            </a:pPr>
            <a:r>
              <a:rPr lang="en-GB" dirty="0"/>
              <a:t>XU Yafen Building (Amenities)</a:t>
            </a:r>
          </a:p>
          <a:p>
            <a:pPr marL="0" indent="0">
              <a:buNone/>
            </a:pPr>
            <a:r>
              <a:rPr lang="en-GB" dirty="0"/>
              <a:t>Jubilee Campus</a:t>
            </a:r>
          </a:p>
          <a:p>
            <a:pPr marL="0" indent="0">
              <a:buNone/>
            </a:pPr>
            <a:r>
              <a:rPr lang="en-GB" dirty="0"/>
              <a:t> </a:t>
            </a:r>
          </a:p>
          <a:p>
            <a:pPr marL="0" indent="0">
              <a:buNone/>
            </a:pPr>
            <a:r>
              <a:rPr lang="en-GB" dirty="0"/>
              <a:t>Open Room B01.</a:t>
            </a:r>
          </a:p>
        </p:txBody>
      </p:sp>
      <p:sp>
        <p:nvSpPr>
          <p:cNvPr id="4" name="Content Placeholder 3">
            <a:extLst>
              <a:ext uri="{FF2B5EF4-FFF2-40B4-BE49-F238E27FC236}">
                <a16:creationId xmlns:a16="http://schemas.microsoft.com/office/drawing/2014/main" id="{E96CDBBB-7F53-3CCA-90DF-55FF822EC0B8}"/>
              </a:ext>
            </a:extLst>
          </p:cNvPr>
          <p:cNvSpPr>
            <a:spLocks noGrp="1"/>
          </p:cNvSpPr>
          <p:nvPr>
            <p:ph sz="half" idx="2"/>
          </p:nvPr>
        </p:nvSpPr>
        <p:spPr>
          <a:xfrm>
            <a:off x="6208712" y="3750194"/>
            <a:ext cx="4825159" cy="2269605"/>
          </a:xfrm>
          <a:solidFill>
            <a:schemeClr val="accent2">
              <a:lumMod val="20000"/>
              <a:lumOff val="80000"/>
            </a:schemeClr>
          </a:solidFill>
        </p:spPr>
        <p:txBody>
          <a:bodyPr/>
          <a:lstStyle/>
          <a:p>
            <a:r>
              <a:rPr lang="en-GB" b="1" dirty="0"/>
              <a:t>Muslim Prayer Rooms</a:t>
            </a:r>
          </a:p>
          <a:p>
            <a:pPr marL="0" indent="0">
              <a:buNone/>
            </a:pPr>
            <a:r>
              <a:rPr lang="en-GB" dirty="0"/>
              <a:t>XU Yafen Building (Amenities)</a:t>
            </a:r>
          </a:p>
          <a:p>
            <a:pPr marL="0" indent="0">
              <a:buNone/>
            </a:pPr>
            <a:r>
              <a:rPr lang="en-GB" dirty="0"/>
              <a:t>Jubilee Campus</a:t>
            </a:r>
          </a:p>
          <a:p>
            <a:pPr marL="0" indent="0">
              <a:buNone/>
            </a:pPr>
            <a:r>
              <a:rPr lang="en-GB" dirty="0"/>
              <a:t> </a:t>
            </a:r>
          </a:p>
          <a:p>
            <a:pPr marL="0" indent="0">
              <a:buNone/>
            </a:pPr>
            <a:r>
              <a:rPr lang="en-GB" dirty="0"/>
              <a:t>Sisters in B02 and Brothers in B05.</a:t>
            </a:r>
          </a:p>
        </p:txBody>
      </p:sp>
      <p:sp>
        <p:nvSpPr>
          <p:cNvPr id="5" name="Slide Number Placeholder 4">
            <a:extLst>
              <a:ext uri="{FF2B5EF4-FFF2-40B4-BE49-F238E27FC236}">
                <a16:creationId xmlns:a16="http://schemas.microsoft.com/office/drawing/2014/main" id="{AC26542C-D3EC-57AB-7F31-98DC81B99DA6}"/>
              </a:ext>
            </a:extLst>
          </p:cNvPr>
          <p:cNvSpPr>
            <a:spLocks noGrp="1"/>
          </p:cNvSpPr>
          <p:nvPr>
            <p:ph type="sldNum" sz="quarter" idx="12"/>
          </p:nvPr>
        </p:nvSpPr>
        <p:spPr/>
        <p:txBody>
          <a:bodyPr/>
          <a:lstStyle/>
          <a:p>
            <a:fld id="{9FF96B15-8338-45D5-A943-561235072D66}" type="slidenum">
              <a:rPr lang="en-ZA" smtClean="0"/>
              <a:t>34</a:t>
            </a:fld>
            <a:endParaRPr lang="en-ZA" dirty="0"/>
          </a:p>
        </p:txBody>
      </p:sp>
      <p:sp>
        <p:nvSpPr>
          <p:cNvPr id="6" name="TextBox 5">
            <a:extLst>
              <a:ext uri="{FF2B5EF4-FFF2-40B4-BE49-F238E27FC236}">
                <a16:creationId xmlns:a16="http://schemas.microsoft.com/office/drawing/2014/main" id="{F51E3015-7F05-F4F0-3552-67887AE34101}"/>
              </a:ext>
            </a:extLst>
          </p:cNvPr>
          <p:cNvSpPr txBox="1"/>
          <p:nvPr/>
        </p:nvSpPr>
        <p:spPr>
          <a:xfrm>
            <a:off x="1006997" y="2581154"/>
            <a:ext cx="10556112" cy="923330"/>
          </a:xfrm>
          <a:prstGeom prst="rect">
            <a:avLst/>
          </a:prstGeom>
          <a:noFill/>
        </p:spPr>
        <p:txBody>
          <a:bodyPr wrap="square" rtlCol="0">
            <a:spAutoFit/>
          </a:bodyPr>
          <a:lstStyle/>
          <a:p>
            <a:r>
              <a:rPr lang="en-GB"/>
              <a:t>These spaces are made available by the University for the benefit of all students and staff. The rooms offer designated sacred spaces for spiritual/religious activities (individual and small group), designated prayer, as well as a space for peace, quiet and reflection. </a:t>
            </a:r>
            <a:endParaRPr lang="en-GB" dirty="0"/>
          </a:p>
        </p:txBody>
      </p:sp>
    </p:spTree>
    <p:extLst>
      <p:ext uri="{BB962C8B-B14F-4D97-AF65-F5344CB8AC3E}">
        <p14:creationId xmlns:p14="http://schemas.microsoft.com/office/powerpoint/2010/main" val="3606862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3BEB-5E25-4DCC-AB2F-EDD14A79E0E7}"/>
              </a:ext>
            </a:extLst>
          </p:cNvPr>
          <p:cNvSpPr>
            <a:spLocks noGrp="1"/>
          </p:cNvSpPr>
          <p:nvPr>
            <p:ph type="title"/>
          </p:nvPr>
        </p:nvSpPr>
        <p:spPr/>
        <p:txBody>
          <a:bodyPr/>
          <a:lstStyle/>
          <a:p>
            <a:r>
              <a:rPr lang="en-GB" dirty="0"/>
              <a:t>Library resources</a:t>
            </a:r>
          </a:p>
        </p:txBody>
      </p:sp>
      <p:sp>
        <p:nvSpPr>
          <p:cNvPr id="4" name="Slide Number Placeholder 3">
            <a:extLst>
              <a:ext uri="{FF2B5EF4-FFF2-40B4-BE49-F238E27FC236}">
                <a16:creationId xmlns:a16="http://schemas.microsoft.com/office/drawing/2014/main" id="{D65620B3-FEE8-4DDE-AED4-F3149E2484F7}"/>
              </a:ext>
            </a:extLst>
          </p:cNvPr>
          <p:cNvSpPr>
            <a:spLocks noGrp="1"/>
          </p:cNvSpPr>
          <p:nvPr>
            <p:ph type="sldNum" sz="quarter" idx="12"/>
          </p:nvPr>
        </p:nvSpPr>
        <p:spPr/>
        <p:txBody>
          <a:bodyPr/>
          <a:lstStyle/>
          <a:p>
            <a:fld id="{9FF96B15-8338-45D5-A943-561235072D66}" type="slidenum">
              <a:rPr lang="en-ZA" smtClean="0"/>
              <a:t>35</a:t>
            </a:fld>
            <a:endParaRPr lang="en-ZA" dirty="0"/>
          </a:p>
        </p:txBody>
      </p:sp>
      <p:pic>
        <p:nvPicPr>
          <p:cNvPr id="5" name="Picture 4">
            <a:hlinkClick r:id="rId3"/>
            <a:extLst>
              <a:ext uri="{FF2B5EF4-FFF2-40B4-BE49-F238E27FC236}">
                <a16:creationId xmlns:a16="http://schemas.microsoft.com/office/drawing/2014/main" id="{084D3BFD-37B8-0C49-9FE6-7047C0940F5C}"/>
              </a:ext>
            </a:extLst>
          </p:cNvPr>
          <p:cNvPicPr>
            <a:picLocks noChangeAspect="1"/>
          </p:cNvPicPr>
          <p:nvPr/>
        </p:nvPicPr>
        <p:blipFill>
          <a:blip r:embed="rId4"/>
          <a:stretch>
            <a:fillRect/>
          </a:stretch>
        </p:blipFill>
        <p:spPr>
          <a:xfrm>
            <a:off x="632581" y="2867535"/>
            <a:ext cx="11165719" cy="3016797"/>
          </a:xfrm>
          <a:prstGeom prst="rect">
            <a:avLst/>
          </a:prstGeom>
        </p:spPr>
      </p:pic>
    </p:spTree>
    <p:extLst>
      <p:ext uri="{BB962C8B-B14F-4D97-AF65-F5344CB8AC3E}">
        <p14:creationId xmlns:p14="http://schemas.microsoft.com/office/powerpoint/2010/main" val="452204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Hang on tight!</a:t>
            </a:r>
            <a:br>
              <a:rPr lang="en-GB" dirty="0"/>
            </a:br>
            <a:r>
              <a:rPr lang="en-GB" sz="2000" dirty="0"/>
              <a:t>Advice from previous PGCE  students from University of Nottingham</a:t>
            </a:r>
          </a:p>
        </p:txBody>
      </p:sp>
      <p:pic>
        <p:nvPicPr>
          <p:cNvPr id="5" name="Picture 4">
            <a:hlinkClick r:id="rId3"/>
          </p:cNvPr>
          <p:cNvPicPr>
            <a:picLocks noChangeAspect="1"/>
          </p:cNvPicPr>
          <p:nvPr/>
        </p:nvPicPr>
        <p:blipFill>
          <a:blip r:embed="rId4"/>
          <a:stretch>
            <a:fillRect/>
          </a:stretch>
        </p:blipFill>
        <p:spPr>
          <a:xfrm>
            <a:off x="6716623" y="2338919"/>
            <a:ext cx="4664615" cy="2622550"/>
          </a:xfrm>
          <a:prstGeom prst="rect">
            <a:avLst/>
          </a:prstGeom>
        </p:spPr>
      </p:pic>
      <p:sp>
        <p:nvSpPr>
          <p:cNvPr id="4" name="Slide Number Placeholder 3"/>
          <p:cNvSpPr>
            <a:spLocks noGrp="1"/>
          </p:cNvSpPr>
          <p:nvPr>
            <p:ph type="sldNum" sz="quarter" idx="12"/>
          </p:nvPr>
        </p:nvSpPr>
        <p:spPr/>
        <p:txBody>
          <a:bodyPr/>
          <a:lstStyle/>
          <a:p>
            <a:fld id="{9FF96B15-8338-45D5-A943-561235072D66}" type="slidenum">
              <a:rPr lang="en-ZA" smtClean="0"/>
              <a:t>36</a:t>
            </a:fld>
            <a:endParaRPr lang="en-ZA" dirty="0"/>
          </a:p>
        </p:txBody>
      </p:sp>
    </p:spTree>
    <p:extLst>
      <p:ext uri="{BB962C8B-B14F-4D97-AF65-F5344CB8AC3E}">
        <p14:creationId xmlns:p14="http://schemas.microsoft.com/office/powerpoint/2010/main" val="139900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114990-7642-1B0A-98E1-99C50B125971}"/>
              </a:ext>
            </a:extLst>
          </p:cNvPr>
          <p:cNvSpPr>
            <a:spLocks noGrp="1"/>
          </p:cNvSpPr>
          <p:nvPr>
            <p:ph type="sldNum" sz="quarter" idx="12"/>
          </p:nvPr>
        </p:nvSpPr>
        <p:spPr/>
        <p:txBody>
          <a:bodyPr/>
          <a:lstStyle/>
          <a:p>
            <a:fld id="{9FF96B15-8338-45D5-A943-561235072D66}" type="slidenum">
              <a:rPr lang="en-ZA" smtClean="0"/>
              <a:t>37</a:t>
            </a:fld>
            <a:endParaRPr lang="en-ZA" dirty="0"/>
          </a:p>
        </p:txBody>
      </p:sp>
      <p:sp>
        <p:nvSpPr>
          <p:cNvPr id="3" name="Speech Bubble: Rectangle with Corners Rounded 2">
            <a:extLst>
              <a:ext uri="{FF2B5EF4-FFF2-40B4-BE49-F238E27FC236}">
                <a16:creationId xmlns:a16="http://schemas.microsoft.com/office/drawing/2014/main" id="{D4AED4DE-D593-4FE1-C710-60FC59A449D4}"/>
              </a:ext>
            </a:extLst>
          </p:cNvPr>
          <p:cNvSpPr/>
          <p:nvPr/>
        </p:nvSpPr>
        <p:spPr>
          <a:xfrm>
            <a:off x="862039" y="993228"/>
            <a:ext cx="4507483" cy="2226056"/>
          </a:xfrm>
          <a:prstGeom prst="wedgeRoundRectCallou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Get organised- get a planner straightaway- or get something that works for you</a:t>
            </a:r>
          </a:p>
        </p:txBody>
      </p:sp>
      <p:sp>
        <p:nvSpPr>
          <p:cNvPr id="6" name="Speech Bubble: Rectangle with Corners Rounded 5">
            <a:extLst>
              <a:ext uri="{FF2B5EF4-FFF2-40B4-BE49-F238E27FC236}">
                <a16:creationId xmlns:a16="http://schemas.microsoft.com/office/drawing/2014/main" id="{C28E9193-9EC8-B938-9DBD-8D7A17D1B471}"/>
              </a:ext>
            </a:extLst>
          </p:cNvPr>
          <p:cNvSpPr/>
          <p:nvPr/>
        </p:nvSpPr>
        <p:spPr>
          <a:xfrm>
            <a:off x="1277274" y="3853121"/>
            <a:ext cx="4277519" cy="201165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It is a hard year, but it is so rewarding. It is ok to have bad days, but you will also have fantastic ones- focus on them</a:t>
            </a:r>
          </a:p>
        </p:txBody>
      </p:sp>
      <p:sp>
        <p:nvSpPr>
          <p:cNvPr id="7" name="Speech Bubble: Rectangle with Corners Rounded 6">
            <a:extLst>
              <a:ext uri="{FF2B5EF4-FFF2-40B4-BE49-F238E27FC236}">
                <a16:creationId xmlns:a16="http://schemas.microsoft.com/office/drawing/2014/main" id="{9CC17F9C-D61B-3265-B843-007165761A15}"/>
              </a:ext>
            </a:extLst>
          </p:cNvPr>
          <p:cNvSpPr/>
          <p:nvPr/>
        </p:nvSpPr>
        <p:spPr>
          <a:xfrm>
            <a:off x="5751655" y="942348"/>
            <a:ext cx="4277520" cy="2226056"/>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Look after your well-being- keep doing the things you love so that you can be the best you can be</a:t>
            </a:r>
          </a:p>
        </p:txBody>
      </p:sp>
      <p:sp>
        <p:nvSpPr>
          <p:cNvPr id="9" name="Speech Bubble: Rectangle with Corners Rounded 8">
            <a:extLst>
              <a:ext uri="{FF2B5EF4-FFF2-40B4-BE49-F238E27FC236}">
                <a16:creationId xmlns:a16="http://schemas.microsoft.com/office/drawing/2014/main" id="{0CDFD159-DDA2-EF87-918F-C70054F90CAA}"/>
              </a:ext>
            </a:extLst>
          </p:cNvPr>
          <p:cNvSpPr/>
          <p:nvPr/>
        </p:nvSpPr>
        <p:spPr>
          <a:xfrm>
            <a:off x="6096000" y="3863017"/>
            <a:ext cx="4818725" cy="2052635"/>
          </a:xfrm>
          <a:prstGeom prst="wedgeRoundRectCallou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Knowing when to ask for help. There are so many knowledgeable people- mentors, tutors, that are so helpful about how to find time to rest, how to plan lessons that are good enough</a:t>
            </a:r>
          </a:p>
        </p:txBody>
      </p:sp>
      <p:sp>
        <p:nvSpPr>
          <p:cNvPr id="10" name="TextBox 9">
            <a:extLst>
              <a:ext uri="{FF2B5EF4-FFF2-40B4-BE49-F238E27FC236}">
                <a16:creationId xmlns:a16="http://schemas.microsoft.com/office/drawing/2014/main" id="{4012F66D-A2F9-46A8-8CE3-6FE22A1DD086}"/>
              </a:ext>
            </a:extLst>
          </p:cNvPr>
          <p:cNvSpPr txBox="1"/>
          <p:nvPr/>
        </p:nvSpPr>
        <p:spPr>
          <a:xfrm>
            <a:off x="520930" y="295729"/>
            <a:ext cx="6195753" cy="461665"/>
          </a:xfrm>
          <a:prstGeom prst="rect">
            <a:avLst/>
          </a:prstGeom>
          <a:solidFill>
            <a:schemeClr val="accent5">
              <a:lumMod val="50000"/>
            </a:schemeClr>
          </a:solidFill>
        </p:spPr>
        <p:txBody>
          <a:bodyPr wrap="square" rtlCol="0">
            <a:spAutoFit/>
          </a:bodyPr>
          <a:lstStyle/>
          <a:p>
            <a:r>
              <a:rPr lang="en-GB" sz="2400" b="1" dirty="0">
                <a:solidFill>
                  <a:schemeClr val="bg1"/>
                </a:solidFill>
              </a:rPr>
              <a:t>Things I wish I had known at the start….</a:t>
            </a:r>
          </a:p>
        </p:txBody>
      </p:sp>
    </p:spTree>
    <p:extLst>
      <p:ext uri="{BB962C8B-B14F-4D97-AF65-F5344CB8AC3E}">
        <p14:creationId xmlns:p14="http://schemas.microsoft.com/office/powerpoint/2010/main" val="7195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9325-568A-37ED-0330-8B73DF302C9B}"/>
              </a:ext>
            </a:extLst>
          </p:cNvPr>
          <p:cNvSpPr>
            <a:spLocks noGrp="1"/>
          </p:cNvSpPr>
          <p:nvPr>
            <p:ph type="title"/>
          </p:nvPr>
        </p:nvSpPr>
        <p:spPr/>
        <p:txBody>
          <a:bodyPr/>
          <a:lstStyle/>
          <a:p>
            <a:r>
              <a:rPr lang="en-GB" dirty="0"/>
              <a:t>Next steps….</a:t>
            </a:r>
          </a:p>
        </p:txBody>
      </p:sp>
      <p:graphicFrame>
        <p:nvGraphicFramePr>
          <p:cNvPr id="2" name="Content Placeholder 1">
            <a:extLst>
              <a:ext uri="{FF2B5EF4-FFF2-40B4-BE49-F238E27FC236}">
                <a16:creationId xmlns:a16="http://schemas.microsoft.com/office/drawing/2014/main" id="{568368C9-2876-AA7E-BD03-03583984BB5D}"/>
              </a:ext>
            </a:extLst>
          </p:cNvPr>
          <p:cNvGraphicFramePr>
            <a:graphicFrameLocks noGrp="1"/>
          </p:cNvGraphicFramePr>
          <p:nvPr>
            <p:ph idx="1"/>
            <p:extLst>
              <p:ext uri="{D42A27DB-BD31-4B8C-83A1-F6EECF244321}">
                <p14:modId xmlns:p14="http://schemas.microsoft.com/office/powerpoint/2010/main" val="3991899785"/>
              </p:ext>
            </p:extLst>
          </p:nvPr>
        </p:nvGraphicFramePr>
        <p:xfrm>
          <a:off x="1154954" y="3086100"/>
          <a:ext cx="9551146" cy="3301998"/>
        </p:xfrm>
        <a:graphic>
          <a:graphicData uri="http://schemas.openxmlformats.org/drawingml/2006/table">
            <a:tbl>
              <a:tblPr firstRow="1" bandRow="1">
                <a:tableStyleId>{5C22544A-7EE6-4342-B048-85BDC9FD1C3A}</a:tableStyleId>
              </a:tblPr>
              <a:tblGrid>
                <a:gridCol w="3137646">
                  <a:extLst>
                    <a:ext uri="{9D8B030D-6E8A-4147-A177-3AD203B41FA5}">
                      <a16:colId xmlns:a16="http://schemas.microsoft.com/office/drawing/2014/main" val="3869186422"/>
                    </a:ext>
                  </a:extLst>
                </a:gridCol>
                <a:gridCol w="6413500">
                  <a:extLst>
                    <a:ext uri="{9D8B030D-6E8A-4147-A177-3AD203B41FA5}">
                      <a16:colId xmlns:a16="http://schemas.microsoft.com/office/drawing/2014/main" val="4079088852"/>
                    </a:ext>
                  </a:extLst>
                </a:gridCol>
              </a:tblGrid>
              <a:tr h="471714">
                <a:tc>
                  <a:txBody>
                    <a:bodyPr/>
                    <a:lstStyle/>
                    <a:p>
                      <a:r>
                        <a:rPr lang="en-GB" dirty="0"/>
                        <a:t>Subject</a:t>
                      </a:r>
                    </a:p>
                  </a:txBody>
                  <a:tcPr/>
                </a:tc>
                <a:tc>
                  <a:txBody>
                    <a:bodyPr/>
                    <a:lstStyle/>
                    <a:p>
                      <a:r>
                        <a:rPr lang="en-GB" dirty="0"/>
                        <a:t>Room to be at for 1pm</a:t>
                      </a:r>
                    </a:p>
                  </a:txBody>
                  <a:tcPr/>
                </a:tc>
                <a:extLst>
                  <a:ext uri="{0D108BD9-81ED-4DB2-BD59-A6C34878D82A}">
                    <a16:rowId xmlns:a16="http://schemas.microsoft.com/office/drawing/2014/main" val="4289309058"/>
                  </a:ext>
                </a:extLst>
              </a:tr>
              <a:tr h="471714">
                <a:tc>
                  <a:txBody>
                    <a:bodyPr/>
                    <a:lstStyle/>
                    <a:p>
                      <a:r>
                        <a:rPr lang="en-GB" dirty="0"/>
                        <a:t>English</a:t>
                      </a:r>
                    </a:p>
                  </a:txBody>
                  <a:tcPr/>
                </a:tc>
                <a:tc>
                  <a:txBody>
                    <a:bodyPr/>
                    <a:lstStyle/>
                    <a:p>
                      <a:r>
                        <a:rPr lang="en-GB" dirty="0"/>
                        <a:t>Atrium, Dearing Building then B37</a:t>
                      </a:r>
                    </a:p>
                  </a:txBody>
                  <a:tcPr/>
                </a:tc>
                <a:extLst>
                  <a:ext uri="{0D108BD9-81ED-4DB2-BD59-A6C34878D82A}">
                    <a16:rowId xmlns:a16="http://schemas.microsoft.com/office/drawing/2014/main" val="3436661591"/>
                  </a:ext>
                </a:extLst>
              </a:tr>
              <a:tr h="471714">
                <a:tc>
                  <a:txBody>
                    <a:bodyPr/>
                    <a:lstStyle/>
                    <a:p>
                      <a:r>
                        <a:rPr lang="en-GB" dirty="0"/>
                        <a:t>History</a:t>
                      </a:r>
                    </a:p>
                  </a:txBody>
                  <a:tcPr/>
                </a:tc>
                <a:tc>
                  <a:txBody>
                    <a:bodyPr/>
                    <a:lstStyle/>
                    <a:p>
                      <a:r>
                        <a:rPr lang="en-GB" dirty="0"/>
                        <a:t>B85, Dearing Building</a:t>
                      </a:r>
                    </a:p>
                  </a:txBody>
                  <a:tcPr/>
                </a:tc>
                <a:extLst>
                  <a:ext uri="{0D108BD9-81ED-4DB2-BD59-A6C34878D82A}">
                    <a16:rowId xmlns:a16="http://schemas.microsoft.com/office/drawing/2014/main" val="2044424251"/>
                  </a:ext>
                </a:extLst>
              </a:tr>
              <a:tr h="471714">
                <a:tc>
                  <a:txBody>
                    <a:bodyPr/>
                    <a:lstStyle/>
                    <a:p>
                      <a:r>
                        <a:rPr lang="en-GB" dirty="0"/>
                        <a:t>Geography</a:t>
                      </a:r>
                    </a:p>
                  </a:txBody>
                  <a:tcPr/>
                </a:tc>
                <a:tc>
                  <a:txBody>
                    <a:bodyPr/>
                    <a:lstStyle/>
                    <a:p>
                      <a:r>
                        <a:rPr lang="en-GB" dirty="0"/>
                        <a:t>A2, Dearing Building</a:t>
                      </a:r>
                    </a:p>
                  </a:txBody>
                  <a:tcPr/>
                </a:tc>
                <a:extLst>
                  <a:ext uri="{0D108BD9-81ED-4DB2-BD59-A6C34878D82A}">
                    <a16:rowId xmlns:a16="http://schemas.microsoft.com/office/drawing/2014/main" val="1401744358"/>
                  </a:ext>
                </a:extLst>
              </a:tr>
              <a:tr h="471714">
                <a:tc>
                  <a:txBody>
                    <a:bodyPr/>
                    <a:lstStyle/>
                    <a:p>
                      <a:r>
                        <a:rPr lang="en-GB" dirty="0"/>
                        <a:t>Maths</a:t>
                      </a:r>
                    </a:p>
                  </a:txBody>
                  <a:tcPr/>
                </a:tc>
                <a:tc>
                  <a:txBody>
                    <a:bodyPr/>
                    <a:lstStyle/>
                    <a:p>
                      <a:r>
                        <a:rPr lang="en-GB" dirty="0"/>
                        <a:t>B46, Dearing Building</a:t>
                      </a:r>
                    </a:p>
                  </a:txBody>
                  <a:tcPr/>
                </a:tc>
                <a:extLst>
                  <a:ext uri="{0D108BD9-81ED-4DB2-BD59-A6C34878D82A}">
                    <a16:rowId xmlns:a16="http://schemas.microsoft.com/office/drawing/2014/main" val="2329058609"/>
                  </a:ext>
                </a:extLst>
              </a:tr>
              <a:tr h="471714">
                <a:tc>
                  <a:txBody>
                    <a:bodyPr/>
                    <a:lstStyle/>
                    <a:p>
                      <a:r>
                        <a:rPr lang="en-GB" dirty="0"/>
                        <a:t>Modern Languages</a:t>
                      </a:r>
                    </a:p>
                  </a:txBody>
                  <a:tcPr/>
                </a:tc>
                <a:tc>
                  <a:txBody>
                    <a:bodyPr/>
                    <a:lstStyle/>
                    <a:p>
                      <a:r>
                        <a:rPr lang="en-GB" dirty="0"/>
                        <a:t>B19, Dearing Building</a:t>
                      </a:r>
                    </a:p>
                  </a:txBody>
                  <a:tcPr/>
                </a:tc>
                <a:extLst>
                  <a:ext uri="{0D108BD9-81ED-4DB2-BD59-A6C34878D82A}">
                    <a16:rowId xmlns:a16="http://schemas.microsoft.com/office/drawing/2014/main" val="1565803009"/>
                  </a:ext>
                </a:extLst>
              </a:tr>
              <a:tr h="471714">
                <a:tc>
                  <a:txBody>
                    <a:bodyPr/>
                    <a:lstStyle/>
                    <a:p>
                      <a:r>
                        <a:rPr lang="en-GB" dirty="0"/>
                        <a:t>Science</a:t>
                      </a:r>
                    </a:p>
                  </a:txBody>
                  <a:tcPr/>
                </a:tc>
                <a:tc>
                  <a:txBody>
                    <a:bodyPr/>
                    <a:lstStyle/>
                    <a:p>
                      <a:r>
                        <a:rPr lang="en-GB" dirty="0"/>
                        <a:t>A35, Dearing Building</a:t>
                      </a:r>
                    </a:p>
                  </a:txBody>
                  <a:tcPr/>
                </a:tc>
                <a:extLst>
                  <a:ext uri="{0D108BD9-81ED-4DB2-BD59-A6C34878D82A}">
                    <a16:rowId xmlns:a16="http://schemas.microsoft.com/office/drawing/2014/main" val="348627399"/>
                  </a:ext>
                </a:extLst>
              </a:tr>
            </a:tbl>
          </a:graphicData>
        </a:graphic>
      </p:graphicFrame>
      <p:sp>
        <p:nvSpPr>
          <p:cNvPr id="5" name="Slide Number Placeholder 4">
            <a:extLst>
              <a:ext uri="{FF2B5EF4-FFF2-40B4-BE49-F238E27FC236}">
                <a16:creationId xmlns:a16="http://schemas.microsoft.com/office/drawing/2014/main" id="{CBB0CF81-1471-78DD-B3DD-EE53992E1503}"/>
              </a:ext>
            </a:extLst>
          </p:cNvPr>
          <p:cNvSpPr>
            <a:spLocks noGrp="1"/>
          </p:cNvSpPr>
          <p:nvPr>
            <p:ph type="sldNum" sz="quarter" idx="12"/>
          </p:nvPr>
        </p:nvSpPr>
        <p:spPr/>
        <p:txBody>
          <a:bodyPr/>
          <a:lstStyle/>
          <a:p>
            <a:fld id="{9FF96B15-8338-45D5-A943-561235072D66}" type="slidenum">
              <a:rPr lang="en-ZA" smtClean="0"/>
              <a:t>38</a:t>
            </a:fld>
            <a:endParaRPr lang="en-ZA" dirty="0"/>
          </a:p>
        </p:txBody>
      </p:sp>
      <p:sp>
        <p:nvSpPr>
          <p:cNvPr id="3" name="TextBox 2">
            <a:extLst>
              <a:ext uri="{FF2B5EF4-FFF2-40B4-BE49-F238E27FC236}">
                <a16:creationId xmlns:a16="http://schemas.microsoft.com/office/drawing/2014/main" id="{35CD70F6-D9E2-E1E9-5E11-27557B214139}"/>
              </a:ext>
            </a:extLst>
          </p:cNvPr>
          <p:cNvSpPr txBox="1"/>
          <p:nvPr/>
        </p:nvSpPr>
        <p:spPr>
          <a:xfrm>
            <a:off x="761626" y="2468884"/>
            <a:ext cx="10668748" cy="369332"/>
          </a:xfrm>
          <a:prstGeom prst="rect">
            <a:avLst/>
          </a:prstGeom>
          <a:solidFill>
            <a:schemeClr val="accent1">
              <a:lumMod val="20000"/>
              <a:lumOff val="80000"/>
            </a:schemeClr>
          </a:solidFill>
        </p:spPr>
        <p:txBody>
          <a:bodyPr wrap="square" rtlCol="0">
            <a:spAutoFit/>
          </a:bodyPr>
          <a:lstStyle/>
          <a:p>
            <a:r>
              <a:rPr lang="en-GB" dirty="0"/>
              <a:t>From 1-4pm you will be in Dearing Building, in subject groups and to complete your registration</a:t>
            </a:r>
          </a:p>
        </p:txBody>
      </p:sp>
    </p:spTree>
    <p:extLst>
      <p:ext uri="{BB962C8B-B14F-4D97-AF65-F5344CB8AC3E}">
        <p14:creationId xmlns:p14="http://schemas.microsoft.com/office/powerpoint/2010/main" val="1596791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4953" y="973668"/>
            <a:ext cx="8761413" cy="706964"/>
          </a:xfrm>
        </p:spPr>
        <p:txBody>
          <a:bodyPr anchor="ctr">
            <a:normAutofit/>
          </a:bodyPr>
          <a:lstStyle/>
          <a:p>
            <a:r>
              <a:rPr lang="en-GB" dirty="0"/>
              <a:t>See you on Monday 9</a:t>
            </a:r>
            <a:r>
              <a:rPr lang="en-GB" baseline="30000" dirty="0"/>
              <a:t>th </a:t>
            </a:r>
            <a:r>
              <a:rPr lang="en-GB" dirty="0"/>
              <a:t>September!</a:t>
            </a:r>
          </a:p>
        </p:txBody>
      </p:sp>
      <p:pic>
        <p:nvPicPr>
          <p:cNvPr id="1026" name="Picture 2" descr="the beginning has always been the hardest | by Hiraya | Aug, 2024 | Medium">
            <a:extLst>
              <a:ext uri="{FF2B5EF4-FFF2-40B4-BE49-F238E27FC236}">
                <a16:creationId xmlns:a16="http://schemas.microsoft.com/office/drawing/2014/main" id="{5162EE3D-EB53-2053-785F-0515DB741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3" r="4989" b="-1"/>
          <a:stretch/>
        </p:blipFill>
        <p:spPr bwMode="auto">
          <a:xfrm>
            <a:off x="1154954" y="2603500"/>
            <a:ext cx="4825158" cy="3416301"/>
          </a:xfrm>
          <a:prstGeom prst="rect">
            <a:avLst/>
          </a:prstGeom>
          <a:solidFill>
            <a:srgbClr val="FFFFFF"/>
          </a:solidFill>
        </p:spPr>
      </p:pic>
      <p:sp>
        <p:nvSpPr>
          <p:cNvPr id="1035" name="Content Placeholder 3">
            <a:extLst>
              <a:ext uri="{FF2B5EF4-FFF2-40B4-BE49-F238E27FC236}">
                <a16:creationId xmlns:a16="http://schemas.microsoft.com/office/drawing/2014/main" id="{803623C7-BE0E-5222-1945-DB9B0A036748}"/>
              </a:ext>
            </a:extLst>
          </p:cNvPr>
          <p:cNvSpPr>
            <a:spLocks noGrp="1"/>
          </p:cNvSpPr>
          <p:nvPr>
            <p:ph sz="half" idx="2"/>
          </p:nvPr>
        </p:nvSpPr>
        <p:spPr>
          <a:xfrm>
            <a:off x="6208712" y="2603500"/>
            <a:ext cx="4825159" cy="3416300"/>
          </a:xfrm>
        </p:spPr>
        <p:txBody>
          <a:bodyPr/>
          <a:lstStyle/>
          <a:p>
            <a:r>
              <a:rPr lang="en-US" dirty="0"/>
              <a:t>Prepare well!</a:t>
            </a:r>
          </a:p>
          <a:p>
            <a:r>
              <a:rPr lang="en-US" dirty="0"/>
              <a:t>Complete Immersive Practice Days and QR codes</a:t>
            </a:r>
          </a:p>
          <a:p>
            <a:r>
              <a:rPr lang="en-US" dirty="0"/>
              <a:t>Complete subject specific tasks</a:t>
            </a:r>
          </a:p>
          <a:p>
            <a:r>
              <a:rPr lang="en-US" dirty="0"/>
              <a:t>Make sure you have worked through the ‘To do’ list and responded to any emails related to your university registration</a:t>
            </a:r>
          </a:p>
          <a:p>
            <a:endParaRPr lang="en-US" dirty="0"/>
          </a:p>
          <a:p>
            <a:pPr marL="0" indent="0">
              <a:buNone/>
            </a:pPr>
            <a:endParaRPr lang="en-US" dirty="0"/>
          </a:p>
        </p:txBody>
      </p:sp>
      <p:sp>
        <p:nvSpPr>
          <p:cNvPr id="1036" name="Slide Number Placeholder 4">
            <a:extLst>
              <a:ext uri="{FF2B5EF4-FFF2-40B4-BE49-F238E27FC236}">
                <a16:creationId xmlns:a16="http://schemas.microsoft.com/office/drawing/2014/main" id="{3B8845A9-A2DC-8B02-6B2E-8F80B5027466}"/>
              </a:ext>
            </a:extLst>
          </p:cNvPr>
          <p:cNvSpPr>
            <a:spLocks noGrp="1"/>
          </p:cNvSpPr>
          <p:nvPr>
            <p:ph type="sldNum" sz="quarter" idx="12"/>
          </p:nvPr>
        </p:nvSpPr>
        <p:spPr>
          <a:xfrm>
            <a:off x="10352540" y="295729"/>
            <a:ext cx="838199" cy="767687"/>
          </a:xfrm>
        </p:spPr>
        <p:txBody>
          <a:bodyPr/>
          <a:lstStyle/>
          <a:p>
            <a:pPr>
              <a:spcAft>
                <a:spcPts val="600"/>
              </a:spcAft>
            </a:pPr>
            <a:fld id="{9FF96B15-8338-45D5-A943-561235072D66}" type="slidenum">
              <a:rPr lang="en-ZA" smtClean="0"/>
              <a:pPr>
                <a:spcAft>
                  <a:spcPts val="600"/>
                </a:spcAft>
              </a:pPr>
              <a:t>39</a:t>
            </a:fld>
            <a:endParaRPr lang="en-ZA"/>
          </a:p>
        </p:txBody>
      </p:sp>
    </p:spTree>
    <p:extLst>
      <p:ext uri="{BB962C8B-B14F-4D97-AF65-F5344CB8AC3E}">
        <p14:creationId xmlns:p14="http://schemas.microsoft.com/office/powerpoint/2010/main" val="239459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5420" y="968154"/>
            <a:ext cx="4351023" cy="2283824"/>
          </a:xfrm>
        </p:spPr>
        <p:txBody>
          <a:bodyPr/>
          <a:lstStyle/>
          <a:p>
            <a:r>
              <a:rPr lang="en-GB" dirty="0"/>
              <a:t>Theory and Practice</a:t>
            </a:r>
          </a:p>
        </p:txBody>
      </p:sp>
      <p:pic>
        <p:nvPicPr>
          <p:cNvPr id="7" name="Picture 6"/>
          <p:cNvPicPr>
            <a:picLocks noChangeAspect="1"/>
          </p:cNvPicPr>
          <p:nvPr/>
        </p:nvPicPr>
        <p:blipFill>
          <a:blip r:embed="rId3"/>
          <a:stretch>
            <a:fillRect/>
          </a:stretch>
        </p:blipFill>
        <p:spPr>
          <a:xfrm>
            <a:off x="3120931" y="3287809"/>
            <a:ext cx="2572557" cy="2750384"/>
          </a:xfrm>
          <a:prstGeom prst="rect">
            <a:avLst/>
          </a:prstGeom>
        </p:spPr>
      </p:pic>
      <p:sp>
        <p:nvSpPr>
          <p:cNvPr id="4" name="Slide Number Placeholder 3"/>
          <p:cNvSpPr>
            <a:spLocks noGrp="1"/>
          </p:cNvSpPr>
          <p:nvPr>
            <p:ph type="sldNum" sz="quarter" idx="12"/>
          </p:nvPr>
        </p:nvSpPr>
        <p:spPr/>
        <p:txBody>
          <a:bodyPr/>
          <a:lstStyle/>
          <a:p>
            <a:fld id="{9FF96B15-8338-45D5-A943-561235072D66}" type="slidenum">
              <a:rPr lang="en-ZA" smtClean="0"/>
              <a:t>4</a:t>
            </a:fld>
            <a:endParaRPr lang="en-ZA" dirty="0"/>
          </a:p>
        </p:txBody>
      </p:sp>
      <p:pic>
        <p:nvPicPr>
          <p:cNvPr id="2052" name="Picture 4" descr="Kolb's Experiential Learning Cycle: A Complete Guide - Growth Engineering">
            <a:extLst>
              <a:ext uri="{FF2B5EF4-FFF2-40B4-BE49-F238E27FC236}">
                <a16:creationId xmlns:a16="http://schemas.microsoft.com/office/drawing/2014/main" id="{4D6F0905-9704-F748-54EC-2203A0D79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372" y="1557777"/>
            <a:ext cx="5149468" cy="4014632"/>
          </a:xfrm>
          <a:prstGeom prst="rect">
            <a:avLst/>
          </a:prstGeom>
          <a:solidFill>
            <a:schemeClr val="accent2">
              <a:lumMod val="20000"/>
              <a:lumOff val="80000"/>
            </a:schemeClr>
          </a:solidFill>
        </p:spPr>
      </p:pic>
      <p:sp>
        <p:nvSpPr>
          <p:cNvPr id="2" name="TextBox 1">
            <a:extLst>
              <a:ext uri="{FF2B5EF4-FFF2-40B4-BE49-F238E27FC236}">
                <a16:creationId xmlns:a16="http://schemas.microsoft.com/office/drawing/2014/main" id="{C09A18B0-1664-FCD8-D6C2-CBFEC4459F62}"/>
              </a:ext>
            </a:extLst>
          </p:cNvPr>
          <p:cNvSpPr txBox="1"/>
          <p:nvPr/>
        </p:nvSpPr>
        <p:spPr>
          <a:xfrm>
            <a:off x="7261921" y="5987653"/>
            <a:ext cx="4246179" cy="369332"/>
          </a:xfrm>
          <a:prstGeom prst="rect">
            <a:avLst/>
          </a:prstGeom>
          <a:noFill/>
        </p:spPr>
        <p:txBody>
          <a:bodyPr wrap="square" rtlCol="0">
            <a:spAutoFit/>
          </a:bodyPr>
          <a:lstStyle/>
          <a:p>
            <a:r>
              <a:rPr lang="en-GB" dirty="0"/>
              <a:t>Kolb’s experiential learning cycle</a:t>
            </a:r>
          </a:p>
        </p:txBody>
      </p:sp>
    </p:spTree>
    <p:extLst>
      <p:ext uri="{BB962C8B-B14F-4D97-AF65-F5344CB8AC3E}">
        <p14:creationId xmlns:p14="http://schemas.microsoft.com/office/powerpoint/2010/main" val="38351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t>5</a:t>
            </a:fld>
            <a:endParaRPr lang="en-ZA" dirty="0"/>
          </a:p>
        </p:txBody>
      </p:sp>
      <p:pic>
        <p:nvPicPr>
          <p:cNvPr id="5" name="Picture 4">
            <a:extLst>
              <a:ext uri="{FF2B5EF4-FFF2-40B4-BE49-F238E27FC236}">
                <a16:creationId xmlns:a16="http://schemas.microsoft.com/office/drawing/2014/main" id="{F4469BC5-A23D-20F9-7B32-9261833FA527}"/>
              </a:ext>
            </a:extLst>
          </p:cNvPr>
          <p:cNvPicPr>
            <a:picLocks noChangeAspect="1"/>
          </p:cNvPicPr>
          <p:nvPr/>
        </p:nvPicPr>
        <p:blipFill rotWithShape="1">
          <a:blip r:embed="rId3"/>
          <a:srcRect l="2575" t="2931" r="3947" b="3974"/>
          <a:stretch/>
        </p:blipFill>
        <p:spPr>
          <a:xfrm>
            <a:off x="1101687" y="851338"/>
            <a:ext cx="9166033" cy="5454869"/>
          </a:xfrm>
          <a:prstGeom prst="rect">
            <a:avLst/>
          </a:prstGeom>
        </p:spPr>
      </p:pic>
    </p:spTree>
    <p:extLst>
      <p:ext uri="{BB962C8B-B14F-4D97-AF65-F5344CB8AC3E}">
        <p14:creationId xmlns:p14="http://schemas.microsoft.com/office/powerpoint/2010/main" val="86044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813882" y="2309384"/>
            <a:ext cx="6184064" cy="3503463"/>
          </a:xfrm>
          <a:prstGeom prst="rect">
            <a:avLst/>
          </a:prstGeom>
        </p:spPr>
      </p:pic>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ZA" dirty="0"/>
              <a:t>Modules</a:t>
            </a:r>
          </a:p>
        </p:txBody>
      </p:sp>
      <p:pic>
        <p:nvPicPr>
          <p:cNvPr id="42" name="Picture Placeholder 41" descr="Checkmark">
            <a:extLst>
              <a:ext uri="{FF2B5EF4-FFF2-40B4-BE49-F238E27FC236}">
                <a16:creationId xmlns:a16="http://schemas.microsoft.com/office/drawing/2014/main" id="{3A3B6454-5613-4DC3-8C16-A358C1660553}"/>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3110703" y="3854446"/>
            <a:ext cx="914407" cy="914407"/>
          </a:xfrm>
        </p:spPr>
      </p:pic>
      <p:sp>
        <p:nvSpPr>
          <p:cNvPr id="16" name="Slide Number Placeholder 15">
            <a:extLst>
              <a:ext uri="{FF2B5EF4-FFF2-40B4-BE49-F238E27FC236}">
                <a16:creationId xmlns:a16="http://schemas.microsoft.com/office/drawing/2014/main" id="{7CF36D8C-67BC-C442-916E-35C3E53D6B7D}"/>
              </a:ext>
            </a:extLst>
          </p:cNvPr>
          <p:cNvSpPr>
            <a:spLocks noGrp="1"/>
          </p:cNvSpPr>
          <p:nvPr>
            <p:ph type="sldNum" sz="quarter" idx="12"/>
          </p:nvPr>
        </p:nvSpPr>
        <p:spPr/>
        <p:txBody>
          <a:bodyPr/>
          <a:lstStyle/>
          <a:p>
            <a:fld id="{9FF96B15-8338-45D5-A943-561235072D66}" type="slidenum">
              <a:rPr lang="en-ZA" smtClean="0"/>
              <a:t>6</a:t>
            </a:fld>
            <a:endParaRPr lang="en-ZA" dirty="0"/>
          </a:p>
        </p:txBody>
      </p:sp>
      <p:pic>
        <p:nvPicPr>
          <p:cNvPr id="3" name="Picture 2"/>
          <p:cNvPicPr>
            <a:picLocks noChangeAspect="1"/>
          </p:cNvPicPr>
          <p:nvPr/>
        </p:nvPicPr>
        <p:blipFill>
          <a:blip r:embed="rId6"/>
          <a:stretch>
            <a:fillRect/>
          </a:stretch>
        </p:blipFill>
        <p:spPr>
          <a:xfrm>
            <a:off x="1602899" y="2982908"/>
            <a:ext cx="3388201" cy="2254694"/>
          </a:xfrm>
          <a:prstGeom prst="rect">
            <a:avLst/>
          </a:prstGeom>
        </p:spPr>
      </p:pic>
      <p:sp>
        <p:nvSpPr>
          <p:cNvPr id="9" name="TextBox 8"/>
          <p:cNvSpPr txBox="1"/>
          <p:nvPr/>
        </p:nvSpPr>
        <p:spPr>
          <a:xfrm>
            <a:off x="5422900" y="3740923"/>
            <a:ext cx="1676400" cy="369332"/>
          </a:xfrm>
          <a:prstGeom prst="rect">
            <a:avLst/>
          </a:prstGeom>
          <a:noFill/>
        </p:spPr>
        <p:txBody>
          <a:bodyPr wrap="square" rtlCol="0">
            <a:spAutoFit/>
          </a:bodyPr>
          <a:lstStyle/>
          <a:p>
            <a:pPr algn="ctr"/>
            <a:r>
              <a:rPr lang="en-GB" dirty="0"/>
              <a:t>and </a:t>
            </a:r>
          </a:p>
        </p:txBody>
      </p:sp>
      <p:sp>
        <p:nvSpPr>
          <p:cNvPr id="4" name="TextBox 3">
            <a:extLst>
              <a:ext uri="{FF2B5EF4-FFF2-40B4-BE49-F238E27FC236}">
                <a16:creationId xmlns:a16="http://schemas.microsoft.com/office/drawing/2014/main" id="{1B246D14-B272-C694-6409-90E952774B55}"/>
              </a:ext>
            </a:extLst>
          </p:cNvPr>
          <p:cNvSpPr txBox="1"/>
          <p:nvPr/>
        </p:nvSpPr>
        <p:spPr>
          <a:xfrm>
            <a:off x="1868416" y="5640391"/>
            <a:ext cx="3945466" cy="461665"/>
          </a:xfrm>
          <a:prstGeom prst="rect">
            <a:avLst/>
          </a:prstGeom>
          <a:noFill/>
        </p:spPr>
        <p:txBody>
          <a:bodyPr wrap="square" rtlCol="0">
            <a:spAutoFit/>
          </a:bodyPr>
          <a:lstStyle/>
          <a:p>
            <a:r>
              <a:rPr lang="en-GB" sz="2400" dirty="0"/>
              <a:t>Schools and Society</a:t>
            </a:r>
          </a:p>
        </p:txBody>
      </p:sp>
      <p:sp>
        <p:nvSpPr>
          <p:cNvPr id="5" name="TextBox 4">
            <a:extLst>
              <a:ext uri="{FF2B5EF4-FFF2-40B4-BE49-F238E27FC236}">
                <a16:creationId xmlns:a16="http://schemas.microsoft.com/office/drawing/2014/main" id="{8C6D8126-AF51-955C-BCE1-3FD7C529BAA6}"/>
              </a:ext>
            </a:extLst>
          </p:cNvPr>
          <p:cNvSpPr txBox="1"/>
          <p:nvPr/>
        </p:nvSpPr>
        <p:spPr>
          <a:xfrm>
            <a:off x="7456416" y="5582015"/>
            <a:ext cx="3945466" cy="461665"/>
          </a:xfrm>
          <a:prstGeom prst="rect">
            <a:avLst/>
          </a:prstGeom>
          <a:noFill/>
        </p:spPr>
        <p:txBody>
          <a:bodyPr wrap="square" rtlCol="0">
            <a:spAutoFit/>
          </a:bodyPr>
          <a:lstStyle/>
          <a:p>
            <a:r>
              <a:rPr lang="en-GB" sz="2400" dirty="0"/>
              <a:t>Learning and teaching</a:t>
            </a:r>
          </a:p>
        </p:txBody>
      </p:sp>
    </p:spTree>
    <p:extLst>
      <p:ext uri="{BB962C8B-B14F-4D97-AF65-F5344CB8AC3E}">
        <p14:creationId xmlns:p14="http://schemas.microsoft.com/office/powerpoint/2010/main" val="366304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D277ED-641F-93DD-0AB6-67ED8FFF45A5}"/>
              </a:ext>
            </a:extLst>
          </p:cNvPr>
          <p:cNvSpPr>
            <a:spLocks noGrp="1"/>
          </p:cNvSpPr>
          <p:nvPr>
            <p:ph type="title"/>
          </p:nvPr>
        </p:nvSpPr>
        <p:spPr/>
        <p:txBody>
          <a:bodyPr/>
          <a:lstStyle/>
          <a:p>
            <a:r>
              <a:rPr lang="en-GB" dirty="0"/>
              <a:t>Personal Learning Record </a:t>
            </a:r>
            <a:r>
              <a:rPr lang="en-GB" sz="3200" dirty="0"/>
              <a:t>Teaching Practice 1</a:t>
            </a:r>
          </a:p>
        </p:txBody>
      </p:sp>
      <p:sp>
        <p:nvSpPr>
          <p:cNvPr id="7" name="Text Placeholder 6">
            <a:extLst>
              <a:ext uri="{FF2B5EF4-FFF2-40B4-BE49-F238E27FC236}">
                <a16:creationId xmlns:a16="http://schemas.microsoft.com/office/drawing/2014/main" id="{B2896216-ECD0-C046-F101-8ECE7AE76B7E}"/>
              </a:ext>
            </a:extLst>
          </p:cNvPr>
          <p:cNvSpPr>
            <a:spLocks noGrp="1"/>
          </p:cNvSpPr>
          <p:nvPr>
            <p:ph type="body" idx="1"/>
          </p:nvPr>
        </p:nvSpPr>
        <p:spPr/>
        <p:txBody>
          <a:bodyPr/>
          <a:lstStyle/>
          <a:p>
            <a:endParaRPr lang="en-GB"/>
          </a:p>
        </p:txBody>
      </p:sp>
      <p:sp>
        <p:nvSpPr>
          <p:cNvPr id="2" name="Slide Number Placeholder 1">
            <a:extLst>
              <a:ext uri="{FF2B5EF4-FFF2-40B4-BE49-F238E27FC236}">
                <a16:creationId xmlns:a16="http://schemas.microsoft.com/office/drawing/2014/main" id="{084BDF73-6AB4-744A-BE3A-AEEAC91BB5AD}"/>
              </a:ext>
            </a:extLst>
          </p:cNvPr>
          <p:cNvSpPr>
            <a:spLocks noGrp="1"/>
          </p:cNvSpPr>
          <p:nvPr>
            <p:ph type="sldNum" sz="quarter" idx="12"/>
          </p:nvPr>
        </p:nvSpPr>
        <p:spPr/>
        <p:txBody>
          <a:bodyPr/>
          <a:lstStyle/>
          <a:p>
            <a:fld id="{9FF96B15-8338-45D5-A943-561235072D66}" type="slidenum">
              <a:rPr lang="en-ZA" smtClean="0"/>
              <a:t>7</a:t>
            </a:fld>
            <a:endParaRPr lang="en-ZA" dirty="0"/>
          </a:p>
        </p:txBody>
      </p:sp>
      <p:pic>
        <p:nvPicPr>
          <p:cNvPr id="5" name="Picture 4"/>
          <p:cNvPicPr>
            <a:picLocks noChangeAspect="1"/>
          </p:cNvPicPr>
          <p:nvPr/>
        </p:nvPicPr>
        <p:blipFill>
          <a:blip r:embed="rId3"/>
          <a:stretch>
            <a:fillRect/>
          </a:stretch>
        </p:blipFill>
        <p:spPr>
          <a:xfrm>
            <a:off x="6909543" y="1619030"/>
            <a:ext cx="4127501" cy="3975101"/>
          </a:xfrm>
          <a:prstGeom prst="rect">
            <a:avLst/>
          </a:prstGeom>
        </p:spPr>
      </p:pic>
    </p:spTree>
    <p:extLst>
      <p:ext uri="{BB962C8B-B14F-4D97-AF65-F5344CB8AC3E}">
        <p14:creationId xmlns:p14="http://schemas.microsoft.com/office/powerpoint/2010/main" val="419956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E3BC-1534-2654-A91A-BB91EC8A459A}"/>
              </a:ext>
            </a:extLst>
          </p:cNvPr>
          <p:cNvSpPr>
            <a:spLocks noGrp="1"/>
          </p:cNvSpPr>
          <p:nvPr>
            <p:ph type="title"/>
          </p:nvPr>
        </p:nvSpPr>
        <p:spPr>
          <a:xfrm>
            <a:off x="1154953" y="973668"/>
            <a:ext cx="8761413" cy="706964"/>
          </a:xfrm>
        </p:spPr>
        <p:txBody>
          <a:bodyPr anchor="ctr">
            <a:normAutofit/>
          </a:bodyPr>
          <a:lstStyle/>
          <a:p>
            <a:pPr>
              <a:lnSpc>
                <a:spcPct val="90000"/>
              </a:lnSpc>
            </a:pPr>
            <a:r>
              <a:rPr lang="en-GB" sz="2800"/>
              <a:t>Personal Learning Record Teaching Practice 1</a:t>
            </a:r>
          </a:p>
        </p:txBody>
      </p:sp>
      <p:sp>
        <p:nvSpPr>
          <p:cNvPr id="14" name="Text Placeholder 2">
            <a:extLst>
              <a:ext uri="{FF2B5EF4-FFF2-40B4-BE49-F238E27FC236}">
                <a16:creationId xmlns:a16="http://schemas.microsoft.com/office/drawing/2014/main" id="{996AFE40-424B-D268-24F7-1F92F722CE97}"/>
              </a:ext>
            </a:extLst>
          </p:cNvPr>
          <p:cNvSpPr>
            <a:spLocks noGrp="1"/>
          </p:cNvSpPr>
          <p:nvPr>
            <p:ph type="body" idx="1"/>
          </p:nvPr>
        </p:nvSpPr>
        <p:spPr>
          <a:xfrm>
            <a:off x="1154955" y="2351939"/>
            <a:ext cx="4825157" cy="576262"/>
          </a:xfrm>
        </p:spPr>
        <p:txBody>
          <a:bodyPr/>
          <a:lstStyle/>
          <a:p>
            <a:r>
              <a:rPr lang="en-US" dirty="0"/>
              <a:t>What is it</a:t>
            </a:r>
          </a:p>
        </p:txBody>
      </p:sp>
      <p:sp>
        <p:nvSpPr>
          <p:cNvPr id="9" name="Content Placeholder 2">
            <a:extLst>
              <a:ext uri="{FF2B5EF4-FFF2-40B4-BE49-F238E27FC236}">
                <a16:creationId xmlns:a16="http://schemas.microsoft.com/office/drawing/2014/main" id="{F55B90E5-5DC5-1B43-B616-A27398A44D64}"/>
              </a:ext>
            </a:extLst>
          </p:cNvPr>
          <p:cNvSpPr>
            <a:spLocks noGrp="1"/>
          </p:cNvSpPr>
          <p:nvPr>
            <p:ph sz="half" idx="2"/>
          </p:nvPr>
        </p:nvSpPr>
        <p:spPr>
          <a:xfrm>
            <a:off x="1154954" y="3051197"/>
            <a:ext cx="4825158" cy="2840039"/>
          </a:xfrm>
          <a:solidFill>
            <a:schemeClr val="accent2">
              <a:lumMod val="20000"/>
              <a:lumOff val="80000"/>
            </a:schemeClr>
          </a:solidFill>
        </p:spPr>
        <p:txBody>
          <a:bodyPr>
            <a:normAutofit lnSpcReduction="10000"/>
          </a:bodyPr>
          <a:lstStyle/>
          <a:p>
            <a:r>
              <a:rPr lang="en-US" dirty="0"/>
              <a:t>Tasks designed to support your early development as a teacher</a:t>
            </a:r>
          </a:p>
          <a:p>
            <a:r>
              <a:rPr lang="en-US" dirty="0"/>
              <a:t>Includes readings, videos to watch, observations to complete, questions to reflect upon</a:t>
            </a:r>
          </a:p>
          <a:p>
            <a:r>
              <a:rPr lang="en-US" dirty="0"/>
              <a:t>Tasks cover Learning &amp; Teaching and Schools &amp; Society modules</a:t>
            </a:r>
          </a:p>
          <a:p>
            <a:r>
              <a:rPr lang="en-US" dirty="0"/>
              <a:t>Co-created by university tutors and school colleagues</a:t>
            </a:r>
          </a:p>
        </p:txBody>
      </p:sp>
      <p:sp>
        <p:nvSpPr>
          <p:cNvPr id="16" name="Text Placeholder 4">
            <a:extLst>
              <a:ext uri="{FF2B5EF4-FFF2-40B4-BE49-F238E27FC236}">
                <a16:creationId xmlns:a16="http://schemas.microsoft.com/office/drawing/2014/main" id="{7F7D60FE-E3AA-EF49-B1F7-C90372E8C87C}"/>
              </a:ext>
            </a:extLst>
          </p:cNvPr>
          <p:cNvSpPr>
            <a:spLocks noGrp="1"/>
          </p:cNvSpPr>
          <p:nvPr>
            <p:ph type="body" sz="quarter" idx="3"/>
          </p:nvPr>
        </p:nvSpPr>
        <p:spPr>
          <a:xfrm>
            <a:off x="6208710" y="2414062"/>
            <a:ext cx="4825159" cy="576262"/>
          </a:xfrm>
        </p:spPr>
        <p:txBody>
          <a:bodyPr/>
          <a:lstStyle/>
          <a:p>
            <a:r>
              <a:rPr lang="en-US" dirty="0"/>
              <a:t>Purpose</a:t>
            </a:r>
          </a:p>
        </p:txBody>
      </p:sp>
      <p:sp>
        <p:nvSpPr>
          <p:cNvPr id="18" name="Content Placeholder 5">
            <a:extLst>
              <a:ext uri="{FF2B5EF4-FFF2-40B4-BE49-F238E27FC236}">
                <a16:creationId xmlns:a16="http://schemas.microsoft.com/office/drawing/2014/main" id="{67D4E0FF-34E9-47DE-2C75-5879BE20C846}"/>
              </a:ext>
            </a:extLst>
          </p:cNvPr>
          <p:cNvSpPr>
            <a:spLocks noGrp="1"/>
          </p:cNvSpPr>
          <p:nvPr>
            <p:ph sz="quarter" idx="4"/>
          </p:nvPr>
        </p:nvSpPr>
        <p:spPr>
          <a:xfrm>
            <a:off x="6208710" y="3051197"/>
            <a:ext cx="5119690" cy="2840039"/>
          </a:xfrm>
          <a:solidFill>
            <a:schemeClr val="accent2">
              <a:lumMod val="20000"/>
              <a:lumOff val="80000"/>
            </a:schemeClr>
          </a:solidFill>
        </p:spPr>
        <p:txBody>
          <a:bodyPr>
            <a:normAutofit lnSpcReduction="10000"/>
          </a:bodyPr>
          <a:lstStyle/>
          <a:p>
            <a:r>
              <a:rPr lang="en-US" dirty="0"/>
              <a:t>Provides direction, support and structure </a:t>
            </a:r>
          </a:p>
          <a:p>
            <a:r>
              <a:rPr lang="en-US" dirty="0"/>
              <a:t>Provides a clear focus on different areas of a teacher’s role and practice</a:t>
            </a:r>
          </a:p>
          <a:p>
            <a:r>
              <a:rPr lang="en-US" dirty="0"/>
              <a:t>Facilitates conversations with mentors, teachers and university tutors about what it means to be a teacher: of your subject and more widely</a:t>
            </a:r>
          </a:p>
          <a:p>
            <a:r>
              <a:rPr lang="en-US" dirty="0"/>
              <a:t>Provides coherence- tasks followed up and discussed within university sessions</a:t>
            </a:r>
          </a:p>
          <a:p>
            <a:endParaRPr lang="en-US" dirty="0"/>
          </a:p>
        </p:txBody>
      </p:sp>
      <p:sp>
        <p:nvSpPr>
          <p:cNvPr id="4" name="Slide Number Placeholder 3">
            <a:extLst>
              <a:ext uri="{FF2B5EF4-FFF2-40B4-BE49-F238E27FC236}">
                <a16:creationId xmlns:a16="http://schemas.microsoft.com/office/drawing/2014/main" id="{7769C333-268B-6F58-0ED7-1DD5A4A3733C}"/>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ZA" smtClean="0"/>
              <a:pPr>
                <a:spcAft>
                  <a:spcPts val="600"/>
                </a:spcAft>
              </a:pPr>
              <a:t>8</a:t>
            </a:fld>
            <a:endParaRPr lang="en-ZA"/>
          </a:p>
        </p:txBody>
      </p:sp>
    </p:spTree>
    <p:extLst>
      <p:ext uri="{BB962C8B-B14F-4D97-AF65-F5344CB8AC3E}">
        <p14:creationId xmlns:p14="http://schemas.microsoft.com/office/powerpoint/2010/main" val="21151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additive="base">
                                        <p:cTn id="21"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B441-CEE7-4B03-83E6-D9CE5466EDFC}"/>
              </a:ext>
            </a:extLst>
          </p:cNvPr>
          <p:cNvSpPr>
            <a:spLocks noGrp="1"/>
          </p:cNvSpPr>
          <p:nvPr>
            <p:ph type="title"/>
          </p:nvPr>
        </p:nvSpPr>
        <p:spPr/>
        <p:txBody>
          <a:bodyPr>
            <a:normAutofit/>
          </a:bodyPr>
          <a:lstStyle/>
          <a:p>
            <a:r>
              <a:rPr lang="en-ZA" sz="4400" dirty="0">
                <a:solidFill>
                  <a:schemeClr val="bg1"/>
                </a:solidFill>
              </a:rPr>
              <a:t>Assessment</a:t>
            </a:r>
            <a:br>
              <a:rPr lang="en-ZA" sz="3600" b="1" dirty="0">
                <a:solidFill>
                  <a:schemeClr val="bg1"/>
                </a:solidFill>
              </a:rPr>
            </a:br>
            <a:r>
              <a:rPr lang="en-ZA" sz="3600" b="1" dirty="0">
                <a:solidFill>
                  <a:schemeClr val="bg1"/>
                </a:solidFill>
              </a:rPr>
              <a:t> </a:t>
            </a:r>
          </a:p>
        </p:txBody>
      </p:sp>
      <p:sp>
        <p:nvSpPr>
          <p:cNvPr id="3" name="Slide Number Placeholder 2">
            <a:extLst>
              <a:ext uri="{FF2B5EF4-FFF2-40B4-BE49-F238E27FC236}">
                <a16:creationId xmlns:a16="http://schemas.microsoft.com/office/drawing/2014/main" id="{94018E4B-A0D3-6B4E-B245-90AFCE920A5E}"/>
              </a:ext>
            </a:extLst>
          </p:cNvPr>
          <p:cNvSpPr>
            <a:spLocks noGrp="1"/>
          </p:cNvSpPr>
          <p:nvPr>
            <p:ph type="sldNum" sz="quarter" idx="12"/>
          </p:nvPr>
        </p:nvSpPr>
        <p:spPr/>
        <p:txBody>
          <a:bodyPr/>
          <a:lstStyle/>
          <a:p>
            <a:fld id="{9FF96B15-8338-45D5-A943-561235072D66}" type="slidenum">
              <a:rPr lang="en-ZA" smtClean="0"/>
              <a:t>9</a:t>
            </a:fld>
            <a:endParaRPr lang="en-ZA" dirty="0"/>
          </a:p>
        </p:txBody>
      </p:sp>
      <p:pic>
        <p:nvPicPr>
          <p:cNvPr id="4" name="Picture 3"/>
          <p:cNvPicPr>
            <a:picLocks noChangeAspect="1"/>
          </p:cNvPicPr>
          <p:nvPr/>
        </p:nvPicPr>
        <p:blipFill>
          <a:blip r:embed="rId3"/>
          <a:stretch>
            <a:fillRect/>
          </a:stretch>
        </p:blipFill>
        <p:spPr>
          <a:xfrm>
            <a:off x="6518298" y="679572"/>
            <a:ext cx="3200400" cy="2400300"/>
          </a:xfrm>
          <a:prstGeom prst="rect">
            <a:avLst/>
          </a:prstGeom>
        </p:spPr>
      </p:pic>
      <p:pic>
        <p:nvPicPr>
          <p:cNvPr id="6" name="Picture 5"/>
          <p:cNvPicPr>
            <a:picLocks noChangeAspect="1"/>
          </p:cNvPicPr>
          <p:nvPr/>
        </p:nvPicPr>
        <p:blipFill>
          <a:blip r:embed="rId4"/>
          <a:stretch>
            <a:fillRect/>
          </a:stretch>
        </p:blipFill>
        <p:spPr>
          <a:xfrm>
            <a:off x="6793717" y="3583781"/>
            <a:ext cx="4397022" cy="2473325"/>
          </a:xfrm>
          <a:prstGeom prst="rect">
            <a:avLst/>
          </a:prstGeom>
        </p:spPr>
      </p:pic>
      <p:pic>
        <p:nvPicPr>
          <p:cNvPr id="7" name="Picture 6"/>
          <p:cNvPicPr>
            <a:picLocks noChangeAspect="1"/>
          </p:cNvPicPr>
          <p:nvPr/>
        </p:nvPicPr>
        <p:blipFill>
          <a:blip r:embed="rId5"/>
          <a:stretch>
            <a:fillRect/>
          </a:stretch>
        </p:blipFill>
        <p:spPr>
          <a:xfrm>
            <a:off x="7177835" y="1538684"/>
            <a:ext cx="3810000" cy="3810000"/>
          </a:xfrm>
          <a:prstGeom prst="rect">
            <a:avLst/>
          </a:prstGeom>
        </p:spPr>
      </p:pic>
      <p:sp>
        <p:nvSpPr>
          <p:cNvPr id="5" name="TextBox 4"/>
          <p:cNvSpPr txBox="1"/>
          <p:nvPr/>
        </p:nvSpPr>
        <p:spPr>
          <a:xfrm>
            <a:off x="1001261" y="2969737"/>
            <a:ext cx="2959100"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What is your experience of being assessed?</a:t>
            </a:r>
          </a:p>
          <a:p>
            <a:pPr marL="285750" indent="-285750">
              <a:buFont typeface="Arial" panose="020B0604020202020204" pitchFamily="34" charset="0"/>
              <a:buChar char="•"/>
            </a:pPr>
            <a:r>
              <a:rPr lang="en-GB" sz="2400" dirty="0">
                <a:solidFill>
                  <a:schemeClr val="bg1"/>
                </a:solidFill>
              </a:rPr>
              <a:t>How did it make you feel?</a:t>
            </a:r>
          </a:p>
        </p:txBody>
      </p:sp>
    </p:spTree>
    <p:extLst>
      <p:ext uri="{BB962C8B-B14F-4D97-AF65-F5344CB8AC3E}">
        <p14:creationId xmlns:p14="http://schemas.microsoft.com/office/powerpoint/2010/main" val="36286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Beginning of the Year Procedures SB - v5" id="{BBA9F524-CEEF-4AF7-823C-DBB4776159E8}" vid="{9EF92A8C-FDB2-41FE-AADD-EBCA8037BC6F}"/>
    </a:ext>
  </a:extLst>
</a:theme>
</file>

<file path=ppt/theme/theme2.xml><?xml version="1.0" encoding="utf-8"?>
<a:theme xmlns:a="http://schemas.openxmlformats.org/drawingml/2006/main" name="Office Theme">
  <a:themeElements>
    <a:clrScheme name="UoN – cool palette ">
      <a:dk1>
        <a:srgbClr val="10263B"/>
      </a:dk1>
      <a:lt1>
        <a:srgbClr val="FCFBF8"/>
      </a:lt1>
      <a:dk2>
        <a:srgbClr val="405161"/>
      </a:dk2>
      <a:lt2>
        <a:srgbClr val="F3F3F5"/>
      </a:lt2>
      <a:accent1>
        <a:srgbClr val="707D89"/>
      </a:accent1>
      <a:accent2>
        <a:srgbClr val="9FA8B1"/>
      </a:accent2>
      <a:accent3>
        <a:srgbClr val="005F36"/>
      </a:accent3>
      <a:accent4>
        <a:srgbClr val="92D400"/>
      </a:accent4>
      <a:accent5>
        <a:srgbClr val="37B3B0"/>
      </a:accent5>
      <a:accent6>
        <a:srgbClr val="009BC1"/>
      </a:accent6>
      <a:hlink>
        <a:srgbClr val="009BC1"/>
      </a:hlink>
      <a:folHlink>
        <a:srgbClr val="92D4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9-Hyperlinkblue-CivicPurple">
      <a:dk1>
        <a:srgbClr val="10263B"/>
      </a:dk1>
      <a:lt1>
        <a:srgbClr val="FCFBF8"/>
      </a:lt1>
      <a:dk2>
        <a:srgbClr val="405161"/>
      </a:dk2>
      <a:lt2>
        <a:srgbClr val="F3F3F5"/>
      </a:lt2>
      <a:accent1>
        <a:srgbClr val="707D89"/>
      </a:accent1>
      <a:accent2>
        <a:srgbClr val="9FA8B1"/>
      </a:accent2>
      <a:accent3>
        <a:srgbClr val="005F36"/>
      </a:accent3>
      <a:accent4>
        <a:srgbClr val="92D400"/>
      </a:accent4>
      <a:accent5>
        <a:srgbClr val="37B3B0"/>
      </a:accent5>
      <a:accent6>
        <a:srgbClr val="009BC1"/>
      </a:accent6>
      <a:hlink>
        <a:srgbClr val="0061FF"/>
      </a:hlink>
      <a:folHlink>
        <a:srgbClr val="94579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11" ma:contentTypeDescription="Create a new document." ma:contentTypeScope="" ma:versionID="8076c2fe51b822c2448a2b07da86f545">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f340eacdf472249ee76b322499e7ae29"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A1C8E2-513F-4C9C-99C7-9AE0E7429B06}">
  <ds:schemaRefs>
    <ds:schemaRef ds:uri="http://purl.org/dc/dcmitype/"/>
    <ds:schemaRef ds:uri="26dade36-14ca-4890-8dfe-98e90156b7de"/>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documentManagement/types"/>
    <ds:schemaRef ds:uri="1cfe8061-82c7-4184-9117-9f627f073f1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83E0B16-80BF-4868-8813-6B17170D724D}">
  <ds:schemaRefs>
    <ds:schemaRef ds:uri="http://schemas.microsoft.com/sharepoint/v3/contenttype/forms"/>
  </ds:schemaRefs>
</ds:datastoreItem>
</file>

<file path=customXml/itemProps3.xml><?xml version="1.0" encoding="utf-8"?>
<ds:datastoreItem xmlns:ds="http://schemas.openxmlformats.org/officeDocument/2006/customXml" ds:itemID="{26B712E8-9EE1-41DB-92ED-1BD5166C7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dade36-14ca-4890-8dfe-98e90156b7de"/>
    <ds:schemaRef ds:uri="1cfe8061-82c7-4184-9117-9f627f073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0</TotalTime>
  <Words>4722</Words>
  <Application>Microsoft Office PowerPoint</Application>
  <PresentationFormat>Widescreen</PresentationFormat>
  <Paragraphs>388</Paragraphs>
  <Slides>39</Slides>
  <Notes>31</Notes>
  <HiddenSlides>3</HiddenSlides>
  <MMClips>1</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Ion Boardroom</vt:lpstr>
      <vt:lpstr>Office Theme</vt:lpstr>
      <vt:lpstr>1_Office Theme</vt:lpstr>
      <vt:lpstr>Welcome!</vt:lpstr>
      <vt:lpstr>Overview</vt:lpstr>
      <vt:lpstr>The teaching manual</vt:lpstr>
      <vt:lpstr>Theory and Practice</vt:lpstr>
      <vt:lpstr>PowerPoint Presentation</vt:lpstr>
      <vt:lpstr>Modules</vt:lpstr>
      <vt:lpstr>Personal Learning Record Teaching Practice 1</vt:lpstr>
      <vt:lpstr>Personal Learning Record Teaching Practice 1</vt:lpstr>
      <vt:lpstr>Assessment  </vt:lpstr>
      <vt:lpstr>Assessment</vt:lpstr>
      <vt:lpstr>Attendance on the PGCE course University and school-based days</vt:lpstr>
      <vt:lpstr>Phases of the PGCE course</vt:lpstr>
      <vt:lpstr>What to bring every day!</vt:lpstr>
      <vt:lpstr>Safeguarding</vt:lpstr>
      <vt:lpstr>PowerPoint Presentation</vt:lpstr>
      <vt:lpstr>Disability Support at University</vt:lpstr>
      <vt:lpstr>Inclusion Passport</vt:lpstr>
      <vt:lpstr>Managing the load!</vt:lpstr>
      <vt:lpstr>Collaboration</vt:lpstr>
      <vt:lpstr>Your first task!</vt:lpstr>
      <vt:lpstr>PowerPoint Presentation</vt:lpstr>
      <vt:lpstr>PowerPoint Presentation</vt:lpstr>
      <vt:lpstr>PowerPoint Presentation</vt:lpstr>
      <vt:lpstr>Equality and Diversity Pledge</vt:lpstr>
      <vt:lpstr>EDI:  Stronger together</vt:lpstr>
      <vt:lpstr>Be open and curious</vt:lpstr>
      <vt:lpstr>Life experiences of others</vt:lpstr>
      <vt:lpstr>Protected characteristics</vt:lpstr>
      <vt:lpstr>EDI in the School of Education</vt:lpstr>
      <vt:lpstr>EDI as a UoN student and teacher</vt:lpstr>
      <vt:lpstr>Life experiences of others </vt:lpstr>
      <vt:lpstr>UoN PGCE student network groups</vt:lpstr>
      <vt:lpstr>UoN PGCE social groups</vt:lpstr>
      <vt:lpstr>Prayer and meeting rooms</vt:lpstr>
      <vt:lpstr>Library resources</vt:lpstr>
      <vt:lpstr>Hang on tight! Advice from previous PGCE  students from University of Nottingham</vt:lpstr>
      <vt:lpstr>PowerPoint Presentation</vt:lpstr>
      <vt:lpstr>Next steps….</vt:lpstr>
      <vt:lpstr>See you on Monday 9th September!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
  <cp:lastModifiedBy/>
  <cp:revision>2</cp:revision>
  <dcterms:created xsi:type="dcterms:W3CDTF">2018-08-28T07:22:06Z</dcterms:created>
  <dcterms:modified xsi:type="dcterms:W3CDTF">2024-08-29T13:22:11Z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