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7" r:id="rId2"/>
    <p:sldId id="295" r:id="rId3"/>
    <p:sldId id="361" r:id="rId4"/>
    <p:sldId id="384" r:id="rId5"/>
    <p:sldId id="386" r:id="rId6"/>
    <p:sldId id="389" r:id="rId7"/>
    <p:sldId id="347" r:id="rId8"/>
    <p:sldId id="357" r:id="rId9"/>
    <p:sldId id="320" r:id="rId10"/>
    <p:sldId id="328" r:id="rId11"/>
    <p:sldId id="329" r:id="rId12"/>
    <p:sldId id="319" r:id="rId13"/>
    <p:sldId id="330" r:id="rId14"/>
    <p:sldId id="331" r:id="rId15"/>
    <p:sldId id="392" r:id="rId16"/>
    <p:sldId id="401" r:id="rId17"/>
    <p:sldId id="387" r:id="rId18"/>
    <p:sldId id="393" r:id="rId19"/>
    <p:sldId id="375" r:id="rId20"/>
    <p:sldId id="390" r:id="rId21"/>
    <p:sldId id="338" r:id="rId22"/>
    <p:sldId id="339" r:id="rId23"/>
    <p:sldId id="340" r:id="rId24"/>
    <p:sldId id="318" r:id="rId25"/>
    <p:sldId id="332" r:id="rId26"/>
    <p:sldId id="333" r:id="rId27"/>
    <p:sldId id="391" r:id="rId28"/>
    <p:sldId id="402" r:id="rId29"/>
    <p:sldId id="403" r:id="rId30"/>
    <p:sldId id="365" r:id="rId31"/>
    <p:sldId id="345" r:id="rId32"/>
    <p:sldId id="314" r:id="rId33"/>
    <p:sldId id="324" r:id="rId34"/>
    <p:sldId id="348" r:id="rId35"/>
    <p:sldId id="376" r:id="rId36"/>
    <p:sldId id="382" r:id="rId37"/>
    <p:sldId id="3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307"/>
            <p14:sldId id="295"/>
            <p14:sldId id="361"/>
            <p14:sldId id="384"/>
            <p14:sldId id="386"/>
            <p14:sldId id="389"/>
            <p14:sldId id="347"/>
            <p14:sldId id="357"/>
            <p14:sldId id="320"/>
            <p14:sldId id="328"/>
            <p14:sldId id="329"/>
            <p14:sldId id="319"/>
            <p14:sldId id="330"/>
            <p14:sldId id="331"/>
            <p14:sldId id="392"/>
            <p14:sldId id="401"/>
            <p14:sldId id="387"/>
            <p14:sldId id="393"/>
            <p14:sldId id="375"/>
            <p14:sldId id="390"/>
            <p14:sldId id="338"/>
            <p14:sldId id="339"/>
            <p14:sldId id="340"/>
            <p14:sldId id="318"/>
            <p14:sldId id="332"/>
            <p14:sldId id="333"/>
            <p14:sldId id="391"/>
            <p14:sldId id="402"/>
            <p14:sldId id="403"/>
            <p14:sldId id="365"/>
            <p14:sldId id="345"/>
            <p14:sldId id="314"/>
            <p14:sldId id="324"/>
            <p14:sldId id="348"/>
            <p14:sldId id="376"/>
            <p14:sldId id="382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F70"/>
    <a:srgbClr val="38A159"/>
    <a:srgbClr val="112C0B"/>
    <a:srgbClr val="B92121"/>
    <a:srgbClr val="D92A2B"/>
    <a:srgbClr val="004648"/>
    <a:srgbClr val="005E60"/>
    <a:srgbClr val="00766E"/>
    <a:srgbClr val="009186"/>
    <a:srgbClr val="009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7" autoAdjust="0"/>
    <p:restoredTop sz="96291" autoAdjust="0"/>
  </p:normalViewPr>
  <p:slideViewPr>
    <p:cSldViewPr snapToGrid="0" snapToObjects="1">
      <p:cViewPr>
        <p:scale>
          <a:sx n="59" d="100"/>
          <a:sy n="59" d="100"/>
        </p:scale>
        <p:origin x="2448" y="14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L4.2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1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3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66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54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3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4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4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2429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2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42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9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58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00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87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91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90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19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5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9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2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3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L4.2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6841" y="2409650"/>
            <a:ext cx="8454259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2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197" y="0"/>
            <a:ext cx="9142803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DCECCB84-F9BA-43D5-87BE-67443E8EF086}">
      <p15:sldGuideLst xmlns:p15="http://schemas.microsoft.com/office/powerpoint/2012/main">
        <p15:guide id="2" pos="5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23975"/>
            <a:ext cx="9144000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-14126"/>
            <a:ext cx="6136192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" y="1"/>
            <a:ext cx="9147572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4" r:id="rId3"/>
    <p:sldLayoutId id="2147483662" r:id="rId4"/>
    <p:sldLayoutId id="2147483650" r:id="rId5"/>
    <p:sldLayoutId id="2147483658" r:id="rId6"/>
    <p:sldLayoutId id="21474836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11.xml"/><Relationship Id="rId5" Type="http://schemas.openxmlformats.org/officeDocument/2006/relationships/slide" Target="slide12.xm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slide" Target="slide14.xml"/><Relationship Id="rId5" Type="http://schemas.openxmlformats.org/officeDocument/2006/relationships/slide" Target="slide21.xml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slide" Target="slide14.xml"/><Relationship Id="rId5" Type="http://schemas.openxmlformats.org/officeDocument/2006/relationships/slide" Target="slide21.xm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4.wdp"/><Relationship Id="rId5" Type="http://schemas.openxmlformats.org/officeDocument/2006/relationships/image" Target="../media/image17.png"/><Relationship Id="rId6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slide" Target="slide23.xml"/><Relationship Id="rId5" Type="http://schemas.openxmlformats.org/officeDocument/2006/relationships/slide" Target="slide24.xm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slide" Target="slide23.xml"/><Relationship Id="rId5" Type="http://schemas.openxmlformats.org/officeDocument/2006/relationships/slide" Target="slide24.xm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4" Type="http://schemas.openxmlformats.org/officeDocument/2006/relationships/slide" Target="slide26.xml"/><Relationship Id="rId5" Type="http://schemas.openxmlformats.org/officeDocument/2006/relationships/slide" Target="slide30.xml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26.xml"/><Relationship Id="rId5" Type="http://schemas.openxmlformats.org/officeDocument/2006/relationships/slide" Target="slide30.xm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tif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6" Type="http://schemas.openxmlformats.org/officeDocument/2006/relationships/image" Target="../media/image9.png"/><Relationship Id="rId7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2.xml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059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Maths activities work best when</a:t>
            </a:r>
            <a:r>
              <a:rPr lang="mr-IN" sz="2400" dirty="0">
                <a:latin typeface="+mj-lt"/>
              </a:rPr>
              <a:t>…</a:t>
            </a:r>
            <a:r>
              <a:rPr lang="en-GB" sz="2400" dirty="0">
                <a:latin typeface="+mj-lt"/>
              </a:rPr>
              <a:t>.</a:t>
            </a:r>
          </a:p>
          <a:p>
            <a:endParaRPr lang="en-GB" sz="2400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remember that it’s not just about completing a task – it’s about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the mathematics.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work together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explain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what we are doing.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are prepared to say that we don’t understand!</a:t>
            </a:r>
          </a:p>
        </p:txBody>
      </p:sp>
    </p:spTree>
    <p:extLst>
      <p:ext uri="{BB962C8B-B14F-4D97-AF65-F5344CB8AC3E}">
        <p14:creationId xmlns:p14="http://schemas.microsoft.com/office/powerpoint/2010/main" val="15467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53" y="1200409"/>
            <a:ext cx="8845826" cy="409928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58" y="2618242"/>
            <a:ext cx="4044106" cy="23780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11158" y="2618242"/>
            <a:ext cx="4044106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11158" y="1724627"/>
            <a:ext cx="4044106" cy="3271638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93" y="1200409"/>
            <a:ext cx="8825345" cy="3811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1073" y="2081119"/>
            <a:ext cx="30812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Cola Bottles: 18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Jelly Snakes: 6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Gummy Bears: 30</a:t>
            </a:r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3816418" y="6056670"/>
            <a:ext cx="1761066" cy="645059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13" name="Action Button: Custom 12">
            <a:hlinkClick r:id="rId3" action="ppaction://hlinksldjump" highlightClick="1"/>
          </p:cNvPr>
          <p:cNvSpPr/>
          <p:nvPr/>
        </p:nvSpPr>
        <p:spPr>
          <a:xfrm>
            <a:off x="1393311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Hint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Action Button: Custom 13">
            <a:hlinkClick r:id="rId4" action="ppaction://hlinksldjump" highlightClick="1"/>
          </p:cNvPr>
          <p:cNvSpPr/>
          <p:nvPr/>
        </p:nvSpPr>
        <p:spPr>
          <a:xfrm>
            <a:off x="3679449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Action Button: Custom 14">
            <a:hlinkClick r:id="rId5" action="ppaction://hlinksldjump" highlightClick="1"/>
          </p:cNvPr>
          <p:cNvSpPr/>
          <p:nvPr/>
        </p:nvSpPr>
        <p:spPr>
          <a:xfrm>
            <a:off x="588642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07" y="1200409"/>
            <a:ext cx="8805518" cy="38658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09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07" y="1200409"/>
            <a:ext cx="8805518" cy="38658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16" name="Action Button: Custom 15">
            <a:hlinkClick r:id="rId4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Action Button: Custom 16">
            <a:hlinkClick r:id="rId5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77" y="2388238"/>
            <a:ext cx="4044106" cy="2378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9677" y="2388238"/>
            <a:ext cx="4044106" cy="23780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07" y="1200409"/>
            <a:ext cx="8805518" cy="38658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073" y="2081119"/>
            <a:ext cx="21643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Apples: 12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Bananas: 6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Oranges: 36</a:t>
            </a:r>
          </a:p>
        </p:txBody>
      </p:sp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E314B-3458-724F-8A19-51E47745F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1b. 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6671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Selling Samosas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0631" y="1413333"/>
            <a:ext cx="8754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A café sells meat and vegetable samosas.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On </a:t>
            </a:r>
            <a:r>
              <a:rPr lang="en-GB" sz="2000" dirty="0" smtClean="0">
                <a:latin typeface="+mj-lt"/>
              </a:rPr>
              <a:t>Monday it </a:t>
            </a:r>
            <a:r>
              <a:rPr lang="en-GB" sz="2000" dirty="0">
                <a:latin typeface="+mj-lt"/>
              </a:rPr>
              <a:t>sells four more vegetables </a:t>
            </a:r>
            <a:r>
              <a:rPr lang="en-GB" sz="2000" dirty="0" smtClean="0">
                <a:latin typeface="+mj-lt"/>
              </a:rPr>
              <a:t>as meat samosas.</a:t>
            </a:r>
            <a:endParaRPr lang="en-GB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On Tuesday it sells </a:t>
            </a:r>
            <a:r>
              <a:rPr lang="en-GB" sz="2000" dirty="0">
                <a:latin typeface="+mj-lt"/>
              </a:rPr>
              <a:t>four times as many vegetable </a:t>
            </a:r>
            <a:r>
              <a:rPr lang="en-GB" sz="2000" dirty="0" smtClean="0">
                <a:latin typeface="+mj-lt"/>
              </a:rPr>
              <a:t>as meat samosas.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Each </a:t>
            </a:r>
            <a:r>
              <a:rPr lang="en-GB" sz="2000" dirty="0" smtClean="0">
                <a:latin typeface="+mj-lt"/>
              </a:rPr>
              <a:t>day the café sells 40 samosas.</a:t>
            </a:r>
            <a:r>
              <a:rPr lang="en-GB" sz="2400" dirty="0">
                <a:latin typeface="+mj-lt"/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3F040E-3CBA-1D4E-967E-88A06DD072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" y="892755"/>
            <a:ext cx="459740" cy="459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631" y="5388300"/>
            <a:ext cx="855592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Is </a:t>
            </a:r>
            <a:r>
              <a:rPr lang="en-GB" sz="2000" dirty="0" err="1" smtClean="0">
                <a:latin typeface="+mj-lt"/>
              </a:rPr>
              <a:t>Dek</a:t>
            </a:r>
            <a:r>
              <a:rPr lang="en-GB" sz="2000" dirty="0" smtClean="0">
                <a:latin typeface="+mj-lt"/>
              </a:rPr>
              <a:t> correct? </a:t>
            </a:r>
            <a:r>
              <a:rPr lang="en-GB" sz="2000" dirty="0">
                <a:latin typeface="+mj-lt"/>
              </a:rPr>
              <a:t>E</a:t>
            </a:r>
            <a:r>
              <a:rPr lang="en-GB" sz="2000" dirty="0" smtClean="0">
                <a:latin typeface="+mj-lt"/>
              </a:rPr>
              <a:t>xplain your answer.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9824" t="5739" r="19863" b="25475"/>
          <a:stretch/>
        </p:blipFill>
        <p:spPr>
          <a:xfrm>
            <a:off x="3256766" y="3654348"/>
            <a:ext cx="1089765" cy="123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8108" y="4016369"/>
            <a:ext cx="108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Dek</a:t>
            </a:r>
            <a:endParaRPr lang="en-US" sz="2000" dirty="0" smtClean="0">
              <a:latin typeface="+mj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994082" y="3521693"/>
            <a:ext cx="3670126" cy="1202499"/>
          </a:xfrm>
          <a:prstGeom prst="wedgeRoundRectCallout">
            <a:avLst>
              <a:gd name="adj1" fmla="val -70835"/>
              <a:gd name="adj2" fmla="val 56533"/>
              <a:gd name="adj3" fmla="val 16667"/>
            </a:avLst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On Tuesday, the café sells the same number of meat samosas as it did on Monday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01465" y="1496152"/>
            <a:ext cx="8834255" cy="44687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8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Selling samosas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1663" y="885990"/>
            <a:ext cx="6951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</a:t>
            </a:r>
            <a:r>
              <a:rPr lang="en-US" sz="2000" dirty="0">
                <a:latin typeface="+mj-lt"/>
              </a:rPr>
              <a:t>is the difference between </a:t>
            </a:r>
            <a:r>
              <a:rPr lang="en-US" sz="2000" dirty="0" err="1" smtClean="0">
                <a:latin typeface="+mj-lt"/>
              </a:rPr>
              <a:t>Aabid’s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smtClean="0">
                <a:latin typeface="+mj-lt"/>
              </a:rPr>
              <a:t>and Mia’s methods</a:t>
            </a:r>
            <a:r>
              <a:rPr lang="en-US" sz="2000" dirty="0">
                <a:latin typeface="+mj-lt"/>
              </a:rPr>
              <a:t>?</a:t>
            </a:r>
          </a:p>
          <a:p>
            <a:r>
              <a:rPr lang="en-US" sz="2000" dirty="0" smtClean="0">
                <a:latin typeface="+mj-lt"/>
              </a:rPr>
              <a:t>Which conclusion is </a:t>
            </a:r>
            <a:r>
              <a:rPr lang="en-US" sz="2000" dirty="0">
                <a:latin typeface="+mj-lt"/>
              </a:rPr>
              <a:t>correct?  How do you know?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0257" y="1795491"/>
            <a:ext cx="230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Aabid’s</a:t>
            </a:r>
            <a:r>
              <a:rPr lang="en-US" sz="2000" dirty="0" smtClean="0">
                <a:latin typeface="+mj-lt"/>
              </a:rPr>
              <a:t> conclusion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076" y="4914352"/>
            <a:ext cx="206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Mia’s conclusion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7000"/>
                    </a14:imgEffect>
                    <a14:imgEffect>
                      <a14:saturation sat="107000"/>
                    </a14:imgEffect>
                    <a14:imgEffect>
                      <a14:brightnessContrast bright="4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00" y="1769275"/>
            <a:ext cx="4710858" cy="242716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  <a14:imgEffect>
                      <a14:brightnessContrast bright="54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4654" y="4347375"/>
            <a:ext cx="5105400" cy="2476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7647492" y="5142271"/>
            <a:ext cx="198650" cy="7865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13079" y="5986328"/>
            <a:ext cx="267476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ECD34-8723-2344-B88B-F39ED799E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2b. Cards</a:t>
            </a:r>
          </a:p>
        </p:txBody>
      </p:sp>
    </p:spTree>
    <p:extLst>
      <p:ext uri="{BB962C8B-B14F-4D97-AF65-F5344CB8AC3E}">
        <p14:creationId xmlns:p14="http://schemas.microsoft.com/office/powerpoint/2010/main" val="8152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Problems </a:t>
            </a:r>
            <a:r>
              <a:rPr lang="mr-IN" dirty="0"/>
              <a:t>–</a:t>
            </a:r>
            <a:r>
              <a:rPr lang="en-GB" dirty="0"/>
              <a:t> working in pairs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330" y="4549676"/>
            <a:ext cx="878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Take turns to draft the solution to problems 3 and 4 on your mini-whiteboard.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Once you are both agreed on the method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write the solution and any diagrams or thinking on to the card.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6971B9-B9C9-E74F-BF81-1A7B38D08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30" y="1131855"/>
            <a:ext cx="5293766" cy="327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55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1a. 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21930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6BB78-B3F1-C749-8391-D1BFC9F58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3b. Review</a:t>
            </a:r>
          </a:p>
        </p:txBody>
      </p:sp>
    </p:spTree>
    <p:extLst>
      <p:ext uri="{BB962C8B-B14F-4D97-AF65-F5344CB8AC3E}">
        <p14:creationId xmlns:p14="http://schemas.microsoft.com/office/powerpoint/2010/main" val="26520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5050" y="2332113"/>
            <a:ext cx="534838" cy="577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1511300" y="6065317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Hint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3819884" y="6065317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Action Button: Custom 10">
            <a:hlinkClick r:id="rId5" action="ppaction://hlinksldjump" highlightClick="1"/>
          </p:cNvPr>
          <p:cNvSpPr/>
          <p:nvPr/>
        </p:nvSpPr>
        <p:spPr>
          <a:xfrm>
            <a:off x="6166328" y="6065317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E0928B-9AF0-DC48-A3AA-6CC63BBED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81" y="1211779"/>
            <a:ext cx="8856970" cy="3755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1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725A6A-9C93-9C41-BBF2-2193EC411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81" y="1211779"/>
            <a:ext cx="8856970" cy="3755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5050" y="2332113"/>
            <a:ext cx="534838" cy="577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2748662" y="6072127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4876981" y="6072127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981" y="2447542"/>
            <a:ext cx="3970176" cy="2359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981" y="2447542"/>
            <a:ext cx="3970176" cy="235909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7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39E876-7AF4-0A42-962A-73663FD6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81" y="1211779"/>
            <a:ext cx="8856970" cy="3755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5050" y="2332113"/>
            <a:ext cx="534838" cy="577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5050" y="1982450"/>
            <a:ext cx="3167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Adult ticket: £42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Child ticket: £30</a:t>
            </a: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898822" y="6037006"/>
            <a:ext cx="1761066" cy="664723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5404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10" name="Action Button: Custom 9">
            <a:hlinkClick r:id="rId3" action="ppaction://hlinksldjump" highlightClick="1"/>
          </p:cNvPr>
          <p:cNvSpPr/>
          <p:nvPr/>
        </p:nvSpPr>
        <p:spPr>
          <a:xfrm>
            <a:off x="1304820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Hint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3536830" y="6065317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Action Button: Custom 12">
            <a:hlinkClick r:id="rId5" action="ppaction://hlinksldjump" highlightClick="1"/>
          </p:cNvPr>
          <p:cNvSpPr/>
          <p:nvPr/>
        </p:nvSpPr>
        <p:spPr>
          <a:xfrm>
            <a:off x="5694378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53" y="1200409"/>
            <a:ext cx="8845826" cy="3883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53" y="1200409"/>
            <a:ext cx="8845826" cy="3883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544" y="2447985"/>
            <a:ext cx="4109629" cy="2527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9484" y="2447984"/>
            <a:ext cx="4080387" cy="24976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53" y="1200409"/>
            <a:ext cx="8845826" cy="3883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3536830" y="6031498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7866" y="3292997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24</a:t>
            </a:r>
            <a:r>
              <a:rPr lang="en-US" sz="2800" baseline="30000" dirty="0">
                <a:solidFill>
                  <a:srgbClr val="FF0000"/>
                </a:solidFill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1977" y="1927512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84</a:t>
            </a:r>
            <a:r>
              <a:rPr lang="en-US" sz="2800" baseline="30000" dirty="0">
                <a:solidFill>
                  <a:srgbClr val="FF0000"/>
                </a:solidFill>
                <a:latin typeface="+mj-lt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3511" y="3417332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72</a:t>
            </a:r>
            <a:r>
              <a:rPr lang="en-US" sz="2800" baseline="30000" dirty="0">
                <a:solidFill>
                  <a:srgbClr val="FF0000"/>
                </a:solidFill>
                <a:latin typeface="+mj-lt"/>
              </a:rPr>
              <a:t>o</a:t>
            </a:r>
          </a:p>
        </p:txBody>
      </p:sp>
      <p:sp>
        <p:nvSpPr>
          <p:cNvPr id="18" name="Triangle 17"/>
          <p:cNvSpPr/>
          <p:nvPr/>
        </p:nvSpPr>
        <p:spPr>
          <a:xfrm>
            <a:off x="5933119" y="2445714"/>
            <a:ext cx="1814560" cy="1011032"/>
          </a:xfrm>
          <a:prstGeom prst="triangle">
            <a:avLst>
              <a:gd name="adj" fmla="val 20924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1F096-16A3-CC40-B619-559F4B927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Closure</a:t>
            </a:r>
          </a:p>
        </p:txBody>
      </p:sp>
    </p:spTree>
    <p:extLst>
      <p:ext uri="{BB962C8B-B14F-4D97-AF65-F5344CB8AC3E}">
        <p14:creationId xmlns:p14="http://schemas.microsoft.com/office/powerpoint/2010/main" val="1947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Selling Samosas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2657" y="1658268"/>
            <a:ext cx="8754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A café sells meat and vegetable samosas.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On Monday it sells four more vegetables as meat samosas.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On Tuesday it sells four times as many vegetable as meat samosas.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Each day the café sells 40 samosas.</a:t>
            </a:r>
            <a:r>
              <a:rPr lang="en-GB" sz="2400" dirty="0">
                <a:latin typeface="+mj-lt"/>
              </a:rPr>
              <a:t>			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94082" y="3717641"/>
            <a:ext cx="3670126" cy="1202499"/>
          </a:xfrm>
          <a:prstGeom prst="wedgeRoundRectCallout">
            <a:avLst>
              <a:gd name="adj1" fmla="val -70835"/>
              <a:gd name="adj2" fmla="val 56533"/>
              <a:gd name="adj3" fmla="val 16667"/>
            </a:avLst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On Tuesday, the café sells the same number of meat samosas as it did on Monday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57" y="5388300"/>
            <a:ext cx="855592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Draw a diagram to show that </a:t>
            </a:r>
            <a:r>
              <a:rPr lang="en-GB" sz="2000" dirty="0" err="1" smtClean="0">
                <a:latin typeface="+mj-lt"/>
              </a:rPr>
              <a:t>Dek</a:t>
            </a:r>
            <a:r>
              <a:rPr lang="en-GB" sz="2000" dirty="0" smtClean="0">
                <a:latin typeface="+mj-lt"/>
              </a:rPr>
              <a:t> is incorrect</a:t>
            </a:r>
            <a:r>
              <a:rPr lang="en-GB" sz="2000" dirty="0">
                <a:latin typeface="+mj-lt"/>
              </a:rPr>
              <a:t>.</a:t>
            </a:r>
            <a:r>
              <a:rPr lang="en-GB" sz="2000" dirty="0" smtClean="0">
                <a:latin typeface="+mj-lt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824" t="5739" r="19863" b="25475"/>
          <a:stretch/>
        </p:blipFill>
        <p:spPr>
          <a:xfrm>
            <a:off x="3256766" y="3719664"/>
            <a:ext cx="1089765" cy="123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2682" y="4157753"/>
            <a:ext cx="108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Dek</a:t>
            </a:r>
            <a:endParaRPr lang="en-US" sz="20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63285" y="1670819"/>
            <a:ext cx="8834255" cy="44687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02786"/>
            <a:ext cx="922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What were the most important words/phrases that had to be noticed?</a:t>
            </a:r>
          </a:p>
        </p:txBody>
      </p:sp>
    </p:spTree>
    <p:extLst>
      <p:ext uri="{BB962C8B-B14F-4D97-AF65-F5344CB8AC3E}">
        <p14:creationId xmlns:p14="http://schemas.microsoft.com/office/powerpoint/2010/main" val="18062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Selling Samosas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2657" y="1658268"/>
            <a:ext cx="8754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A café sells meat and vegetable samosas.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On </a:t>
            </a:r>
            <a:r>
              <a:rPr lang="en-GB" sz="2000" dirty="0" smtClean="0">
                <a:latin typeface="+mj-lt"/>
              </a:rPr>
              <a:t>Monday it </a:t>
            </a:r>
            <a:r>
              <a:rPr lang="en-GB" sz="2000" dirty="0">
                <a:latin typeface="+mj-lt"/>
              </a:rPr>
              <a:t>sells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four more </a:t>
            </a:r>
            <a:r>
              <a:rPr lang="en-GB" sz="2000" dirty="0">
                <a:latin typeface="+mj-lt"/>
              </a:rPr>
              <a:t>vegetables </a:t>
            </a:r>
            <a:r>
              <a:rPr lang="en-GB" sz="2000" dirty="0" smtClean="0">
                <a:latin typeface="+mj-lt"/>
              </a:rPr>
              <a:t>as meat samosas.</a:t>
            </a:r>
            <a:endParaRPr lang="en-GB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On Tuesday it sells 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four times 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as many </a:t>
            </a:r>
            <a:r>
              <a:rPr lang="en-GB" sz="2000" dirty="0" smtClean="0">
                <a:latin typeface="+mj-lt"/>
              </a:rPr>
              <a:t>vegetable </a:t>
            </a:r>
            <a:r>
              <a:rPr lang="en-GB" sz="2000" dirty="0" smtClean="0">
                <a:latin typeface="+mj-lt"/>
              </a:rPr>
              <a:t>as meat samosas.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Each </a:t>
            </a:r>
            <a:r>
              <a:rPr lang="en-GB" sz="2000" dirty="0" smtClean="0">
                <a:latin typeface="+mj-lt"/>
              </a:rPr>
              <a:t>day the café sells 40 samosas.</a:t>
            </a:r>
            <a:r>
              <a:rPr lang="en-GB" sz="2400" dirty="0">
                <a:latin typeface="+mj-lt"/>
              </a:rPr>
              <a:t>			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94082" y="3717641"/>
            <a:ext cx="3670126" cy="1202499"/>
          </a:xfrm>
          <a:prstGeom prst="wedgeRoundRectCallout">
            <a:avLst>
              <a:gd name="adj1" fmla="val -70835"/>
              <a:gd name="adj2" fmla="val 56533"/>
              <a:gd name="adj3" fmla="val 16667"/>
            </a:avLst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On Tuesday, the café sells the same number of meat samosas as it did on Monday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57" y="5388300"/>
            <a:ext cx="855592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Draw a diagram to show that </a:t>
            </a:r>
            <a:r>
              <a:rPr lang="en-GB" sz="2000" dirty="0" err="1" smtClean="0">
                <a:latin typeface="+mj-lt"/>
              </a:rPr>
              <a:t>Dek</a:t>
            </a:r>
            <a:r>
              <a:rPr lang="en-GB" sz="2000" dirty="0" smtClean="0">
                <a:latin typeface="+mj-lt"/>
              </a:rPr>
              <a:t> is incorrect</a:t>
            </a:r>
            <a:r>
              <a:rPr lang="en-GB" sz="2000" dirty="0">
                <a:latin typeface="+mj-lt"/>
              </a:rPr>
              <a:t>.</a:t>
            </a:r>
            <a:r>
              <a:rPr lang="en-GB" sz="2000" dirty="0" smtClean="0">
                <a:latin typeface="+mj-lt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824" t="5739" r="19863" b="25475"/>
          <a:stretch/>
        </p:blipFill>
        <p:spPr>
          <a:xfrm>
            <a:off x="3256766" y="3719664"/>
            <a:ext cx="1089765" cy="123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3956" y="4157753"/>
            <a:ext cx="108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Dek</a:t>
            </a:r>
            <a:endParaRPr lang="en-US" sz="20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63285" y="1670819"/>
            <a:ext cx="8834255" cy="44687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02786"/>
            <a:ext cx="922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What were the most important words/phrases that had to be noticed?</a:t>
            </a:r>
          </a:p>
        </p:txBody>
      </p:sp>
    </p:spTree>
    <p:extLst>
      <p:ext uri="{BB962C8B-B14F-4D97-AF65-F5344CB8AC3E}">
        <p14:creationId xmlns:p14="http://schemas.microsoft.com/office/powerpoint/2010/main" val="10281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Buying Paint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348" y="1151568"/>
            <a:ext cx="82605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Ali, Blair and Col work for a decorating company.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They buy </a:t>
            </a:r>
            <a:r>
              <a:rPr lang="en-GB" sz="2000" dirty="0" smtClean="0">
                <a:latin typeface="+mj-lt"/>
              </a:rPr>
              <a:t>28 </a:t>
            </a:r>
            <a:r>
              <a:rPr lang="en-GB" sz="2000" dirty="0">
                <a:latin typeface="+mj-lt"/>
              </a:rPr>
              <a:t>litres of gloss paint for to be used on </a:t>
            </a:r>
            <a:r>
              <a:rPr lang="en-GB" sz="2000" dirty="0" smtClean="0">
                <a:latin typeface="+mj-lt"/>
              </a:rPr>
              <a:t>wood at </a:t>
            </a:r>
            <a:r>
              <a:rPr lang="en-GB" sz="2000" dirty="0">
                <a:latin typeface="+mj-lt"/>
              </a:rPr>
              <a:t>three different jobs.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Blair is going to paint an area twice as large as the area Ali is to paint.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Col is going to paint an area </a:t>
            </a:r>
            <a:r>
              <a:rPr lang="en-GB" sz="2000" dirty="0" smtClean="0">
                <a:latin typeface="+mj-lt"/>
              </a:rPr>
              <a:t>five times </a:t>
            </a:r>
            <a:r>
              <a:rPr lang="en-GB" sz="2000" dirty="0">
                <a:latin typeface="+mj-lt"/>
              </a:rPr>
              <a:t>larger than Ali</a:t>
            </a:r>
            <a:r>
              <a:rPr lang="en-GB" sz="20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How </a:t>
            </a:r>
            <a:r>
              <a:rPr lang="en-GB" sz="2000" dirty="0" smtClean="0">
                <a:latin typeface="+mj-lt"/>
              </a:rPr>
              <a:t>many litres of paint </a:t>
            </a:r>
            <a:r>
              <a:rPr lang="en-GB" sz="2000" dirty="0">
                <a:latin typeface="+mj-lt"/>
              </a:rPr>
              <a:t>should each person take for their job</a:t>
            </a:r>
            <a:r>
              <a:rPr lang="en-GB" sz="2000" dirty="0" smtClean="0">
                <a:latin typeface="+mj-lt"/>
              </a:rPr>
              <a:t>?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</a:rPr>
              <a:t>						Ali	 </a:t>
            </a:r>
            <a:r>
              <a:rPr lang="en-GB" sz="2000" baseline="-25000" dirty="0"/>
              <a:t>------------------------	</a:t>
            </a:r>
            <a:r>
              <a:rPr lang="en-GB" sz="2000" dirty="0">
                <a:latin typeface="+mj-lt"/>
              </a:rPr>
              <a:t>					</a:t>
            </a:r>
            <a:r>
              <a:rPr lang="en-GB" sz="2000" dirty="0" smtClean="0">
                <a:latin typeface="+mj-lt"/>
              </a:rPr>
              <a:t>Blair</a:t>
            </a:r>
            <a:r>
              <a:rPr lang="en-GB" sz="2000" dirty="0">
                <a:latin typeface="+mj-lt"/>
              </a:rPr>
              <a:t>	 </a:t>
            </a:r>
            <a:r>
              <a:rPr lang="en-GB" sz="2000" baseline="-25000" dirty="0"/>
              <a:t>------------------------</a:t>
            </a:r>
          </a:p>
          <a:p>
            <a:pPr>
              <a:lnSpc>
                <a:spcPct val="150000"/>
              </a:lnSpc>
            </a:pPr>
            <a:r>
              <a:rPr lang="en-GB" sz="2000" baseline="-25000" dirty="0"/>
              <a:t>					</a:t>
            </a:r>
            <a:r>
              <a:rPr lang="en-GB" sz="2000" dirty="0">
                <a:latin typeface="+mj-lt"/>
              </a:rPr>
              <a:t>	Col	 </a:t>
            </a:r>
            <a:r>
              <a:rPr lang="en-GB" sz="2000" baseline="-25000" dirty="0"/>
              <a:t>----------------------</a:t>
            </a:r>
            <a:r>
              <a:rPr lang="en-GB" sz="2000" baseline="-25000" dirty="0">
                <a:latin typeface="+mj-lt"/>
              </a:rPr>
              <a:t>--</a:t>
            </a:r>
            <a:endParaRPr lang="en-GB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95DD5D-529A-3244-BF6B-68C7786341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" y="892755"/>
            <a:ext cx="459740" cy="4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Old?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0239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Kate is the youngest of three friends.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Jayne is 7 years older than Kate and Helen is twice as old as Kate.  The sum of their three ages is 103.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How old are Kate, Jayne and Helen?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						Kate	</a:t>
            </a:r>
            <a:r>
              <a:rPr lang="en-GB" sz="2400" baseline="-25000" dirty="0"/>
              <a:t>------------------------	</a:t>
            </a:r>
            <a:r>
              <a:rPr lang="en-GB" sz="2400" dirty="0">
                <a:latin typeface="+mj-lt"/>
              </a:rPr>
              <a:t>					Jayne	</a:t>
            </a:r>
            <a:r>
              <a:rPr lang="en-GB" sz="2400" baseline="-25000" dirty="0"/>
              <a:t>------------------------</a:t>
            </a:r>
          </a:p>
          <a:p>
            <a:pPr>
              <a:lnSpc>
                <a:spcPct val="150000"/>
              </a:lnSpc>
            </a:pPr>
            <a:r>
              <a:rPr lang="en-GB" sz="2400" baseline="-25000" dirty="0">
                <a:latin typeface="+mj-lt"/>
              </a:rPr>
              <a:t>						</a:t>
            </a:r>
            <a:r>
              <a:rPr lang="en-GB" sz="2400" dirty="0">
                <a:latin typeface="+mj-lt"/>
              </a:rPr>
              <a:t>Helen	</a:t>
            </a:r>
            <a:r>
              <a:rPr lang="en-GB" sz="2400" baseline="-25000" dirty="0"/>
              <a:t>------------------------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2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Old?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3342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Kate is the youngest of three friends.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Jayne is 7 years older than Kate and Helen is twice as old as Kate.  The sum of their three ages is 103.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How old are Kate, Jayne and Helen?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7496" y="3041751"/>
            <a:ext cx="7375868" cy="3340469"/>
            <a:chOff x="807496" y="3041751"/>
            <a:chExt cx="7375868" cy="33404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4180" y="3090803"/>
              <a:ext cx="2829184" cy="329141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807496" y="3041751"/>
              <a:ext cx="3771900" cy="3340469"/>
              <a:chOff x="647700" y="3041751"/>
              <a:chExt cx="3771900" cy="334046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57713" y="3159799"/>
                <a:ext cx="3572987" cy="3153424"/>
                <a:chOff x="745013" y="2638952"/>
                <a:chExt cx="4296888" cy="379232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biLevel thresh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45013" y="4595520"/>
                  <a:ext cx="4296888" cy="1835752"/>
                </a:xfrm>
                <a:prstGeom prst="rect">
                  <a:avLst/>
                </a:prstGeom>
                <a:ln w="19050">
                  <a:noFill/>
                </a:ln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200" y="2638952"/>
                  <a:ext cx="2400300" cy="2097559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47700" y="3041751"/>
                <a:ext cx="3771900" cy="334046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5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deeper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5350" y="776203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Fran has a friend, James, who is 4 years older than her.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Paul is three times as old as Fran.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The sum of their three ages is 89.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If x represents the age of Fran, show that </a:t>
            </a:r>
            <a:r>
              <a:rPr lang="en-GB" sz="2400" b="1" dirty="0">
                <a:latin typeface="+mj-lt"/>
              </a:rPr>
              <a:t>5</a:t>
            </a:r>
            <a:r>
              <a:rPr lang="en-GB" sz="2400" b="1" dirty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GB" sz="2400" b="1" dirty="0">
                <a:latin typeface="+mj-lt"/>
              </a:rPr>
              <a:t> = 85</a:t>
            </a:r>
            <a:r>
              <a:rPr lang="en-GB" sz="2400" dirty="0">
                <a:latin typeface="+mj-lt"/>
              </a:rPr>
              <a:t> and hence find how old Paul, James and Fran are.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						Paul	</a:t>
            </a:r>
            <a:r>
              <a:rPr lang="en-GB" sz="2400" baseline="-25000" dirty="0">
                <a:latin typeface="Arial" charset="0"/>
                <a:ea typeface="Arial" charset="0"/>
                <a:cs typeface="Arial" charset="0"/>
              </a:rPr>
              <a:t>------------------------	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						James	</a:t>
            </a:r>
            <a:r>
              <a:rPr lang="en-GB" sz="2400" baseline="-25000" dirty="0">
                <a:latin typeface="Arial" charset="0"/>
                <a:ea typeface="Arial" charset="0"/>
                <a:cs typeface="Arial" charset="0"/>
              </a:rPr>
              <a:t>------------------------</a:t>
            </a:r>
          </a:p>
          <a:p>
            <a:pPr>
              <a:lnSpc>
                <a:spcPct val="150000"/>
              </a:lnSpc>
            </a:pPr>
            <a:r>
              <a:rPr lang="en-GB" sz="2400" baseline="-25000" dirty="0">
                <a:latin typeface="Arial" charset="0"/>
                <a:ea typeface="Arial" charset="0"/>
                <a:cs typeface="Arial" charset="0"/>
              </a:rPr>
              <a:t>						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Fran	</a:t>
            </a:r>
            <a:r>
              <a:rPr lang="en-GB" sz="2400" baseline="-25000" dirty="0">
                <a:latin typeface="Arial" charset="0"/>
                <a:ea typeface="Arial" charset="0"/>
                <a:cs typeface="Arial" charset="0"/>
              </a:rPr>
              <a:t>------------------------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deeper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5350" y="776203"/>
            <a:ext cx="9149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Fran has a friend, James, who is 4 years older than her.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Paul is three times as old as Fran.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The sum of their three ages is 89.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If x represents the age of Fran, show that </a:t>
            </a:r>
            <a:r>
              <a:rPr lang="en-GB" sz="2400" b="1" dirty="0">
                <a:latin typeface="+mj-lt"/>
              </a:rPr>
              <a:t>5</a:t>
            </a:r>
            <a:r>
              <a:rPr lang="en-GB" sz="2400" b="1" dirty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GB" sz="2400" b="1" dirty="0">
                <a:latin typeface="+mj-lt"/>
              </a:rPr>
              <a:t> = 85 </a:t>
            </a:r>
            <a:r>
              <a:rPr lang="en-GB" sz="2400" dirty="0">
                <a:latin typeface="+mj-lt"/>
              </a:rPr>
              <a:t>and hence find how old Paul, James and Fran are.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0747" y="3124200"/>
            <a:ext cx="4125945" cy="3458632"/>
            <a:chOff x="4940747" y="3124200"/>
            <a:chExt cx="4125945" cy="34586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0747" y="3124200"/>
              <a:ext cx="4125945" cy="34586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7202905" y="3172326"/>
              <a:ext cx="1796716" cy="2586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21403" y="5612286"/>
              <a:ext cx="1796716" cy="922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1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deeper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5350" y="776203"/>
            <a:ext cx="9149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Fran has a friend, James, who is 4 years older than her.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Paul is three times as old as Fran.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The sum of their three ages is 89.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If x represents the age of Fran, show that </a:t>
            </a:r>
            <a:r>
              <a:rPr lang="en-GB" sz="2400" b="1" dirty="0">
                <a:latin typeface="+mj-lt"/>
              </a:rPr>
              <a:t>5</a:t>
            </a:r>
            <a:r>
              <a:rPr lang="en-GB" sz="2400" b="1" dirty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GB" sz="2400" b="1" dirty="0">
                <a:latin typeface="+mj-lt"/>
              </a:rPr>
              <a:t> = 85 </a:t>
            </a:r>
            <a:r>
              <a:rPr lang="en-GB" sz="2400" dirty="0">
                <a:latin typeface="+mj-lt"/>
              </a:rPr>
              <a:t>and hence find how old Paul, James and Fran are.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959691" y="3121750"/>
            <a:ext cx="4094054" cy="3428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Extension</a:t>
            </a:r>
          </a:p>
        </p:txBody>
      </p:sp>
    </p:spTree>
    <p:extLst>
      <p:ext uri="{BB962C8B-B14F-4D97-AF65-F5344CB8AC3E}">
        <p14:creationId xmlns:p14="http://schemas.microsoft.com/office/powerpoint/2010/main" val="24289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2" y="1045028"/>
            <a:ext cx="8621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straight line is made up of three angles.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Angle 2 is twice the size of angle 1.</a:t>
            </a:r>
          </a:p>
          <a:p>
            <a:r>
              <a:rPr lang="en-US" sz="2400" dirty="0">
                <a:latin typeface="+mj-lt"/>
              </a:rPr>
              <a:t>Angle 3 is 15</a:t>
            </a:r>
            <a:r>
              <a:rPr lang="en-US" sz="2400" baseline="30000" dirty="0">
                <a:latin typeface="+mj-lt"/>
              </a:rPr>
              <a:t>o</a:t>
            </a:r>
            <a:r>
              <a:rPr lang="en-US" sz="2400" dirty="0">
                <a:latin typeface="+mj-lt"/>
              </a:rPr>
              <a:t> smaller than angle 2.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Find the size of each angle.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11294" y="5351951"/>
            <a:ext cx="3142034" cy="17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81728" y="4091553"/>
            <a:ext cx="1371600" cy="1278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425125" y="4091553"/>
            <a:ext cx="1154273" cy="1260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91273" y="4894751"/>
            <a:ext cx="914400" cy="914400"/>
          </a:xfrm>
          <a:prstGeom prst="arc">
            <a:avLst>
              <a:gd name="adj1" fmla="val 10709552"/>
              <a:gd name="adj2" fmla="val 1441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42942" y="483990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Angle 1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9307" y="435952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Angle 2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30647" y="482329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Angle 3 </a:t>
            </a:r>
          </a:p>
        </p:txBody>
      </p:sp>
    </p:spTree>
    <p:extLst>
      <p:ext uri="{BB962C8B-B14F-4D97-AF65-F5344CB8AC3E}">
        <p14:creationId xmlns:p14="http://schemas.microsoft.com/office/powerpoint/2010/main" val="16718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2" y="1045028"/>
            <a:ext cx="8621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straight line is made up of three angles.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Angle 2 is twice the size of angle 1.</a:t>
            </a:r>
          </a:p>
          <a:p>
            <a:r>
              <a:rPr lang="en-US" sz="2400" dirty="0">
                <a:latin typeface="+mj-lt"/>
              </a:rPr>
              <a:t>Angle 3 is 15</a:t>
            </a:r>
            <a:r>
              <a:rPr lang="en-US" sz="2400" baseline="30000" dirty="0">
                <a:latin typeface="+mj-lt"/>
              </a:rPr>
              <a:t>o</a:t>
            </a:r>
            <a:r>
              <a:rPr lang="en-US" sz="2400" dirty="0">
                <a:latin typeface="+mj-lt"/>
              </a:rPr>
              <a:t> smaller than angle 2.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Find the size of each angle.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11294" y="5351951"/>
            <a:ext cx="3142034" cy="17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81728" y="4091553"/>
            <a:ext cx="1371600" cy="1278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425125" y="4091553"/>
            <a:ext cx="1154273" cy="1260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91273" y="4894751"/>
            <a:ext cx="914400" cy="914400"/>
          </a:xfrm>
          <a:prstGeom prst="arc">
            <a:avLst>
              <a:gd name="adj1" fmla="val 10709552"/>
              <a:gd name="adj2" fmla="val 1441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84897" y="4777912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39</a:t>
            </a:r>
            <a:r>
              <a:rPr lang="en-US" sz="2400" b="1" baseline="30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3254" y="4316247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78</a:t>
            </a:r>
            <a:r>
              <a:rPr lang="en-US" sz="2400" b="1" baseline="30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2192" y="4689181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63</a:t>
            </a:r>
            <a:r>
              <a:rPr lang="en-US" sz="2400" b="1" baseline="30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264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Buying Paint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843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Can you explain these two methods?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What is the link between the two methods?	</a:t>
            </a:r>
          </a:p>
        </p:txBody>
      </p:sp>
      <p:sp>
        <p:nvSpPr>
          <p:cNvPr id="43" name="Action Button: Custom 42">
            <a:hlinkClick r:id="rId3" action="ppaction://hlinksldjump" highlightClick="1"/>
          </p:cNvPr>
          <p:cNvSpPr/>
          <p:nvPr/>
        </p:nvSpPr>
        <p:spPr>
          <a:xfrm>
            <a:off x="5949959" y="1400232"/>
            <a:ext cx="859455" cy="425281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Hint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brightnessContrast bright="30000" contrast="50000"/>
                    </a14:imgEffect>
                  </a14:imgLayer>
                </a14:imgProps>
              </a:ext>
            </a:extLst>
          </a:blip>
          <a:srcRect l="16622"/>
          <a:stretch/>
        </p:blipFill>
        <p:spPr>
          <a:xfrm rot="5400000">
            <a:off x="2239389" y="2167486"/>
            <a:ext cx="2130513" cy="64147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94000"/>
                    </a14:imgEffect>
                    <a14:imgEffect>
                      <a14:colorTemperature colorTemp="10648"/>
                    </a14:imgEffect>
                    <a14:imgEffect>
                      <a14:saturation sat="0"/>
                    </a14:imgEffect>
                    <a14:imgEffect>
                      <a14:brightnessContrast bright="43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61" y="2035276"/>
            <a:ext cx="6414773" cy="20746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6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  <a14:imgEffect>
                      <a14:colorTemperature colorTemp="10648"/>
                    </a14:imgEffect>
                    <a14:imgEffect>
                      <a14:saturation sat="0"/>
                    </a14:imgEffect>
                    <a14:imgEffect>
                      <a14:brightnessContrast bright="43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61" y="2035276"/>
            <a:ext cx="6414773" cy="20746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Buying Paint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023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Can you explain these two methods?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What is the link between the two methods?	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  <a14:imgEffect>
                      <a14:brightnessContrast bright="30000" contrast="50000"/>
                    </a14:imgEffect>
                  </a14:imgLayer>
                </a14:imgProps>
              </a:ext>
            </a:extLst>
          </a:blip>
          <a:srcRect l="16622"/>
          <a:stretch/>
        </p:blipFill>
        <p:spPr>
          <a:xfrm rot="5400000">
            <a:off x="2239389" y="2167486"/>
            <a:ext cx="2130513" cy="64147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774379" y="2582184"/>
            <a:ext cx="4644539" cy="1011134"/>
            <a:chOff x="774379" y="2582184"/>
            <a:chExt cx="4644539" cy="1011134"/>
          </a:xfrm>
        </p:grpSpPr>
        <p:sp>
          <p:nvSpPr>
            <p:cNvPr id="53" name="Rectangle 52"/>
            <p:cNvSpPr/>
            <p:nvPr/>
          </p:nvSpPr>
          <p:spPr>
            <a:xfrm>
              <a:off x="2198572" y="3305543"/>
              <a:ext cx="206477" cy="191947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2051" y="3350892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09940" y="3083307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35588" y="3110668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74379" y="3402582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15692" y="3402582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63266" y="3378408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61608" y="3378408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15691" y="2773975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442118" y="2975842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48640" y="2707103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09849" y="2975842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88580" y="3263469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43467" y="3283227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61842" y="3283227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94066" y="2582184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040562" y="2845537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12119" y="2796421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42917" y="3168101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85484" y="3168101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552261" y="3126797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85891" y="3101837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221273" y="3093294"/>
              <a:ext cx="197645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83673" y="3222165"/>
              <a:ext cx="161209" cy="190736"/>
            </a:xfrm>
            <a:prstGeom prst="rect">
              <a:avLst/>
            </a:prstGeom>
            <a:gradFill flip="none" rotWithShape="1">
              <a:gsLst>
                <a:gs pos="70000">
                  <a:srgbClr val="00487E">
                    <a:lumMod val="85000"/>
                    <a:lumOff val="15000"/>
                  </a:srgbClr>
                </a:gs>
                <a:gs pos="1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5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A731-D02F-384C-B64E-9247425EB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2a. Cards</a:t>
            </a:r>
          </a:p>
        </p:txBody>
      </p:sp>
    </p:spTree>
    <p:extLst>
      <p:ext uri="{BB962C8B-B14F-4D97-AF65-F5344CB8AC3E}">
        <p14:creationId xmlns:p14="http://schemas.microsoft.com/office/powerpoint/2010/main" val="38086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92" y="872592"/>
            <a:ext cx="6375400" cy="35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Problems </a:t>
            </a:r>
            <a:r>
              <a:rPr lang="mr-IN" dirty="0"/>
              <a:t>–</a:t>
            </a:r>
            <a:r>
              <a:rPr lang="en-GB" dirty="0"/>
              <a:t> working in pairs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330" y="4549676"/>
            <a:ext cx="878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Take turns to draft the solution to problems 1 and 2 on your mini-whiteboard.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Once you are both agreed on the method write the solution and any diagrams or thinking on to the card.</a:t>
            </a:r>
          </a:p>
        </p:txBody>
      </p:sp>
    </p:spTree>
    <p:extLst>
      <p:ext uri="{BB962C8B-B14F-4D97-AF65-F5344CB8AC3E}">
        <p14:creationId xmlns:p14="http://schemas.microsoft.com/office/powerpoint/2010/main" val="9046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3a. Review </a:t>
            </a:r>
          </a:p>
        </p:txBody>
      </p:sp>
    </p:spTree>
    <p:extLst>
      <p:ext uri="{BB962C8B-B14F-4D97-AF65-F5344CB8AC3E}">
        <p14:creationId xmlns:p14="http://schemas.microsoft.com/office/powerpoint/2010/main" val="880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511300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Hint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673491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588642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Next Question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53" y="1200409"/>
            <a:ext cx="8845826" cy="40992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3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5ECB67D7CEF429DAEDC17BBB4A398" ma:contentTypeVersion="12" ma:contentTypeDescription="Create a new document." ma:contentTypeScope="" ma:versionID="7af359ed30610f2c59b80dee59d89aae">
  <xsd:schema xmlns:xsd="http://www.w3.org/2001/XMLSchema" xmlns:xs="http://www.w3.org/2001/XMLSchema" xmlns:p="http://schemas.microsoft.com/office/2006/metadata/properties" xmlns:ns2="d3d0fe1a-5c89-4380-87f7-0a951d1682c9" xmlns:ns3="b7bcf00f-f614-419d-8f67-2512d84d2499" targetNamespace="http://schemas.microsoft.com/office/2006/metadata/properties" ma:root="true" ma:fieldsID="3db27710fb1b39a146d7a408c1c5a285" ns2:_="" ns3:_="">
    <xsd:import namespace="d3d0fe1a-5c89-4380-87f7-0a951d1682c9"/>
    <xsd:import namespace="b7bcf00f-f614-419d-8f67-2512d84d2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fe1a-5c89-4380-87f7-0a951d168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cf00f-f614-419d-8f67-2512d84d2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63974B-E6C4-4213-8EFD-59C982A41F51}"/>
</file>

<file path=customXml/itemProps2.xml><?xml version="1.0" encoding="utf-8"?>
<ds:datastoreItem xmlns:ds="http://schemas.openxmlformats.org/officeDocument/2006/customXml" ds:itemID="{B9FD8016-0D85-4676-BF5E-9FD63F2CD45C}"/>
</file>

<file path=customXml/itemProps3.xml><?xml version="1.0" encoding="utf-8"?>
<ds:datastoreItem xmlns:ds="http://schemas.openxmlformats.org/officeDocument/2006/customXml" ds:itemID="{6ADC67E9-3B92-4864-8E96-5078195C9DB9}"/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POT_4by3_002</Template>
  <TotalTime>22451</TotalTime>
  <Words>1071</Words>
  <Application>Microsoft Macintosh PowerPoint</Application>
  <PresentationFormat>On-screen Show (4:3)</PresentationFormat>
  <Paragraphs>229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Apple Chancery</vt:lpstr>
      <vt:lpstr>Calibri</vt:lpstr>
      <vt:lpstr>Georgia</vt:lpstr>
      <vt:lpstr>Arial</vt:lpstr>
      <vt:lpstr>Office Theme</vt:lpstr>
      <vt:lpstr>Top Tips!</vt:lpstr>
      <vt:lpstr>1a. Setting the scene</vt:lpstr>
      <vt:lpstr>Buying Paint</vt:lpstr>
      <vt:lpstr>Buying Paint</vt:lpstr>
      <vt:lpstr>Buying Paint</vt:lpstr>
      <vt:lpstr>2a. Cards</vt:lpstr>
      <vt:lpstr>Solving Problems – working in pairs</vt:lpstr>
      <vt:lpstr>3a. Review </vt:lpstr>
      <vt:lpstr>Question 1</vt:lpstr>
      <vt:lpstr>Question 1</vt:lpstr>
      <vt:lpstr>Question 1</vt:lpstr>
      <vt:lpstr>Question 2</vt:lpstr>
      <vt:lpstr>Question 2</vt:lpstr>
      <vt:lpstr>Question 2</vt:lpstr>
      <vt:lpstr>1b. Setting the scene</vt:lpstr>
      <vt:lpstr>Selling Samosas</vt:lpstr>
      <vt:lpstr>Selling samosas</vt:lpstr>
      <vt:lpstr>2b. Cards</vt:lpstr>
      <vt:lpstr>Solving Problems – working in pairs</vt:lpstr>
      <vt:lpstr>3b. Review</vt:lpstr>
      <vt:lpstr>Question 3</vt:lpstr>
      <vt:lpstr>Question 3</vt:lpstr>
      <vt:lpstr>Question 3</vt:lpstr>
      <vt:lpstr>Question 4</vt:lpstr>
      <vt:lpstr>Question 4</vt:lpstr>
      <vt:lpstr>Question 4</vt:lpstr>
      <vt:lpstr>4. Closure</vt:lpstr>
      <vt:lpstr>Selling Samosas</vt:lpstr>
      <vt:lpstr>Selling Samosas</vt:lpstr>
      <vt:lpstr>How Old?</vt:lpstr>
      <vt:lpstr>How Old?</vt:lpstr>
      <vt:lpstr>Going deeper…</vt:lpstr>
      <vt:lpstr>Going deeper…</vt:lpstr>
      <vt:lpstr>Going deeper…</vt:lpstr>
      <vt:lpstr>5. Extension</vt:lpstr>
      <vt:lpstr>Extension</vt:lpstr>
      <vt:lpstr>Extension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Microsoft Office User</dc:creator>
  <cp:lastModifiedBy>Sheila Evans</cp:lastModifiedBy>
  <cp:revision>356</cp:revision>
  <cp:lastPrinted>2018-08-23T08:36:46Z</cp:lastPrinted>
  <dcterms:created xsi:type="dcterms:W3CDTF">2017-09-12T13:16:59Z</dcterms:created>
  <dcterms:modified xsi:type="dcterms:W3CDTF">2018-08-23T08:40:11Z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0x0101008B85ECB67D7CEF429DAEDC17BBB4A398</vt:lpwstr>
  </property>
</Properties>
</file>