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18"/>
  </p:notesMasterIdLst>
  <p:sldIdLst>
    <p:sldId id="443" r:id="rId2"/>
    <p:sldId id="476" r:id="rId3"/>
    <p:sldId id="478" r:id="rId4"/>
    <p:sldId id="504" r:id="rId5"/>
    <p:sldId id="505" r:id="rId6"/>
    <p:sldId id="506" r:id="rId7"/>
    <p:sldId id="510" r:id="rId8"/>
    <p:sldId id="508" r:id="rId9"/>
    <p:sldId id="499" r:id="rId10"/>
    <p:sldId id="489" r:id="rId11"/>
    <p:sldId id="513" r:id="rId12"/>
    <p:sldId id="494" r:id="rId13"/>
    <p:sldId id="496" r:id="rId14"/>
    <p:sldId id="487" r:id="rId15"/>
    <p:sldId id="480" r:id="rId16"/>
    <p:sldId id="475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0DC"/>
    <a:srgbClr val="FFFCF0"/>
    <a:srgbClr val="E1A8A3"/>
    <a:srgbClr val="000044"/>
    <a:srgbClr val="81B2EC"/>
    <a:srgbClr val="7F95D2"/>
    <a:srgbClr val="CE000C"/>
    <a:srgbClr val="FEF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72" autoAdjust="0"/>
    <p:restoredTop sz="95226" autoAdjust="0"/>
  </p:normalViewPr>
  <p:slideViewPr>
    <p:cSldViewPr>
      <p:cViewPr varScale="1">
        <p:scale>
          <a:sx n="82" d="100"/>
          <a:sy n="82" d="100"/>
        </p:scale>
        <p:origin x="14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48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2-22T11:41:45.6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5760 2785 0,'0'0'13,"-141"-23"-9,117 23-4,-23 0 2,0 0 4,23 0-3,-23 0 2,0 0-2,23 0 4,0 0-6,-47 0 3,48 0-1,-24 0 6,-1 0-1,-22 0-1,22 0-2,25 0-1,-1 0 3,-23 0-5,23 0 1,-23 0 0,0-24 2,0 24 0,0-24-4,-24 24 5,24 0-2,-24 0 1,24 0-2,-24 0 1,-24 0 0,1 0 2,47 0-4,-24 0 2,-24 0 0,1 0-2,23 0 3,-23 0-1,23 0 0,0 0 0,-23 0 0,-1 24 0,1 23 0,-1-47-1,1 48 4,23-48-4,-23 47-1,-1-24 2,24 1 2,-23-24-2,23 24 0,-47-24-1,47 47 4,1-47-5,-1 47 2,-24-47 0,25 0 1,22 24-3,-46 23 2,23-24 0,-23 1 0,23-24 1,-24 24-1,25-1 0,22 24 3,-22 1-5,-25-25 0,48 24 2,0-23 0,-24 47 1,24-71-1,-24 47-1,-24 24 1,48-24 3,24-23-5,-48 47 1,0-48 1,24 24 2,0-23-3,47 0 1,-71 46 0,0 1 4,47-47-4,-23 23 0,47-23 3,-24 23-4,1 0-1,-1 0 3,24-23-2,-23 23 2,-1 0-2,24-23 1,0 0 0,0 46 1,0-46-2,0 23 1,0 24 0,0-47 2,0 70-4,0-47 2,0 0 0,0 24 2,0 0-5,0-47 4,0 23-1,0 24 2,24-24-3,-1 0 0,1-23 1,23 47 3,-47-48-6,24 1 3,23 47 0,0-24 0,-47-24 1,24 1-2,47 47 1,-48-48-2,1 25 4,94 22-2,-95-70 0,25 48 0,22-25 2,1 24-3,-47-23 0,47 23 1,23-23 3,-23 23-5,23-23 0,-46-1 2,22-23-1,1 24 4,-24 23-5,24-47 1,0 24 1,0-1 2,23-23-2,1 48 0,-24-48 0,23 0 1,0 0-4,1 0 3,-24 23 2,70-23-2,-70 0 0,0 0 0,23 0 0,24 0 2,-47 0-3,47 0-2,-23 0 5,23 0-4,0 0 3,0 0 0,-47 0-2,23 0 1,24 0 1,0 0-1,0 0 0,24-23-2,-48-1 4,1 0-2,-25 1-1,48-24 1,0 23 1,-23-23-2,-1 0 1,1 23-1,-1-23 5,0-24-6,-70 71 1,23-47 0,48-24 5,-24 0-6,23 0 2,-23 24 0,-24 0 3,-47 0-5,71-24 0,-24 0 3,-23 0-1,23 0-1,0 24 2,0-24-1,0 0-2,-47 24 4,48-24-2,-48 48 0,71-72 0,-71 48 1,47 0-3,-24 0 3,-23 23-2,0-23 4,48-47-5,-25-1 5,-23 48 0,0 0-5,0-1 2,0 25-1,0-72 5,0 25-6,0 22 1,0 1 0,0 24 2,0-48 0,0-24-4,0 72 5,0-24 3,-23-1-6,-1 25 1,24-25 0,-24 1 2,24 24-5,-23-1 4,23-23-1,-47 0 2,23-1-5,24 25 4,-24-1-1,1-23-2,23 0 3,-24 47-1,0-24 1,24 1-1,-47-25 4,24 25-4,-1-1 7,0 1-8,1-1 7,23 0-6,-24 1 1,1-1 4,-1 24-3,24-23-2,0-1-2,-24 24 3,-23-47-1,47 23-1,-23 24 2,-1 0 0,0-47-2,1 23 1,-1 24 0,1-23 1,-1 23-1,-23 0-2,-24 0 3,47 0 1,1 0-3,-1 0-1,-23-24 2,-24 0 6,24 24-2,23 0-2,1 0 0,-1 0-2,0 0 2,1 0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3AE2B821-2CC9-49AB-B8D3-CA9EAD26FAA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AC3A1A14-2A2B-4E46-BCF4-83D3F885E76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43C5094F-3EBF-4790-8B65-315D027D5BC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4453" name="Rectangle 5">
            <a:extLst>
              <a:ext uri="{FF2B5EF4-FFF2-40B4-BE49-F238E27FC236}">
                <a16:creationId xmlns:a16="http://schemas.microsoft.com/office/drawing/2014/main" id="{C63C5074-9EF6-4D1F-ACA1-311D784FF12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4454" name="Rectangle 6">
            <a:extLst>
              <a:ext uri="{FF2B5EF4-FFF2-40B4-BE49-F238E27FC236}">
                <a16:creationId xmlns:a16="http://schemas.microsoft.com/office/drawing/2014/main" id="{1B06013A-F499-451B-AC7D-EE0F64AD233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5" name="Rectangle 7">
            <a:extLst>
              <a:ext uri="{FF2B5EF4-FFF2-40B4-BE49-F238E27FC236}">
                <a16:creationId xmlns:a16="http://schemas.microsoft.com/office/drawing/2014/main" id="{970DCC08-698B-4554-8819-3C7135EE49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876FB59-8770-4EA6-8F67-E399E96913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>
            <a:extLst>
              <a:ext uri="{FF2B5EF4-FFF2-40B4-BE49-F238E27FC236}">
                <a16:creationId xmlns:a16="http://schemas.microsoft.com/office/drawing/2014/main" id="{6A25697C-0389-4371-BA7D-3DAF18B057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FD24E3F-7A5A-4ADF-BF20-22912FC4F020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  <p:sp>
        <p:nvSpPr>
          <p:cNvPr id="7171" name="Rectangle 1">
            <a:extLst>
              <a:ext uri="{FF2B5EF4-FFF2-40B4-BE49-F238E27FC236}">
                <a16:creationId xmlns:a16="http://schemas.microsoft.com/office/drawing/2014/main" id="{0231771C-6CC0-4A39-9D80-E83EDB8D28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/>
        </p:spPr>
      </p:sp>
      <p:sp>
        <p:nvSpPr>
          <p:cNvPr id="7172" name="Text Box 2">
            <a:extLst>
              <a:ext uri="{FF2B5EF4-FFF2-40B4-BE49-F238E27FC236}">
                <a16:creationId xmlns:a16="http://schemas.microsoft.com/office/drawing/2014/main" id="{1B9962F1-0F9A-4177-9947-A2BAF52C03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6650" cy="823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7938" rIns="0" bIns="0"/>
          <a:lstStyle/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en-US" sz="900">
                <a:latin typeface="Arial" panose="020B0604020202020204" pitchFamily="34" charset="0"/>
                <a:ea typeface="Baekmuk Gulim"/>
                <a:cs typeface="Baekmuk Gulim"/>
              </a:rPr>
              <a:t>Attributable fraction of cancer related to infection, 2012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altLang="en-US" sz="2000">
              <a:latin typeface="Arial" panose="020B0604020202020204" pitchFamily="34" charset="0"/>
              <a:ea typeface="Baekmuk Gulim"/>
              <a:cs typeface="Baekmuk Gulim"/>
            </a:endParaRP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altLang="en-US" sz="2000">
              <a:latin typeface="Arial" panose="020B0604020202020204" pitchFamily="34" charset="0"/>
              <a:ea typeface="Baekmuk Gulim"/>
              <a:cs typeface="Baekmuk Gulim"/>
            </a:endParaRP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altLang="en-US" sz="900">
              <a:latin typeface="Arial" panose="020B0604020202020204" pitchFamily="34" charset="0"/>
              <a:ea typeface="Baekmuk Gulim"/>
              <a:cs typeface="Baekmuk Gulim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2A022CAC-8832-4BAF-A325-D4E7B2F8B6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A7B77AAF-4015-42AF-BCFB-A5FAACC14933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  <p:sp>
        <p:nvSpPr>
          <p:cNvPr id="9219" name="Rectangle 1">
            <a:extLst>
              <a:ext uri="{FF2B5EF4-FFF2-40B4-BE49-F238E27FC236}">
                <a16:creationId xmlns:a16="http://schemas.microsoft.com/office/drawing/2014/main" id="{12FE889A-91C5-4B11-A31C-C01DB8F73C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/>
        </p:spPr>
      </p:sp>
      <p:sp>
        <p:nvSpPr>
          <p:cNvPr id="9220" name="Text Box 2">
            <a:extLst>
              <a:ext uri="{FF2B5EF4-FFF2-40B4-BE49-F238E27FC236}">
                <a16:creationId xmlns:a16="http://schemas.microsoft.com/office/drawing/2014/main" id="{7C1F2558-54BE-4039-9521-E7B62A10F2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6650" cy="823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7938" rIns="0" bIns="0"/>
          <a:lstStyle/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en-US" sz="900">
                <a:latin typeface="Arial" panose="020B0604020202020204" pitchFamily="34" charset="0"/>
                <a:ea typeface="Baekmuk Gulim"/>
                <a:cs typeface="Baekmuk Gulim"/>
              </a:rPr>
              <a:t>Proportion of cancer cases in 2012 attributable to infection, by sex, age group, and development status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altLang="en-US" sz="2000">
              <a:latin typeface="Arial" panose="020B0604020202020204" pitchFamily="34" charset="0"/>
              <a:ea typeface="Baekmuk Gulim"/>
              <a:cs typeface="Baekmuk Gulim"/>
            </a:endParaRP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altLang="en-US" sz="2000">
              <a:latin typeface="Arial" panose="020B0604020202020204" pitchFamily="34" charset="0"/>
              <a:ea typeface="Baekmuk Gulim"/>
              <a:cs typeface="Baekmuk Gulim"/>
            </a:endParaRP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altLang="en-US" sz="900">
              <a:latin typeface="Arial" panose="020B0604020202020204" pitchFamily="34" charset="0"/>
              <a:ea typeface="Baekmuk Gulim"/>
              <a:cs typeface="Baekmuk Gulim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AEB4CA30-DBA3-4FD8-BA80-3A75B29DFD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BA0EEA5-EAC0-42FF-B821-A81F4E6D55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GB" altLang="en-US"/>
              <a:t>Wnt from macrophages is known to promote CCA</a:t>
            </a:r>
          </a:p>
          <a:p>
            <a:r>
              <a:rPr lang="en-GB" altLang="en-US"/>
              <a:t>Notch2 and Jagged mutation leads to Agaille syndrome – characterised by loss of bile ducts</a:t>
            </a:r>
          </a:p>
          <a:p>
            <a:r>
              <a:rPr lang="en-GB" altLang="en-US"/>
              <a:t>In cancer Notch1 2 and 3 are elevated</a:t>
            </a:r>
          </a:p>
          <a:p>
            <a:r>
              <a:rPr lang="en-GB" altLang="en-US"/>
              <a:t>Notch3 is over expressed in primary CCA and in a mouse model of CCA genetic deletion of Notch 3 </a:t>
            </a:r>
          </a:p>
          <a:p>
            <a:r>
              <a:rPr lang="en-GB" altLang="en-US"/>
              <a:t>Inhibits the formation of tumours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2B514310-C91F-4A19-BD24-847185108C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F954463-A17D-4291-8DA2-48595B402119}" type="slidenum">
              <a:rPr lang="en-GB" altLang="en-US" sz="1200" smtClean="0"/>
              <a:pPr/>
              <a:t>7</a:t>
            </a:fld>
            <a:endParaRPr lang="en-GB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EFDA4-D629-4224-8B78-853D009EC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B5AD5-28F3-4579-BAB3-BD5663D85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E8CB6-FFDE-4B2E-B3AF-BACB1FC1F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D42EE-372E-497A-870B-D47D9DD553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472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2183A-D31E-431C-A9ED-022A5EDF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FB644-F6DB-4773-BA23-949BF4A59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F9C75-66C2-4D7B-B963-2BE2348ED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871F1-BAB7-4613-A5C9-40A34483B0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3833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B6AE6-EA26-41F8-AB13-C43E653B1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8F235-91CA-4297-A391-DD0170FD8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A956C-CA65-4343-AD4E-48583133F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EFB5C-AD66-4BD2-8717-4E2ECA6D7F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2927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5035"/>
            <a:ext cx="8229600" cy="58507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F8E6C98-9A7E-4D74-B7DA-AD0B8801F0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39449F2-52E4-4C42-A7EA-C235BD949B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5BF524A-2CDD-4BBC-BB07-3BCD9098B7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9F674-368C-45CC-9726-B15128C425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822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7773988" cy="11049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89013" y="1676400"/>
            <a:ext cx="7729537" cy="4114800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758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E3606-4AF9-4897-A2F6-A2D7E07D9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6C3CB-DABC-4D37-9A5B-2F1029352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998D9-6B95-4545-8264-14383D734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AEE7A-81C8-4AAE-8BEA-A3BCEA4372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95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5FC11-0B67-4854-8F1E-0D493096E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484EE-EBDD-4B2A-BDFE-2967CA346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84257-C8BC-4B77-905B-4545C548C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E03D0-E1EA-41CE-9E64-11B98D1625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1336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97859CC-521C-45A9-8E0B-1C7DDA4F3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A056B9C-DE0E-4584-A236-D3214293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6334C-112E-44D7-9807-EB2DDEA1D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29D58-0A87-453C-A447-3721E91272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4409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8597CA-6B2C-4FDB-BBF3-89CF234C1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22FB616-6473-4608-AB7A-DD54B7ADB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1A49AF0-A2B9-4B64-BE2A-8EECE25CE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1BE31-ED47-4A4E-BDA8-61DC9B25FF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586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EFCA177-AB17-4898-ADA2-A09B80134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92738D2-5DD2-4F28-A40E-A6639AE90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C330B-B780-4D90-839F-D55DBFD92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01991-ABFB-4008-920A-D9C9848B4B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448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2655A02-B2AE-47AD-ADCE-6323158F3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08993C8-7D94-4131-82AA-82AE9A22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2285E18-6E58-425B-A00B-EB3C53804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DB812-A342-4479-B245-213DA71AC1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3097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E97BF5B-58A2-4F2B-A802-80883C6F6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FA6635C-9916-4EE5-8981-CC5C16F05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9922BE-B6B1-426D-A593-343EC8907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39CC4-75AB-4E62-A90E-7DB1690FF9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958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E6D02F0-F472-4361-8926-6D4E40624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7ADE25D-88E9-482E-80A0-C9A808D52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77630C-3F94-46C5-B4C0-D12924E38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36B65-D62E-4CDA-A7EB-F53B91628A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983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732741-3BDA-4E25-A74E-25803995982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9BF03C0-CE4A-4ABE-A417-4E3DDD21E8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D21C1-1CF2-43AA-8CEA-7ECF8DD847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imes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13568-F4F9-4691-A4B7-B604E5DAB9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Times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ACC5F-C23C-46F8-B92F-023349EA2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5DC7D5C-1AA7-4AE1-9E26-51D7AB148C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em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customXml" Target="../ink/ink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5.png"/><Relationship Id="rId2" Type="http://schemas.microsoft.com/office/2007/relationships/media" Target="../media/media9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8DF564F-A502-458F-B3E5-1453955D0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661025"/>
            <a:ext cx="40322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Professor Kevin Gaston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Kevin.Gaston@Nottingham.ac.uk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23" name="Group 3">
            <a:extLst>
              <a:ext uri="{FF2B5EF4-FFF2-40B4-BE49-F238E27FC236}">
                <a16:creationId xmlns:a16="http://schemas.microsoft.com/office/drawing/2014/main" id="{4EC39D47-ACC2-453E-A8C7-0C37D0BFFC01}"/>
              </a:ext>
            </a:extLst>
          </p:cNvPr>
          <p:cNvGrpSpPr>
            <a:grpSpLocks/>
          </p:cNvGrpSpPr>
          <p:nvPr/>
        </p:nvGrpSpPr>
        <p:grpSpPr bwMode="auto">
          <a:xfrm>
            <a:off x="0" y="333375"/>
            <a:ext cx="8328025" cy="5591175"/>
            <a:chOff x="-14288" y="332656"/>
            <a:chExt cx="8328026" cy="5592564"/>
          </a:xfrm>
        </p:grpSpPr>
        <p:sp>
          <p:nvSpPr>
            <p:cNvPr id="5125" name="Rectangle 2">
              <a:extLst>
                <a:ext uri="{FF2B5EF4-FFF2-40B4-BE49-F238E27FC236}">
                  <a16:creationId xmlns:a16="http://schemas.microsoft.com/office/drawing/2014/main" id="{F573AB3B-7228-42F6-9B0E-CCE31A9CD9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750" y="332656"/>
              <a:ext cx="7773988" cy="110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Infectious agents and cancer</a:t>
              </a:r>
            </a:p>
          </p:txBody>
        </p:sp>
        <p:grpSp>
          <p:nvGrpSpPr>
            <p:cNvPr id="5126" name="Group 2">
              <a:extLst>
                <a:ext uri="{FF2B5EF4-FFF2-40B4-BE49-F238E27FC236}">
                  <a16:creationId xmlns:a16="http://schemas.microsoft.com/office/drawing/2014/main" id="{16C6A91A-5CD3-4A09-B475-ACCBE03A2E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4288" y="909062"/>
              <a:ext cx="8224838" cy="5016158"/>
              <a:chOff x="-14288" y="1014755"/>
              <a:chExt cx="8224838" cy="5016158"/>
            </a:xfrm>
          </p:grpSpPr>
          <p:grpSp>
            <p:nvGrpSpPr>
              <p:cNvPr id="5127" name="Group 2">
                <a:extLst>
                  <a:ext uri="{FF2B5EF4-FFF2-40B4-BE49-F238E27FC236}">
                    <a16:creationId xmlns:a16="http://schemas.microsoft.com/office/drawing/2014/main" id="{27870D39-958C-47BC-AC10-48D23990DA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4288" y="1062038"/>
                <a:ext cx="4638676" cy="4968875"/>
                <a:chOff x="2195736" y="1802652"/>
                <a:chExt cx="1941612" cy="2169740"/>
              </a:xfrm>
            </p:grpSpPr>
            <p:pic>
              <p:nvPicPr>
                <p:cNvPr id="5139" name="Picture 2">
                  <a:extLst>
                    <a:ext uri="{FF2B5EF4-FFF2-40B4-BE49-F238E27FC236}">
                      <a16:creationId xmlns:a16="http://schemas.microsoft.com/office/drawing/2014/main" id="{FD7BAA7A-A679-4A7D-99F9-27FC8344DB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195" t="47777" r="56557"/>
                <a:stretch>
                  <a:fillRect/>
                </a:stretch>
              </p:blipFill>
              <p:spPr bwMode="auto">
                <a:xfrm>
                  <a:off x="2409157" y="1988840"/>
                  <a:ext cx="1728191" cy="19835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23195" t="47777" r="56557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" name="Oval 1">
                  <a:extLst>
                    <a:ext uri="{FF2B5EF4-FFF2-40B4-BE49-F238E27FC236}">
                      <a16:creationId xmlns:a16="http://schemas.microsoft.com/office/drawing/2014/main" id="{3E1FC484-19D0-4830-A75D-54F0B241FF8C}"/>
                    </a:ext>
                  </a:extLst>
                </p:cNvPr>
                <p:cNvSpPr/>
                <p:nvPr/>
              </p:nvSpPr>
              <p:spPr>
                <a:xfrm flipV="1">
                  <a:off x="2195736" y="1802807"/>
                  <a:ext cx="648533" cy="54638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E3148C3-39AC-443B-B1C7-BD852C1E2FAC}"/>
                  </a:ext>
                </a:extLst>
              </p:cNvPr>
              <p:cNvCxnSpPr/>
              <p:nvPr/>
            </p:nvCxnSpPr>
            <p:spPr>
              <a:xfrm>
                <a:off x="1547812" y="1014755"/>
                <a:ext cx="5951539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29" name="Group 2">
                <a:extLst>
                  <a:ext uri="{FF2B5EF4-FFF2-40B4-BE49-F238E27FC236}">
                    <a16:creationId xmlns:a16="http://schemas.microsoft.com/office/drawing/2014/main" id="{6FD85C24-1741-4ADA-8B05-87FCDBECAF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08425" y="2173288"/>
                <a:ext cx="3495485" cy="3559895"/>
                <a:chOff x="4788024" y="2204864"/>
                <a:chExt cx="3495659" cy="3559386"/>
              </a:xfrm>
            </p:grpSpPr>
            <p:pic>
              <p:nvPicPr>
                <p:cNvPr id="5135" name="Picture 10" descr="Related image">
                  <a:extLst>
                    <a:ext uri="{FF2B5EF4-FFF2-40B4-BE49-F238E27FC236}">
                      <a16:creationId xmlns:a16="http://schemas.microsoft.com/office/drawing/2014/main" id="{77BD2C0D-0599-4CAC-9367-B2DBA507B8C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284164">
                  <a:off x="6051435" y="3532002"/>
                  <a:ext cx="2232248" cy="22322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324AFFBE-A700-4919-9946-17A33FE0D472}"/>
                    </a:ext>
                  </a:extLst>
                </p:cNvPr>
                <p:cNvSpPr/>
                <p:nvPr/>
              </p:nvSpPr>
              <p:spPr bwMode="auto">
                <a:xfrm>
                  <a:off x="4788024" y="3937639"/>
                  <a:ext cx="1295464" cy="100816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0AE59B41-8DDA-4FC9-9B41-379FDFBF445E}"/>
                    </a:ext>
                  </a:extLst>
                </p:cNvPr>
                <p:cNvSpPr/>
                <p:nvPr/>
              </p:nvSpPr>
              <p:spPr bwMode="auto">
                <a:xfrm>
                  <a:off x="6937606" y="2953285"/>
                  <a:ext cx="1295464" cy="10065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pic>
              <p:nvPicPr>
                <p:cNvPr id="5138" name="Picture 4" descr="sv40">
                  <a:extLst>
                    <a:ext uri="{FF2B5EF4-FFF2-40B4-BE49-F238E27FC236}">
                      <a16:creationId xmlns:a16="http://schemas.microsoft.com/office/drawing/2014/main" id="{8853901A-0EC7-4320-AF18-65782EC7E3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5703214" y="2204864"/>
                  <a:ext cx="1224197" cy="12241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5130" name="Picture 15" descr="https://www.materials-talks.com/wp-content/uploads/2015/12/69940171_the-helicobacter-pyloris-300x270.jpg">
                <a:extLst>
                  <a:ext uri="{FF2B5EF4-FFF2-40B4-BE49-F238E27FC236}">
                    <a16:creationId xmlns:a16="http://schemas.microsoft.com/office/drawing/2014/main" id="{F66ACB68-2F8A-4DBD-807A-4AAE81FC59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366" r="-2095" b="44194"/>
              <a:stretch>
                <a:fillRect/>
              </a:stretch>
            </p:blipFill>
            <p:spPr bwMode="auto">
              <a:xfrm rot="-2014701">
                <a:off x="6275388" y="2298700"/>
                <a:ext cx="1935162" cy="1435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6B89F35-24D0-4F86-9A77-8CB379B25E7F}"/>
                  </a:ext>
                </a:extLst>
              </p:cNvPr>
              <p:cNvSpPr/>
              <p:nvPr/>
            </p:nvSpPr>
            <p:spPr bwMode="auto">
              <a:xfrm>
                <a:off x="6588126" y="3388657"/>
                <a:ext cx="1069975" cy="76060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5132" name="Rectangle 2">
                <a:extLst>
                  <a:ext uri="{FF2B5EF4-FFF2-40B4-BE49-F238E27FC236}">
                    <a16:creationId xmlns:a16="http://schemas.microsoft.com/office/drawing/2014/main" id="{CDDA6716-3AAD-4D23-A871-EC948A46D1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02325" y="1843088"/>
                <a:ext cx="1855788" cy="341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685800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858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858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858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858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800">
                    <a:latin typeface="Arial" panose="020B0604020202020204" pitchFamily="34" charset="0"/>
                    <a:cs typeface="Arial" panose="020B0604020202020204" pitchFamily="34" charset="0"/>
                  </a:rPr>
                  <a:t>Viruses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33" name="Rectangle 2">
                <a:extLst>
                  <a:ext uri="{FF2B5EF4-FFF2-40B4-BE49-F238E27FC236}">
                    <a16:creationId xmlns:a16="http://schemas.microsoft.com/office/drawing/2014/main" id="{CB55BFBC-92FF-4EBD-9641-1D01982949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96100" y="3573463"/>
                <a:ext cx="1131888" cy="627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685800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858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858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858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858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800">
                    <a:latin typeface="Arial" panose="020B0604020202020204" pitchFamily="34" charset="0"/>
                    <a:cs typeface="Arial" panose="020B0604020202020204" pitchFamily="34" charset="0"/>
                  </a:rPr>
                  <a:t>Bacteria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34" name="Rectangle 2">
                <a:extLst>
                  <a:ext uri="{FF2B5EF4-FFF2-40B4-BE49-F238E27FC236}">
                    <a16:creationId xmlns:a16="http://schemas.microsoft.com/office/drawing/2014/main" id="{A60C2EA0-28B1-4A66-BADF-ACD62FE8FF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05463" y="4557417"/>
                <a:ext cx="1625600" cy="619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685800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858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858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858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858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800">
                    <a:latin typeface="Arial" panose="020B0604020202020204" pitchFamily="34" charset="0"/>
                    <a:cs typeface="Arial" panose="020B0604020202020204" pitchFamily="34" charset="0"/>
                  </a:rPr>
                  <a:t>Parasites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CB4E904-CBD1-4311-9D7C-FA069DDB7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8C84A6B-FE1B-481E-B463-77C21855D7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36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CC001834-C2BC-43FE-AAEA-4D82F5F60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188913"/>
            <a:ext cx="7773987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latin typeface="Arial" panose="020B0604020202020204" pitchFamily="34" charset="0"/>
                <a:cs typeface="Arial" panose="020B0604020202020204" pitchFamily="34" charset="0"/>
              </a:rPr>
              <a:t>Human papillomaviruses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1D8836-6F6E-4A24-AAB8-CC3C44512E64}"/>
              </a:ext>
            </a:extLst>
          </p:cNvPr>
          <p:cNvCxnSpPr/>
          <p:nvPr/>
        </p:nvCxnSpPr>
        <p:spPr>
          <a:xfrm>
            <a:off x="323850" y="677863"/>
            <a:ext cx="7896225" cy="142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9B380266-646D-4EF5-9B79-4E09EA552418}"/>
              </a:ext>
            </a:extLst>
          </p:cNvPr>
          <p:cNvSpPr/>
          <p:nvPr/>
        </p:nvSpPr>
        <p:spPr>
          <a:xfrm>
            <a:off x="4572000" y="350838"/>
            <a:ext cx="4287838" cy="630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413" name="Text Box 4">
            <a:extLst>
              <a:ext uri="{FF2B5EF4-FFF2-40B4-BE49-F238E27FC236}">
                <a16:creationId xmlns:a16="http://schemas.microsoft.com/office/drawing/2014/main" id="{6946D34F-2C5A-40D5-996F-AAC009D93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2317750"/>
            <a:ext cx="545147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870" tIns="26935" rIns="53870" bIns="26935">
            <a:spAutoFit/>
          </a:bodyPr>
          <a:lstStyle>
            <a:lvl1pPr defTabSz="538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538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538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538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538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538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538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538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538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Virus Type		   		Clinical Association</a:t>
            </a:r>
          </a:p>
          <a:p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HPV 1				Plantar warts on feet</a:t>
            </a:r>
          </a:p>
          <a:p>
            <a:pPr>
              <a:lnSpc>
                <a:spcPct val="125000"/>
              </a:lnSpc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HPV 2 and 4			Common wart</a:t>
            </a:r>
          </a:p>
          <a:p>
            <a:pPr>
              <a:lnSpc>
                <a:spcPct val="125000"/>
              </a:lnSpc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HPV 16, 18 and 31		Cervical cancer</a:t>
            </a:r>
          </a:p>
          <a:p>
            <a:pPr>
              <a:lnSpc>
                <a:spcPct val="125000"/>
              </a:lnSpc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			   		Head and neck cancer</a:t>
            </a:r>
          </a:p>
        </p:txBody>
      </p:sp>
      <p:pic>
        <p:nvPicPr>
          <p:cNvPr id="17414" name="Picture 8">
            <a:extLst>
              <a:ext uri="{FF2B5EF4-FFF2-40B4-BE49-F238E27FC236}">
                <a16:creationId xmlns:a16="http://schemas.microsoft.com/office/drawing/2014/main" id="{919D99A5-4333-45CA-AEEA-809237592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1" t="63542" r="46094" b="12500"/>
          <a:stretch>
            <a:fillRect/>
          </a:stretch>
        </p:blipFill>
        <p:spPr bwMode="auto">
          <a:xfrm>
            <a:off x="6689725" y="2808288"/>
            <a:ext cx="2001838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9">
            <a:extLst>
              <a:ext uri="{FF2B5EF4-FFF2-40B4-BE49-F238E27FC236}">
                <a16:creationId xmlns:a16="http://schemas.microsoft.com/office/drawing/2014/main" id="{F4AACADF-D0C9-4036-92A3-60AD9B42E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4813" y="4173538"/>
            <a:ext cx="186848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2324" tIns="21162" rIns="42324" bIns="2116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An oral papilloma</a:t>
            </a:r>
            <a:endParaRPr lang="en-GB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416" name="Group 12">
            <a:extLst>
              <a:ext uri="{FF2B5EF4-FFF2-40B4-BE49-F238E27FC236}">
                <a16:creationId xmlns:a16="http://schemas.microsoft.com/office/drawing/2014/main" id="{AD5486CF-EC58-4A1C-808B-BAE76F0AEEDB}"/>
              </a:ext>
            </a:extLst>
          </p:cNvPr>
          <p:cNvGrpSpPr>
            <a:grpSpLocks/>
          </p:cNvGrpSpPr>
          <p:nvPr/>
        </p:nvGrpSpPr>
        <p:grpSpPr bwMode="auto">
          <a:xfrm>
            <a:off x="374650" y="2717800"/>
            <a:ext cx="5538788" cy="2017713"/>
            <a:chOff x="499410" y="2480061"/>
            <a:chExt cx="7216623" cy="2690642"/>
          </a:xfrm>
        </p:grpSpPr>
        <p:sp>
          <p:nvSpPr>
            <p:cNvPr id="14" name="Line 5">
              <a:extLst>
                <a:ext uri="{FF2B5EF4-FFF2-40B4-BE49-F238E27FC236}">
                  <a16:creationId xmlns:a16="http://schemas.microsoft.com/office/drawing/2014/main" id="{BA3D2F93-5C0D-4C61-9549-E72B8EDE6B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410" y="2480061"/>
              <a:ext cx="721662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GB" sz="101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Line 5">
              <a:extLst>
                <a:ext uri="{FF2B5EF4-FFF2-40B4-BE49-F238E27FC236}">
                  <a16:creationId xmlns:a16="http://schemas.microsoft.com/office/drawing/2014/main" id="{98D6C98F-CB1E-4EAA-9B6E-4439A77FEF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410" y="5170703"/>
              <a:ext cx="721662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GB" sz="101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908CAB3-8A75-47BF-9C9C-584C1E9E8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21"/>
    </mc:Choice>
    <mc:Fallback>
      <p:transition spd="slow" advTm="64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821934B7-A13E-4088-A47A-04DD814CD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24" b="8540"/>
          <a:stretch>
            <a:fillRect/>
          </a:stretch>
        </p:blipFill>
        <p:spPr bwMode="auto">
          <a:xfrm>
            <a:off x="5059363" y="1450975"/>
            <a:ext cx="3328987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>
            <a:extLst>
              <a:ext uri="{FF2B5EF4-FFF2-40B4-BE49-F238E27FC236}">
                <a16:creationId xmlns:a16="http://schemas.microsoft.com/office/drawing/2014/main" id="{FC68A6D3-BB67-417A-8A76-24D83F4097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3" b="8540"/>
          <a:stretch>
            <a:fillRect/>
          </a:stretch>
        </p:blipFill>
        <p:spPr bwMode="auto">
          <a:xfrm>
            <a:off x="755650" y="1630363"/>
            <a:ext cx="315595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529743-F7A6-4690-9F52-17A60066481B}"/>
              </a:ext>
            </a:extLst>
          </p:cNvPr>
          <p:cNvSpPr txBox="1"/>
          <p:nvPr/>
        </p:nvSpPr>
        <p:spPr>
          <a:xfrm>
            <a:off x="2089150" y="2578100"/>
            <a:ext cx="60166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+mj-lt"/>
              </a:rPr>
              <a:t>Viral</a:t>
            </a:r>
          </a:p>
          <a:p>
            <a:pPr>
              <a:defRPr/>
            </a:pPr>
            <a:r>
              <a:rPr lang="en-US" sz="1800" dirty="0">
                <a:latin typeface="+mj-lt"/>
              </a:rPr>
              <a:t>DNA</a:t>
            </a:r>
            <a:endParaRPr lang="en-GB" sz="1800" dirty="0" err="1">
              <a:latin typeface="+mj-lt"/>
            </a:endParaRPr>
          </a:p>
        </p:txBody>
      </p:sp>
      <p:sp>
        <p:nvSpPr>
          <p:cNvPr id="18437" name="Rectangle 2">
            <a:extLst>
              <a:ext uri="{FF2B5EF4-FFF2-40B4-BE49-F238E27FC236}">
                <a16:creationId xmlns:a16="http://schemas.microsoft.com/office/drawing/2014/main" id="{B2F84C57-C3C5-47B8-9008-3BE1D9192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188913"/>
            <a:ext cx="7773987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latin typeface="Arial" panose="020B0604020202020204" pitchFamily="34" charset="0"/>
                <a:cs typeface="Arial" panose="020B0604020202020204" pitchFamily="34" charset="0"/>
              </a:rPr>
              <a:t>The HPV life cycle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5ADC1B-E046-476C-B019-24362AFC7E0A}"/>
              </a:ext>
            </a:extLst>
          </p:cNvPr>
          <p:cNvCxnSpPr/>
          <p:nvPr/>
        </p:nvCxnSpPr>
        <p:spPr>
          <a:xfrm flipV="1">
            <a:off x="395288" y="658813"/>
            <a:ext cx="7848600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3569C0E-B3EC-4C3F-AE13-AC8F9A48A432}"/>
              </a:ext>
            </a:extLst>
          </p:cNvPr>
          <p:cNvSpPr/>
          <p:nvPr/>
        </p:nvSpPr>
        <p:spPr>
          <a:xfrm>
            <a:off x="3779838" y="350838"/>
            <a:ext cx="4608512" cy="630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440" name="Rectangle 1">
            <a:extLst>
              <a:ext uri="{FF2B5EF4-FFF2-40B4-BE49-F238E27FC236}">
                <a16:creationId xmlns:a16="http://schemas.microsoft.com/office/drawing/2014/main" id="{AD061E2B-F8A0-4EAC-97F2-A66340783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38" y="5454650"/>
            <a:ext cx="6354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The E6  and E7 oncogenes encode viral oncoproteins</a:t>
            </a:r>
            <a:endParaRPr lang="en-GB" altLang="en-US" sz="200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E2AE9C2-6436-4653-B77E-825CA5F322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384"/>
    </mc:Choice>
    <mc:Fallback>
      <p:transition spd="slow" advTm="188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1CADC7A2-C2FE-45E4-947E-5530B2B6C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188913"/>
            <a:ext cx="7773987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latin typeface="Arial" panose="020B0604020202020204" pitchFamily="34" charset="0"/>
                <a:cs typeface="Arial" panose="020B0604020202020204" pitchFamily="34" charset="0"/>
              </a:rPr>
              <a:t>HPV E7 binds to the retinoblastoma protein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2370B22-06BE-43AE-B71A-81A1AE753427}"/>
              </a:ext>
            </a:extLst>
          </p:cNvPr>
          <p:cNvCxnSpPr/>
          <p:nvPr/>
        </p:nvCxnSpPr>
        <p:spPr>
          <a:xfrm>
            <a:off x="323850" y="677863"/>
            <a:ext cx="7643813" cy="142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0" name="Picture 2">
            <a:extLst>
              <a:ext uri="{FF2B5EF4-FFF2-40B4-BE49-F238E27FC236}">
                <a16:creationId xmlns:a16="http://schemas.microsoft.com/office/drawing/2014/main" id="{7031FF59-0CFE-4C66-A674-630E46E6D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133600"/>
            <a:ext cx="64262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DED74E-258B-4CE8-842A-E60D72E69610}"/>
              </a:ext>
            </a:extLst>
          </p:cNvPr>
          <p:cNvSpPr/>
          <p:nvPr/>
        </p:nvSpPr>
        <p:spPr>
          <a:xfrm>
            <a:off x="7667625" y="260350"/>
            <a:ext cx="865188" cy="64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462" name="Text Box 4">
            <a:extLst>
              <a:ext uri="{FF2B5EF4-FFF2-40B4-BE49-F238E27FC236}">
                <a16:creationId xmlns:a16="http://schemas.microsoft.com/office/drawing/2014/main" id="{0DFA462E-B39F-4E72-B772-4426CD880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8" y="1231900"/>
            <a:ext cx="73437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870" tIns="26935" rIns="53870" bIns="26935">
            <a:spAutoFit/>
          </a:bodyPr>
          <a:lstStyle>
            <a:lvl1pPr defTabSz="538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538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538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538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538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538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538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538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538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Rb is a </a:t>
            </a: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tumour suppressor protein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that controls the cell cycle</a:t>
            </a: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463" name="Text Box 4">
            <a:extLst>
              <a:ext uri="{FF2B5EF4-FFF2-40B4-BE49-F238E27FC236}">
                <a16:creationId xmlns:a16="http://schemas.microsoft.com/office/drawing/2014/main" id="{DAB5BB54-EE1C-4B18-AFEE-3DF0CC798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8" y="5013325"/>
            <a:ext cx="287972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870" tIns="26935" rIns="53870" bIns="26935">
            <a:spAutoFit/>
          </a:bodyPr>
          <a:lstStyle>
            <a:lvl1pPr defTabSz="538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538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538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538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538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538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538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538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538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E7 targets Rb for degradation by the proteasome</a:t>
            </a: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1DA6CC8-D957-448B-9B8C-9B7AE9CA6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044"/>
    </mc:Choice>
    <mc:Fallback>
      <p:transition spd="slow" advTm="126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52AB507B-0AFE-4B69-8BAB-507B6D7A6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188913"/>
            <a:ext cx="7773987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latin typeface="Arial" panose="020B0604020202020204" pitchFamily="34" charset="0"/>
                <a:cs typeface="Arial" panose="020B0604020202020204" pitchFamily="34" charset="0"/>
              </a:rPr>
              <a:t>E6 binds to the p53 tumour suppressor protein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E29EE0B-45CC-4AAA-81C4-F17EC5E32DF2}"/>
              </a:ext>
            </a:extLst>
          </p:cNvPr>
          <p:cNvCxnSpPr/>
          <p:nvPr/>
        </p:nvCxnSpPr>
        <p:spPr>
          <a:xfrm flipV="1">
            <a:off x="395288" y="673100"/>
            <a:ext cx="7848600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4" name="Picture 2">
            <a:extLst>
              <a:ext uri="{FF2B5EF4-FFF2-40B4-BE49-F238E27FC236}">
                <a16:creationId xmlns:a16="http://schemas.microsoft.com/office/drawing/2014/main" id="{3673F08E-2223-44D8-A216-63C4DB414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052513"/>
            <a:ext cx="630078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4">
            <a:extLst>
              <a:ext uri="{FF2B5EF4-FFF2-40B4-BE49-F238E27FC236}">
                <a16:creationId xmlns:a16="http://schemas.microsoft.com/office/drawing/2014/main" id="{FA76C566-2FA7-4040-B52A-D788B5682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088" y="6003925"/>
            <a:ext cx="7488237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870" tIns="26935" rIns="53870" bIns="26935">
            <a:spAutoFit/>
          </a:bodyPr>
          <a:lstStyle>
            <a:lvl1pPr defTabSz="538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538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538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538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5381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538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538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538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538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E6 targets p53 for degradation by the proteasome</a:t>
            </a: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59E7C9-29DA-4AC3-BF99-C1DD1EC66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329"/>
    </mc:Choice>
    <mc:Fallback>
      <p:transition spd="slow" advTm="122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8">
            <a:extLst>
              <a:ext uri="{FF2B5EF4-FFF2-40B4-BE49-F238E27FC236}">
                <a16:creationId xmlns:a16="http://schemas.microsoft.com/office/drawing/2014/main" id="{66B9C202-9778-4392-9A7F-2BE38DD79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5713" y="1160463"/>
            <a:ext cx="6985000" cy="5548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71826" tIns="35913" rIns="71826" bIns="35913">
            <a:spAutoFit/>
          </a:bodyPr>
          <a:lstStyle/>
          <a:p>
            <a:pPr defTabSz="719138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Virus 	         	Clinical Association</a:t>
            </a:r>
          </a:p>
          <a:p>
            <a:pPr defTabSz="719138"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719138">
              <a:lnSpc>
                <a:spcPct val="125000"/>
              </a:lnSpc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HIV  	 	AIDS</a:t>
            </a:r>
          </a:p>
          <a:p>
            <a:pPr defTabSz="719138">
              <a:lnSpc>
                <a:spcPct val="125000"/>
              </a:lnSpc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	(Kaposi’s sarcoma)</a:t>
            </a:r>
          </a:p>
          <a:p>
            <a:pPr defTabSz="719138">
              <a:lnSpc>
                <a:spcPct val="125000"/>
              </a:lnSpc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719138">
              <a:lnSpc>
                <a:spcPct val="125000"/>
              </a:lnSpc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HTLV-I 	T-cell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leukaemia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719138">
              <a:lnSpc>
                <a:spcPct val="125000"/>
              </a:lnSpc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defTabSz="719138">
              <a:lnSpc>
                <a:spcPct val="125000"/>
              </a:lnSpc>
              <a:defRPr/>
            </a:pP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HTLV-II	May be associated with some 	</a:t>
            </a:r>
          </a:p>
          <a:p>
            <a:pPr defTabSz="719138">
              <a:lnSpc>
                <a:spcPct val="125000"/>
              </a:lnSpc>
              <a:defRPr/>
            </a:pP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T-cell </a:t>
            </a:r>
            <a:r>
              <a:rPr lang="en-US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leukaemias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719138">
              <a:lnSpc>
                <a:spcPct val="125000"/>
              </a:lnSpc>
              <a:defRPr/>
            </a:pP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719138">
              <a:lnSpc>
                <a:spcPct val="125000"/>
              </a:lnSpc>
              <a:defRPr/>
            </a:pP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719138">
              <a:lnSpc>
                <a:spcPct val="125000"/>
              </a:lnSpc>
              <a:defRPr/>
            </a:pP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HTLV-l is endemic in Japan and the Caribbean and parts of the United States, Italy, and Africa</a:t>
            </a:r>
          </a:p>
          <a:p>
            <a:pPr defTabSz="719138">
              <a:lnSpc>
                <a:spcPct val="125000"/>
              </a:lnSpc>
              <a:defRPr/>
            </a:pPr>
            <a:endParaRPr lang="en-GB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719138">
              <a:lnSpc>
                <a:spcPct val="125000"/>
              </a:lnSpc>
              <a:defRPr/>
            </a:pP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3% of infected people develop T-cell leukaemia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719138">
              <a:lnSpc>
                <a:spcPct val="125000"/>
              </a:lnSpc>
              <a:defRPr/>
            </a:pPr>
            <a:endParaRPr lang="en-US" sz="15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1507" name="Group 1">
            <a:extLst>
              <a:ext uri="{FF2B5EF4-FFF2-40B4-BE49-F238E27FC236}">
                <a16:creationId xmlns:a16="http://schemas.microsoft.com/office/drawing/2014/main" id="{84CD011B-4A90-4B93-89F6-CA25E5CF5352}"/>
              </a:ext>
            </a:extLst>
          </p:cNvPr>
          <p:cNvGrpSpPr>
            <a:grpSpLocks/>
          </p:cNvGrpSpPr>
          <p:nvPr/>
        </p:nvGrpSpPr>
        <p:grpSpPr bwMode="auto">
          <a:xfrm>
            <a:off x="1285875" y="1628775"/>
            <a:ext cx="4968875" cy="2582863"/>
            <a:chOff x="683568" y="1772816"/>
            <a:chExt cx="4267200" cy="2582863"/>
          </a:xfrm>
        </p:grpSpPr>
        <p:sp>
          <p:nvSpPr>
            <p:cNvPr id="12293" name="Line 9">
              <a:extLst>
                <a:ext uri="{FF2B5EF4-FFF2-40B4-BE49-F238E27FC236}">
                  <a16:creationId xmlns:a16="http://schemas.microsoft.com/office/drawing/2014/main" id="{44D38030-9836-4646-90B1-67021E0DA3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3568" y="1772816"/>
              <a:ext cx="426583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GB" sz="1800">
                <a:latin typeface="+mj-lt"/>
              </a:endParaRPr>
            </a:p>
          </p:txBody>
        </p:sp>
        <p:sp>
          <p:nvSpPr>
            <p:cNvPr id="12294" name="Line 10">
              <a:extLst>
                <a:ext uri="{FF2B5EF4-FFF2-40B4-BE49-F238E27FC236}">
                  <a16:creationId xmlns:a16="http://schemas.microsoft.com/office/drawing/2014/main" id="{91A861C1-5FFF-4B9F-9C61-DEB3E140F8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4932" y="4355679"/>
              <a:ext cx="42658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GB" sz="1800">
                <a:latin typeface="+mj-lt"/>
              </a:endParaRPr>
            </a:p>
          </p:txBody>
        </p:sp>
      </p:grpSp>
      <p:sp>
        <p:nvSpPr>
          <p:cNvPr id="21508" name="Rectangle 2">
            <a:extLst>
              <a:ext uri="{FF2B5EF4-FFF2-40B4-BE49-F238E27FC236}">
                <a16:creationId xmlns:a16="http://schemas.microsoft.com/office/drawing/2014/main" id="{9C4CA8CF-2D80-4309-9815-5742C4524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188913"/>
            <a:ext cx="82470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latin typeface="Arial" panose="020B0604020202020204" pitchFamily="34" charset="0"/>
                <a:cs typeface="Arial" panose="020B0604020202020204" pitchFamily="34" charset="0"/>
              </a:rPr>
              <a:t>Retroviruses also cause cancer in humans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A36D38-3515-40C4-B89F-054E9D4B3063}"/>
              </a:ext>
            </a:extLst>
          </p:cNvPr>
          <p:cNvCxnSpPr/>
          <p:nvPr/>
        </p:nvCxnSpPr>
        <p:spPr>
          <a:xfrm flipV="1">
            <a:off x="395288" y="658813"/>
            <a:ext cx="7848600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2072BBA-ECC5-4E9E-9217-E4AF3185D71C}"/>
              </a:ext>
            </a:extLst>
          </p:cNvPr>
          <p:cNvSpPr/>
          <p:nvPr/>
        </p:nvSpPr>
        <p:spPr>
          <a:xfrm>
            <a:off x="7308850" y="260350"/>
            <a:ext cx="1223963" cy="64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C8D0983-1426-4D69-AE08-195702033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512"/>
    </mc:Choice>
    <mc:Fallback>
      <p:transition spd="slow" advTm="155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11">
            <a:extLst>
              <a:ext uri="{FF2B5EF4-FFF2-40B4-BE49-F238E27FC236}">
                <a16:creationId xmlns:a16="http://schemas.microsoft.com/office/drawing/2014/main" id="{5FDC0531-2FEC-4EF5-8548-E17650B7D2F6}"/>
              </a:ext>
            </a:extLst>
          </p:cNvPr>
          <p:cNvGrpSpPr>
            <a:grpSpLocks/>
          </p:cNvGrpSpPr>
          <p:nvPr/>
        </p:nvGrpSpPr>
        <p:grpSpPr bwMode="auto">
          <a:xfrm>
            <a:off x="1085850" y="679450"/>
            <a:ext cx="7161213" cy="6049963"/>
            <a:chOff x="128" y="1156"/>
            <a:chExt cx="4104" cy="3360"/>
          </a:xfrm>
        </p:grpSpPr>
        <p:pic>
          <p:nvPicPr>
            <p:cNvPr id="22534" name="Picture 6" descr="scan0004">
              <a:extLst>
                <a:ext uri="{FF2B5EF4-FFF2-40B4-BE49-F238E27FC236}">
                  <a16:creationId xmlns:a16="http://schemas.microsoft.com/office/drawing/2014/main" id="{A227C138-B3A1-4BBC-B561-C6CE92E311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4" t="8873" r="5316" b="1401"/>
            <a:stretch>
              <a:fillRect/>
            </a:stretch>
          </p:blipFill>
          <p:spPr bwMode="auto">
            <a:xfrm>
              <a:off x="128" y="1156"/>
              <a:ext cx="4076" cy="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1" name="Rectangle 8">
              <a:extLst>
                <a:ext uri="{FF2B5EF4-FFF2-40B4-BE49-F238E27FC236}">
                  <a16:creationId xmlns:a16="http://schemas.microsoft.com/office/drawing/2014/main" id="{EA05FB6F-55A7-4F59-94A4-01909FF02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7" y="1321"/>
              <a:ext cx="96" cy="263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56432" tIns="28216" rIns="56432" bIns="28216" anchor="ctr">
              <a:spAutoFit/>
            </a:bodyPr>
            <a:lstStyle/>
            <a:p>
              <a:pPr eaLnBrk="1" hangingPunct="1">
                <a:defRPr/>
              </a:pPr>
              <a:endParaRPr lang="en-GB" sz="1800">
                <a:latin typeface="+mj-lt"/>
              </a:endParaRPr>
            </a:p>
          </p:txBody>
        </p:sp>
        <p:sp>
          <p:nvSpPr>
            <p:cNvPr id="6152" name="Rectangle 7">
              <a:extLst>
                <a:ext uri="{FF2B5EF4-FFF2-40B4-BE49-F238E27FC236}">
                  <a16:creationId xmlns:a16="http://schemas.microsoft.com/office/drawing/2014/main" id="{A5CC497A-41BA-4616-B290-5FC7219B4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6" y="1456"/>
              <a:ext cx="1951" cy="339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lIns="67859" tIns="33333" rIns="67859" bIns="33333"/>
            <a:lstStyle/>
            <a:p>
              <a:pPr marL="1541860" lvl="4" indent="-170260" defTabSz="686991" eaLnBrk="1" hangingPunct="1">
                <a:spcBef>
                  <a:spcPct val="20000"/>
                </a:spcBef>
                <a:defRPr/>
              </a:pPr>
              <a:r>
                <a:rPr lang="en-US" sz="900" dirty="0">
                  <a:latin typeface="+mj-lt"/>
                </a:rPr>
                <a:t>From “Viruses” by A. J. Levine,</a:t>
              </a:r>
            </a:p>
            <a:p>
              <a:pPr marL="1541860" lvl="4" indent="-170260" defTabSz="686991" eaLnBrk="1" hangingPunct="1">
                <a:spcBef>
                  <a:spcPct val="20000"/>
                </a:spcBef>
                <a:defRPr/>
              </a:pPr>
              <a:r>
                <a:rPr lang="en-US" sz="900" dirty="0">
                  <a:latin typeface="+mj-lt"/>
                </a:rPr>
                <a:t>W.H. Freeman and Co.  </a:t>
              </a:r>
            </a:p>
          </p:txBody>
        </p:sp>
        <p:sp>
          <p:nvSpPr>
            <p:cNvPr id="6153" name="Rectangle 9">
              <a:extLst>
                <a:ext uri="{FF2B5EF4-FFF2-40B4-BE49-F238E27FC236}">
                  <a16:creationId xmlns:a16="http://schemas.microsoft.com/office/drawing/2014/main" id="{548DFE59-CBEB-47C7-875B-4FDB3DF4F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5" y="2114"/>
              <a:ext cx="96" cy="263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56432" tIns="28216" rIns="56432" bIns="28216" anchor="ctr">
              <a:spAutoFit/>
            </a:bodyPr>
            <a:lstStyle/>
            <a:p>
              <a:pPr eaLnBrk="1" hangingPunct="1">
                <a:defRPr/>
              </a:pPr>
              <a:endParaRPr lang="en-GB" sz="1800">
                <a:latin typeface="+mj-lt"/>
              </a:endParaRPr>
            </a:p>
          </p:txBody>
        </p:sp>
        <p:sp>
          <p:nvSpPr>
            <p:cNvPr id="6154" name="Rectangle 10">
              <a:extLst>
                <a:ext uri="{FF2B5EF4-FFF2-40B4-BE49-F238E27FC236}">
                  <a16:creationId xmlns:a16="http://schemas.microsoft.com/office/drawing/2014/main" id="{4D0E6B35-CE7A-47CF-AC13-DD5823D34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8" y="3974"/>
              <a:ext cx="94" cy="264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56432" tIns="28216" rIns="56432" bIns="28216" anchor="ctr">
              <a:spAutoFit/>
            </a:bodyPr>
            <a:lstStyle/>
            <a:p>
              <a:pPr eaLnBrk="1" hangingPunct="1">
                <a:defRPr/>
              </a:pPr>
              <a:endParaRPr lang="en-GB" sz="1800">
                <a:latin typeface="+mj-lt"/>
              </a:endParaRPr>
            </a:p>
          </p:txBody>
        </p:sp>
      </p:grpSp>
      <p:sp>
        <p:nvSpPr>
          <p:cNvPr id="22531" name="Rectangle 2">
            <a:extLst>
              <a:ext uri="{FF2B5EF4-FFF2-40B4-BE49-F238E27FC236}">
                <a16:creationId xmlns:a16="http://schemas.microsoft.com/office/drawing/2014/main" id="{F6A8B31F-82ED-4FED-BED1-9A8A02E4B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115888"/>
            <a:ext cx="82470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latin typeface="Arial" panose="020B0604020202020204" pitchFamily="34" charset="0"/>
                <a:cs typeface="Arial" panose="020B0604020202020204" pitchFamily="34" charset="0"/>
              </a:rPr>
              <a:t>The retroviral life cycle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5972E3-AF2C-4711-A889-10EEF4107478}"/>
              </a:ext>
            </a:extLst>
          </p:cNvPr>
          <p:cNvCxnSpPr/>
          <p:nvPr/>
        </p:nvCxnSpPr>
        <p:spPr>
          <a:xfrm>
            <a:off x="395288" y="588963"/>
            <a:ext cx="7921625" cy="317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B924484-1B43-4236-9F86-7B526095668F}"/>
              </a:ext>
            </a:extLst>
          </p:cNvPr>
          <p:cNvSpPr/>
          <p:nvPr/>
        </p:nvSpPr>
        <p:spPr>
          <a:xfrm>
            <a:off x="4859338" y="260350"/>
            <a:ext cx="3816350" cy="638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20943DC-1CAE-464B-BAA4-E53C60E050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150"/>
    </mc:Choice>
    <mc:Fallback>
      <p:transition spd="slow" advTm="228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3DBB0067-AEE6-4CD8-893A-EBC66844D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36538"/>
            <a:ext cx="777398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latin typeface="Arial" panose="020B0604020202020204" pitchFamily="34" charset="0"/>
                <a:cs typeface="Arial" panose="020B0604020202020204" pitchFamily="34" charset="0"/>
              </a:rPr>
              <a:t>Summary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352FA39-CA9C-425B-9D7E-FD694FEB23A8}"/>
              </a:ext>
            </a:extLst>
          </p:cNvPr>
          <p:cNvCxnSpPr/>
          <p:nvPr/>
        </p:nvCxnSpPr>
        <p:spPr>
          <a:xfrm flipV="1">
            <a:off x="250825" y="706438"/>
            <a:ext cx="3025775" cy="7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4" name="Rectangle 2">
            <a:extLst>
              <a:ext uri="{FF2B5EF4-FFF2-40B4-BE49-F238E27FC236}">
                <a16:creationId xmlns:a16="http://schemas.microsoft.com/office/drawing/2014/main" id="{D176DB1B-9ABB-40FA-BAB4-A66124A85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96975"/>
            <a:ext cx="9050338" cy="936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Infectious agents cause several types of cancer in humans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endParaRPr lang="en-GB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Liver flukes cause bile duct cancer in South East Asia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endParaRPr lang="en-GB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GB" alt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Helicobacter pylori </a:t>
            </a: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causes gastric cancer  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endParaRPr lang="en-GB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HPV causes many types of cancer including cervical cancer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endParaRPr lang="en-GB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HPV E7 inactivates the </a:t>
            </a:r>
            <a:r>
              <a:rPr lang="en-GB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Rb</a:t>
            </a: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tumour suppressor protein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endParaRPr lang="en-GB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HPV E6 inactivates the p53 tumour suppressor protein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endParaRPr lang="en-GB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Retroviruses also cause cancer in humans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	Further reading:     	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Biology of Cancer (2</a:t>
            </a:r>
            <a:r>
              <a:rPr lang="en-GB" alt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Edition)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			Robert  A. Weinberg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			Chapter 14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199DE1-533B-4253-B19C-9AA7B71411B1}"/>
              </a:ext>
            </a:extLst>
          </p:cNvPr>
          <p:cNvSpPr/>
          <p:nvPr/>
        </p:nvSpPr>
        <p:spPr>
          <a:xfrm>
            <a:off x="2627313" y="620713"/>
            <a:ext cx="1223962" cy="168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3558" name="Picture 7">
            <a:extLst>
              <a:ext uri="{FF2B5EF4-FFF2-40B4-BE49-F238E27FC236}">
                <a16:creationId xmlns:a16="http://schemas.microsoft.com/office/drawing/2014/main" id="{02EF668D-521F-44B6-93D2-B84D8E4E1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708525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F164F91-CC1A-4535-B14D-4A9582E45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850"/>
    </mc:Choice>
    <mc:Fallback>
      <p:transition spd="slow" advTm="73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1">
            <a:extLst>
              <a:ext uri="{FF2B5EF4-FFF2-40B4-BE49-F238E27FC236}">
                <a16:creationId xmlns:a16="http://schemas.microsoft.com/office/drawing/2014/main" id="{783703D4-DFCE-4DA5-A0E2-1BA4943C5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9088" y="79375"/>
            <a:ext cx="884237" cy="3063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Figure 1 </a:t>
            </a: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CB0CF292-53F7-44FE-B975-987559104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3" y="222250"/>
            <a:ext cx="7773987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latin typeface="Arial" panose="020B0604020202020204" pitchFamily="34" charset="0"/>
                <a:cs typeface="Arial" panose="020B0604020202020204" pitchFamily="34" charset="0"/>
              </a:rPr>
              <a:t>Cancer cases attributable to infectious agents 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2226B4-0EE5-42F9-AEC0-A3A41AD6F2A3}"/>
              </a:ext>
            </a:extLst>
          </p:cNvPr>
          <p:cNvCxnSpPr/>
          <p:nvPr/>
        </p:nvCxnSpPr>
        <p:spPr>
          <a:xfrm>
            <a:off x="347663" y="677863"/>
            <a:ext cx="7896225" cy="142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9" name="TextBox 1">
            <a:extLst>
              <a:ext uri="{FF2B5EF4-FFF2-40B4-BE49-F238E27FC236}">
                <a16:creationId xmlns:a16="http://schemas.microsoft.com/office/drawing/2014/main" id="{82E3A6CF-D74C-4620-9321-F226C9838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446713"/>
            <a:ext cx="7200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GB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 attributable fraction</a:t>
            </a:r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 for a population is the </a:t>
            </a:r>
            <a:r>
              <a:rPr lang="en-GB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proportion</a:t>
            </a:r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 of incidents that are </a:t>
            </a:r>
            <a:r>
              <a:rPr lang="en-GB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attributable</a:t>
            </a:r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 to the risk factor.</a:t>
            </a: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50" name="Group 3">
            <a:extLst>
              <a:ext uri="{FF2B5EF4-FFF2-40B4-BE49-F238E27FC236}">
                <a16:creationId xmlns:a16="http://schemas.microsoft.com/office/drawing/2014/main" id="{F4E32E08-BEFC-4205-9698-839E358C5994}"/>
              </a:ext>
            </a:extLst>
          </p:cNvPr>
          <p:cNvGrpSpPr>
            <a:grpSpLocks/>
          </p:cNvGrpSpPr>
          <p:nvPr/>
        </p:nvGrpSpPr>
        <p:grpSpPr bwMode="auto">
          <a:xfrm>
            <a:off x="38100" y="1168400"/>
            <a:ext cx="8856663" cy="4060825"/>
            <a:chOff x="236002" y="1340768"/>
            <a:chExt cx="8346050" cy="3917032"/>
          </a:xfrm>
        </p:grpSpPr>
        <p:pic>
          <p:nvPicPr>
            <p:cNvPr id="6155" name="Picture 2">
              <a:extLst>
                <a:ext uri="{FF2B5EF4-FFF2-40B4-BE49-F238E27FC236}">
                  <a16:creationId xmlns:a16="http://schemas.microsoft.com/office/drawing/2014/main" id="{FE94B77D-E1F7-4522-A42A-373023BD7B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340768"/>
              <a:ext cx="8042500" cy="3663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EFE92F-F95F-4CC4-A813-E5FB3DF3B7B6}"/>
                </a:ext>
              </a:extLst>
            </p:cNvPr>
            <p:cNvSpPr/>
            <p:nvPr/>
          </p:nvSpPr>
          <p:spPr>
            <a:xfrm>
              <a:off x="236002" y="3429443"/>
              <a:ext cx="1828083" cy="18283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pic>
        <p:nvPicPr>
          <p:cNvPr id="6151" name="Picture 2">
            <a:extLst>
              <a:ext uri="{FF2B5EF4-FFF2-40B4-BE49-F238E27FC236}">
                <a16:creationId xmlns:a16="http://schemas.microsoft.com/office/drawing/2014/main" id="{A9DBF8A3-E6F6-4A5B-9C9B-3D7E7C572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27" r="83049"/>
          <a:stretch>
            <a:fillRect/>
          </a:stretch>
        </p:blipFill>
        <p:spPr bwMode="auto">
          <a:xfrm>
            <a:off x="395288" y="3068638"/>
            <a:ext cx="2227262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64127" r="830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2" name="TextBox 4">
            <a:extLst>
              <a:ext uri="{FF2B5EF4-FFF2-40B4-BE49-F238E27FC236}">
                <a16:creationId xmlns:a16="http://schemas.microsoft.com/office/drawing/2014/main" id="{1D41C93A-A14F-4DDF-957B-0017F6EE5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38" y="6453188"/>
            <a:ext cx="424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 sz="1400">
                <a:latin typeface="Arial" panose="020B0604020202020204" pitchFamily="34" charset="0"/>
                <a:cs typeface="Arial" panose="020B0604020202020204" pitchFamily="34" charset="0"/>
              </a:rPr>
              <a:t>Plummer et al Lancet Global Health (2016) 4: e609.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B98A1DD-D3A5-421E-A4D1-F2E9F65289B3}"/>
              </a:ext>
            </a:extLst>
          </p:cNvPr>
          <p:cNvSpPr/>
          <p:nvPr/>
        </p:nvSpPr>
        <p:spPr>
          <a:xfrm>
            <a:off x="7762875" y="549275"/>
            <a:ext cx="1346200" cy="35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D709D03-E6D1-49CB-8714-2AAA174F8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318166A-DB2B-40C8-97F8-D08C8BC036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632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1">
            <a:extLst>
              <a:ext uri="{FF2B5EF4-FFF2-40B4-BE49-F238E27FC236}">
                <a16:creationId xmlns:a16="http://schemas.microsoft.com/office/drawing/2014/main" id="{6974E3B3-C574-4753-B4E9-A1742E82E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9088" y="79375"/>
            <a:ext cx="884237" cy="3063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Figure 3 </a:t>
            </a:r>
          </a:p>
        </p:txBody>
      </p:sp>
      <p:pic>
        <p:nvPicPr>
          <p:cNvPr id="8195" name="Picture 2">
            <a:extLst>
              <a:ext uri="{FF2B5EF4-FFF2-40B4-BE49-F238E27FC236}">
                <a16:creationId xmlns:a16="http://schemas.microsoft.com/office/drawing/2014/main" id="{9A37CAE9-A277-4ADA-83CB-FC2DEB177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228725"/>
            <a:ext cx="5688012" cy="337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Text Box 3">
            <a:extLst>
              <a:ext uri="{FF2B5EF4-FFF2-40B4-BE49-F238E27FC236}">
                <a16:creationId xmlns:a16="http://schemas.microsoft.com/office/drawing/2014/main" id="{AE1AD660-92FA-4F23-B86A-5A34D702C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6477000"/>
            <a:ext cx="8255000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900" i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Lancet Global Health</a:t>
            </a: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 2016 4, e609-e616DOI: (10.1016/S2214-109X(16)30143-7) </a:t>
            </a:r>
          </a:p>
        </p:txBody>
      </p:sp>
      <p:sp>
        <p:nvSpPr>
          <p:cNvPr id="8197" name="Rectangle 2">
            <a:extLst>
              <a:ext uri="{FF2B5EF4-FFF2-40B4-BE49-F238E27FC236}">
                <a16:creationId xmlns:a16="http://schemas.microsoft.com/office/drawing/2014/main" id="{430F9061-719F-468F-A7BD-9F1401E86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36538"/>
            <a:ext cx="82089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latin typeface="Arial" panose="020B0604020202020204" pitchFamily="34" charset="0"/>
                <a:cs typeface="Arial" panose="020B0604020202020204" pitchFamily="34" charset="0"/>
              </a:rPr>
              <a:t>People in less developed regions are most at risk 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7ADEC1-3E74-4E2D-9EFE-00C34CC28AD4}"/>
              </a:ext>
            </a:extLst>
          </p:cNvPr>
          <p:cNvCxnSpPr/>
          <p:nvPr/>
        </p:nvCxnSpPr>
        <p:spPr>
          <a:xfrm>
            <a:off x="347663" y="692150"/>
            <a:ext cx="7896225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9" name="TextBox 1">
            <a:extLst>
              <a:ext uri="{FF2B5EF4-FFF2-40B4-BE49-F238E27FC236}">
                <a16:creationId xmlns:a16="http://schemas.microsoft.com/office/drawing/2014/main" id="{F41C3E73-E79D-486D-8B74-6A8106F0B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941888"/>
            <a:ext cx="74168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In less developed regions infectious agents account for</a:t>
            </a:r>
            <a:r>
              <a:rPr lang="en-GB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 at least 25% of all cancer cases</a:t>
            </a:r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In more developed regions infectious agents account for </a:t>
            </a:r>
            <a:r>
              <a:rPr lang="en-GB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at least 10% </a:t>
            </a:r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of all cancer cases. </a:t>
            </a: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E4A933-7952-4DD3-AD2F-BA6BDA874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DE7F3F-CE90-4D83-8E0C-09BE1B97B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442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740FB53F-4CAF-4D2F-8398-1B3F2D771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" t="14507" r="48286" b="9232"/>
          <a:stretch>
            <a:fillRect/>
          </a:stretch>
        </p:blipFill>
        <p:spPr bwMode="auto">
          <a:xfrm>
            <a:off x="827088" y="1147763"/>
            <a:ext cx="5184775" cy="52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>
            <a:extLst>
              <a:ext uri="{FF2B5EF4-FFF2-40B4-BE49-F238E27FC236}">
                <a16:creationId xmlns:a16="http://schemas.microsoft.com/office/drawing/2014/main" id="{23E5BAAC-FBDD-4882-8BC6-39F7E6827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36538"/>
            <a:ext cx="87122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latin typeface="Arial" panose="020B0604020202020204" pitchFamily="34" charset="0"/>
                <a:cs typeface="Arial" panose="020B0604020202020204" pitchFamily="34" charset="0"/>
              </a:rPr>
              <a:t>Infectious agents account for 2.2 million cases/year 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811995-1EEA-4037-A569-B64009F7E571}"/>
              </a:ext>
            </a:extLst>
          </p:cNvPr>
          <p:cNvCxnSpPr/>
          <p:nvPr/>
        </p:nvCxnSpPr>
        <p:spPr>
          <a:xfrm>
            <a:off x="347663" y="692150"/>
            <a:ext cx="82565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5" name="Picture 10" descr="Related image">
            <a:extLst>
              <a:ext uri="{FF2B5EF4-FFF2-40B4-BE49-F238E27FC236}">
                <a16:creationId xmlns:a16="http://schemas.microsoft.com/office/drawing/2014/main" id="{4FC40CE8-9DAF-47D2-9E58-66674B5D3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" b="2602"/>
          <a:stretch>
            <a:fillRect/>
          </a:stretch>
        </p:blipFill>
        <p:spPr bwMode="auto">
          <a:xfrm>
            <a:off x="6570663" y="4708525"/>
            <a:ext cx="198120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5" descr="https://www.materials-talks.com/wp-content/uploads/2015/12/69940171_the-helicobacter-pyloris-300x270.jpg">
            <a:extLst>
              <a:ext uri="{FF2B5EF4-FFF2-40B4-BE49-F238E27FC236}">
                <a16:creationId xmlns:a16="http://schemas.microsoft.com/office/drawing/2014/main" id="{2E0BD723-94FC-43CB-8EEA-E8BF32558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6" t="2" r="-2095" b="46875"/>
          <a:stretch>
            <a:fillRect/>
          </a:stretch>
        </p:blipFill>
        <p:spPr bwMode="auto">
          <a:xfrm rot="-2014701">
            <a:off x="6596063" y="1082675"/>
            <a:ext cx="1935162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4" descr="sv40">
            <a:extLst>
              <a:ext uri="{FF2B5EF4-FFF2-40B4-BE49-F238E27FC236}">
                <a16:creationId xmlns:a16="http://schemas.microsoft.com/office/drawing/2014/main" id="{2C29027D-885F-49C5-9C29-7136A9E6F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068638"/>
            <a:ext cx="12239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9B52CB6-F28D-42D7-8FF3-B3E0E927A73C}"/>
              </a:ext>
            </a:extLst>
          </p:cNvPr>
          <p:cNvSpPr/>
          <p:nvPr/>
        </p:nvSpPr>
        <p:spPr>
          <a:xfrm>
            <a:off x="6804025" y="2492375"/>
            <a:ext cx="576263" cy="2889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207191B-9B50-421E-A2E9-F0BFB5EC5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9182BE7-4EA3-49C0-882D-0235E2E7D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926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BC67A77B-6E0D-4416-8AAB-5A3076C9E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36538"/>
            <a:ext cx="87122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latin typeface="Arial" panose="020B0604020202020204" pitchFamily="34" charset="0"/>
                <a:cs typeface="Arial" panose="020B0604020202020204" pitchFamily="34" charset="0"/>
              </a:rPr>
              <a:t>Some types of liver fluke cause bile duct cancer 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CFAA37-82C0-485F-8FB3-FF4F08A34DC2}"/>
              </a:ext>
            </a:extLst>
          </p:cNvPr>
          <p:cNvCxnSpPr/>
          <p:nvPr/>
        </p:nvCxnSpPr>
        <p:spPr>
          <a:xfrm>
            <a:off x="347663" y="692150"/>
            <a:ext cx="82565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68" name="Group 7">
            <a:extLst>
              <a:ext uri="{FF2B5EF4-FFF2-40B4-BE49-F238E27FC236}">
                <a16:creationId xmlns:a16="http://schemas.microsoft.com/office/drawing/2014/main" id="{69FEAB9A-E822-4E0C-BEA1-B38C0BCC134A}"/>
              </a:ext>
            </a:extLst>
          </p:cNvPr>
          <p:cNvGrpSpPr>
            <a:grpSpLocks/>
          </p:cNvGrpSpPr>
          <p:nvPr/>
        </p:nvGrpSpPr>
        <p:grpSpPr bwMode="auto">
          <a:xfrm>
            <a:off x="295275" y="836613"/>
            <a:ext cx="8205788" cy="5881687"/>
            <a:chOff x="254793" y="139862"/>
            <a:chExt cx="8205639" cy="5881526"/>
          </a:xfrm>
        </p:grpSpPr>
        <p:pic>
          <p:nvPicPr>
            <p:cNvPr id="11272" name="Picture 1">
              <a:extLst>
                <a:ext uri="{FF2B5EF4-FFF2-40B4-BE49-F238E27FC236}">
                  <a16:creationId xmlns:a16="http://schemas.microsoft.com/office/drawing/2014/main" id="{01129E44-4E9E-4CBE-834A-1104CDC90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14" t="22646" r="5194" b="25465"/>
            <a:stretch>
              <a:fillRect/>
            </a:stretch>
          </p:blipFill>
          <p:spPr bwMode="auto">
            <a:xfrm>
              <a:off x="971550" y="620713"/>
              <a:ext cx="7416800" cy="4824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EEB8BC6-1051-44CF-8521-36D38D2A9C57}"/>
                </a:ext>
              </a:extLst>
            </p:cNvPr>
            <p:cNvSpPr/>
            <p:nvPr/>
          </p:nvSpPr>
          <p:spPr>
            <a:xfrm>
              <a:off x="6949159" y="4854608"/>
              <a:ext cx="1223940" cy="116678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C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1811F5F-28F7-40AB-9D63-06C15355466C}"/>
                </a:ext>
              </a:extLst>
            </p:cNvPr>
            <p:cNvSpPr/>
            <p:nvPr/>
          </p:nvSpPr>
          <p:spPr>
            <a:xfrm>
              <a:off x="540538" y="3637028"/>
              <a:ext cx="1295376" cy="12318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C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FE27E8-C101-429E-9572-94571FA5469E}"/>
                </a:ext>
              </a:extLst>
            </p:cNvPr>
            <p:cNvSpPr/>
            <p:nvPr/>
          </p:nvSpPr>
          <p:spPr>
            <a:xfrm>
              <a:off x="684998" y="454178"/>
              <a:ext cx="1727169" cy="7953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C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i="1" dirty="0"/>
                <a:t>Number of credits </a:t>
              </a:r>
              <a:r>
                <a:rPr lang="en-GB" dirty="0"/>
                <a:t>- 20. Semester 2.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DDE2E54-5CC9-44F2-83C3-874BA748AD29}"/>
                </a:ext>
              </a:extLst>
            </p:cNvPr>
            <p:cNvSpPr/>
            <p:nvPr/>
          </p:nvSpPr>
          <p:spPr>
            <a:xfrm>
              <a:off x="324642" y="1006613"/>
              <a:ext cx="1439837" cy="7953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C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B9D8B49-3170-4E1E-8F92-80E7AC786D47}"/>
                </a:ext>
              </a:extLst>
            </p:cNvPr>
            <p:cNvSpPr/>
            <p:nvPr/>
          </p:nvSpPr>
          <p:spPr>
            <a:xfrm>
              <a:off x="254793" y="2990934"/>
              <a:ext cx="1439837" cy="7953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C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9CC7E3-6FB1-4E57-B64D-EE036A037F20}"/>
                </a:ext>
              </a:extLst>
            </p:cNvPr>
            <p:cNvSpPr/>
            <p:nvPr/>
          </p:nvSpPr>
          <p:spPr>
            <a:xfrm>
              <a:off x="6726913" y="139862"/>
              <a:ext cx="1733519" cy="7953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C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11279" name="Picture 2">
              <a:extLst>
                <a:ext uri="{FF2B5EF4-FFF2-40B4-BE49-F238E27FC236}">
                  <a16:creationId xmlns:a16="http://schemas.microsoft.com/office/drawing/2014/main" id="{7774BC1F-56DF-4882-A5FC-09A47396B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3" t="68713" r="67010" b="19743"/>
            <a:stretch>
              <a:fillRect/>
            </a:stretch>
          </p:blipFill>
          <p:spPr bwMode="auto">
            <a:xfrm>
              <a:off x="476249" y="4005064"/>
              <a:ext cx="2436813" cy="1223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69" name="Picture 10" descr="Related image">
            <a:extLst>
              <a:ext uri="{FF2B5EF4-FFF2-40B4-BE49-F238E27FC236}">
                <a16:creationId xmlns:a16="http://schemas.microsoft.com/office/drawing/2014/main" id="{A13FEA86-D45B-4365-900C-1B972362D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2" b="-1215"/>
          <a:stretch>
            <a:fillRect/>
          </a:stretch>
        </p:blipFill>
        <p:spPr bwMode="auto">
          <a:xfrm rot="1405285">
            <a:off x="717550" y="796925"/>
            <a:ext cx="1358900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3C22B5C-3DF5-4442-9DD4-B9DC41F3B2AF}"/>
                  </a:ext>
                </a:extLst>
              </p14:cNvPr>
              <p14:cNvContentPartPr/>
              <p14:nvPr/>
            </p14:nvContentPartPr>
            <p14:xfrm>
              <a:off x="136080" y="934560"/>
              <a:ext cx="2133360" cy="1300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3C22B5C-3DF5-4442-9DD4-B9DC41F3B2A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6720" y="925200"/>
                <a:ext cx="2152080" cy="131940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D2C5C7DF-5857-430A-B65A-19A8B7AA6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E496514-28E9-42FC-98C2-F74A8C9E8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664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31">
            <a:extLst>
              <a:ext uri="{FF2B5EF4-FFF2-40B4-BE49-F238E27FC236}">
                <a16:creationId xmlns:a16="http://schemas.microsoft.com/office/drawing/2014/main" id="{877C5A5B-4221-42A5-8BEC-722083A6E92C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188913"/>
            <a:ext cx="8199437" cy="6497637"/>
            <a:chOff x="827584" y="188640"/>
            <a:chExt cx="8198740" cy="6498650"/>
          </a:xfrm>
        </p:grpSpPr>
        <p:pic>
          <p:nvPicPr>
            <p:cNvPr id="12292" name="Picture 2" descr="Opisthorchis viverrini lifecycle">
              <a:extLst>
                <a:ext uri="{FF2B5EF4-FFF2-40B4-BE49-F238E27FC236}">
                  <a16:creationId xmlns:a16="http://schemas.microsoft.com/office/drawing/2014/main" id="{3D2170F6-86D9-4519-A4EF-1177A57059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188640"/>
              <a:ext cx="7689251" cy="6389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D0340DF-03D8-45E9-A727-44FFDD6CF0E1}"/>
                </a:ext>
              </a:extLst>
            </p:cNvPr>
            <p:cNvSpPr/>
            <p:nvPr/>
          </p:nvSpPr>
          <p:spPr bwMode="auto">
            <a:xfrm rot="2215022">
              <a:off x="5876992" y="6141105"/>
              <a:ext cx="328585" cy="314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4D4127B-8BDB-4176-8A37-E1802C17D0EB}"/>
                </a:ext>
              </a:extLst>
            </p:cNvPr>
            <p:cNvSpPr/>
            <p:nvPr/>
          </p:nvSpPr>
          <p:spPr bwMode="auto">
            <a:xfrm>
              <a:off x="6670674" y="188640"/>
              <a:ext cx="1860392" cy="736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82081F0-259A-4A14-9E31-A2FA0A363016}"/>
                </a:ext>
              </a:extLst>
            </p:cNvPr>
            <p:cNvSpPr/>
            <p:nvPr/>
          </p:nvSpPr>
          <p:spPr bwMode="auto">
            <a:xfrm>
              <a:off x="3430863" y="1073015"/>
              <a:ext cx="300011" cy="29532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7C0F3D-F6A4-4911-94B9-4226B025F4B1}"/>
                </a:ext>
              </a:extLst>
            </p:cNvPr>
            <p:cNvSpPr/>
            <p:nvPr/>
          </p:nvSpPr>
          <p:spPr bwMode="auto">
            <a:xfrm flipH="1">
              <a:off x="902190" y="6153807"/>
              <a:ext cx="3125522" cy="3683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7C37531-CFB4-4CD8-A37A-D9EF0D3B19CC}"/>
                </a:ext>
              </a:extLst>
            </p:cNvPr>
            <p:cNvSpPr/>
            <p:nvPr/>
          </p:nvSpPr>
          <p:spPr bwMode="auto">
            <a:xfrm>
              <a:off x="3430863" y="925355"/>
              <a:ext cx="300011" cy="29532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FB4CE46-6C72-4681-BE06-C2E626DD39E2}"/>
                </a:ext>
              </a:extLst>
            </p:cNvPr>
            <p:cNvSpPr/>
            <p:nvPr/>
          </p:nvSpPr>
          <p:spPr>
            <a:xfrm>
              <a:off x="2903857" y="199754"/>
              <a:ext cx="846065" cy="958999"/>
            </a:xfrm>
            <a:custGeom>
              <a:avLst/>
              <a:gdLst>
                <a:gd name="connsiteX0" fmla="*/ 8986 w 2321880"/>
                <a:gd name="connsiteY0" fmla="*/ 188259 h 959224"/>
                <a:gd name="connsiteX1" fmla="*/ 8986 w 2321880"/>
                <a:gd name="connsiteY1" fmla="*/ 188259 h 959224"/>
                <a:gd name="connsiteX2" fmla="*/ 8986 w 2321880"/>
                <a:gd name="connsiteY2" fmla="*/ 528918 h 959224"/>
                <a:gd name="connsiteX3" fmla="*/ 35880 w 2321880"/>
                <a:gd name="connsiteY3" fmla="*/ 582706 h 959224"/>
                <a:gd name="connsiteX4" fmla="*/ 44845 w 2321880"/>
                <a:gd name="connsiteY4" fmla="*/ 609600 h 959224"/>
                <a:gd name="connsiteX5" fmla="*/ 71739 w 2321880"/>
                <a:gd name="connsiteY5" fmla="*/ 627530 h 959224"/>
                <a:gd name="connsiteX6" fmla="*/ 89669 w 2321880"/>
                <a:gd name="connsiteY6" fmla="*/ 645459 h 959224"/>
                <a:gd name="connsiteX7" fmla="*/ 143457 w 2321880"/>
                <a:gd name="connsiteY7" fmla="*/ 672353 h 959224"/>
                <a:gd name="connsiteX8" fmla="*/ 179316 w 2321880"/>
                <a:gd name="connsiteY8" fmla="*/ 708212 h 959224"/>
                <a:gd name="connsiteX9" fmla="*/ 233104 w 2321880"/>
                <a:gd name="connsiteY9" fmla="*/ 726142 h 959224"/>
                <a:gd name="connsiteX10" fmla="*/ 295857 w 2321880"/>
                <a:gd name="connsiteY10" fmla="*/ 762000 h 959224"/>
                <a:gd name="connsiteX11" fmla="*/ 349645 w 2321880"/>
                <a:gd name="connsiteY11" fmla="*/ 797859 h 959224"/>
                <a:gd name="connsiteX12" fmla="*/ 367575 w 2321880"/>
                <a:gd name="connsiteY12" fmla="*/ 815789 h 959224"/>
                <a:gd name="connsiteX13" fmla="*/ 403433 w 2321880"/>
                <a:gd name="connsiteY13" fmla="*/ 824753 h 959224"/>
                <a:gd name="connsiteX14" fmla="*/ 457222 w 2321880"/>
                <a:gd name="connsiteY14" fmla="*/ 842683 h 959224"/>
                <a:gd name="connsiteX15" fmla="*/ 511010 w 2321880"/>
                <a:gd name="connsiteY15" fmla="*/ 860612 h 959224"/>
                <a:gd name="connsiteX16" fmla="*/ 537904 w 2321880"/>
                <a:gd name="connsiteY16" fmla="*/ 869577 h 959224"/>
                <a:gd name="connsiteX17" fmla="*/ 663410 w 2321880"/>
                <a:gd name="connsiteY17" fmla="*/ 878542 h 959224"/>
                <a:gd name="connsiteX18" fmla="*/ 788916 w 2321880"/>
                <a:gd name="connsiteY18" fmla="*/ 896471 h 959224"/>
                <a:gd name="connsiteX19" fmla="*/ 815810 w 2321880"/>
                <a:gd name="connsiteY19" fmla="*/ 905436 h 959224"/>
                <a:gd name="connsiteX20" fmla="*/ 860633 w 2321880"/>
                <a:gd name="connsiteY20" fmla="*/ 914400 h 959224"/>
                <a:gd name="connsiteX21" fmla="*/ 896492 w 2321880"/>
                <a:gd name="connsiteY21" fmla="*/ 923365 h 959224"/>
                <a:gd name="connsiteX22" fmla="*/ 941316 w 2321880"/>
                <a:gd name="connsiteY22" fmla="*/ 932330 h 959224"/>
                <a:gd name="connsiteX23" fmla="*/ 968210 w 2321880"/>
                <a:gd name="connsiteY23" fmla="*/ 941295 h 959224"/>
                <a:gd name="connsiteX24" fmla="*/ 1084751 w 2321880"/>
                <a:gd name="connsiteY24" fmla="*/ 950259 h 959224"/>
                <a:gd name="connsiteX25" fmla="*/ 1156469 w 2321880"/>
                <a:gd name="connsiteY25" fmla="*/ 959224 h 959224"/>
                <a:gd name="connsiteX26" fmla="*/ 1712280 w 2321880"/>
                <a:gd name="connsiteY26" fmla="*/ 950259 h 959224"/>
                <a:gd name="connsiteX27" fmla="*/ 1766069 w 2321880"/>
                <a:gd name="connsiteY27" fmla="*/ 923365 h 959224"/>
                <a:gd name="connsiteX28" fmla="*/ 1819857 w 2321880"/>
                <a:gd name="connsiteY28" fmla="*/ 905436 h 959224"/>
                <a:gd name="connsiteX29" fmla="*/ 1846751 w 2321880"/>
                <a:gd name="connsiteY29" fmla="*/ 896471 h 959224"/>
                <a:gd name="connsiteX30" fmla="*/ 1873645 w 2321880"/>
                <a:gd name="connsiteY30" fmla="*/ 887506 h 959224"/>
                <a:gd name="connsiteX31" fmla="*/ 1918469 w 2321880"/>
                <a:gd name="connsiteY31" fmla="*/ 869577 h 959224"/>
                <a:gd name="connsiteX32" fmla="*/ 1972257 w 2321880"/>
                <a:gd name="connsiteY32" fmla="*/ 860612 h 959224"/>
                <a:gd name="connsiteX33" fmla="*/ 1999151 w 2321880"/>
                <a:gd name="connsiteY33" fmla="*/ 851648 h 959224"/>
                <a:gd name="connsiteX34" fmla="*/ 2142586 w 2321880"/>
                <a:gd name="connsiteY34" fmla="*/ 842683 h 959224"/>
                <a:gd name="connsiteX35" fmla="*/ 2187410 w 2321880"/>
                <a:gd name="connsiteY35" fmla="*/ 806824 h 959224"/>
                <a:gd name="connsiteX36" fmla="*/ 2205339 w 2321880"/>
                <a:gd name="connsiteY36" fmla="*/ 779930 h 959224"/>
                <a:gd name="connsiteX37" fmla="*/ 2223269 w 2321880"/>
                <a:gd name="connsiteY37" fmla="*/ 762000 h 959224"/>
                <a:gd name="connsiteX38" fmla="*/ 2241198 w 2321880"/>
                <a:gd name="connsiteY38" fmla="*/ 735106 h 959224"/>
                <a:gd name="connsiteX39" fmla="*/ 2268092 w 2321880"/>
                <a:gd name="connsiteY39" fmla="*/ 717177 h 959224"/>
                <a:gd name="connsiteX40" fmla="*/ 2277057 w 2321880"/>
                <a:gd name="connsiteY40" fmla="*/ 690283 h 959224"/>
                <a:gd name="connsiteX41" fmla="*/ 2294986 w 2321880"/>
                <a:gd name="connsiteY41" fmla="*/ 672353 h 959224"/>
                <a:gd name="connsiteX42" fmla="*/ 2303951 w 2321880"/>
                <a:gd name="connsiteY42" fmla="*/ 627530 h 959224"/>
                <a:gd name="connsiteX43" fmla="*/ 2321880 w 2321880"/>
                <a:gd name="connsiteY43" fmla="*/ 546848 h 959224"/>
                <a:gd name="connsiteX44" fmla="*/ 2303951 w 2321880"/>
                <a:gd name="connsiteY44" fmla="*/ 349624 h 959224"/>
                <a:gd name="connsiteX45" fmla="*/ 2294986 w 2321880"/>
                <a:gd name="connsiteY45" fmla="*/ 322730 h 959224"/>
                <a:gd name="connsiteX46" fmla="*/ 2286022 w 2321880"/>
                <a:gd name="connsiteY46" fmla="*/ 170330 h 959224"/>
                <a:gd name="connsiteX47" fmla="*/ 2250163 w 2321880"/>
                <a:gd name="connsiteY47" fmla="*/ 125506 h 959224"/>
                <a:gd name="connsiteX48" fmla="*/ 2232233 w 2321880"/>
                <a:gd name="connsiteY48" fmla="*/ 98612 h 959224"/>
                <a:gd name="connsiteX49" fmla="*/ 2133622 w 2321880"/>
                <a:gd name="connsiteY49" fmla="*/ 71718 h 959224"/>
                <a:gd name="connsiteX50" fmla="*/ 1362657 w 2321880"/>
                <a:gd name="connsiteY50" fmla="*/ 62753 h 959224"/>
                <a:gd name="connsiteX51" fmla="*/ 1273010 w 2321880"/>
                <a:gd name="connsiteY51" fmla="*/ 53789 h 959224"/>
                <a:gd name="connsiteX52" fmla="*/ 1138539 w 2321880"/>
                <a:gd name="connsiteY52" fmla="*/ 35859 h 959224"/>
                <a:gd name="connsiteX53" fmla="*/ 887527 w 2321880"/>
                <a:gd name="connsiteY53" fmla="*/ 26895 h 959224"/>
                <a:gd name="connsiteX54" fmla="*/ 815810 w 2321880"/>
                <a:gd name="connsiteY54" fmla="*/ 17930 h 959224"/>
                <a:gd name="connsiteX55" fmla="*/ 735127 w 2321880"/>
                <a:gd name="connsiteY55" fmla="*/ 0 h 959224"/>
                <a:gd name="connsiteX56" fmla="*/ 457222 w 2321880"/>
                <a:gd name="connsiteY56" fmla="*/ 8965 h 959224"/>
                <a:gd name="connsiteX57" fmla="*/ 358610 w 2321880"/>
                <a:gd name="connsiteY57" fmla="*/ 26895 h 959224"/>
                <a:gd name="connsiteX58" fmla="*/ 268963 w 2321880"/>
                <a:gd name="connsiteY58" fmla="*/ 44824 h 959224"/>
                <a:gd name="connsiteX59" fmla="*/ 170351 w 2321880"/>
                <a:gd name="connsiteY59" fmla="*/ 80683 h 959224"/>
                <a:gd name="connsiteX60" fmla="*/ 116563 w 2321880"/>
                <a:gd name="connsiteY60" fmla="*/ 98612 h 959224"/>
                <a:gd name="connsiteX61" fmla="*/ 53810 w 2321880"/>
                <a:gd name="connsiteY61" fmla="*/ 125506 h 959224"/>
                <a:gd name="connsiteX62" fmla="*/ 8986 w 2321880"/>
                <a:gd name="connsiteY62" fmla="*/ 188259 h 95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321880" h="959224">
                  <a:moveTo>
                    <a:pt x="8986" y="188259"/>
                  </a:moveTo>
                  <a:lnTo>
                    <a:pt x="8986" y="188259"/>
                  </a:lnTo>
                  <a:cubicBezTo>
                    <a:pt x="1129" y="353262"/>
                    <a:pt x="-6524" y="373812"/>
                    <a:pt x="8986" y="528918"/>
                  </a:cubicBezTo>
                  <a:cubicBezTo>
                    <a:pt x="11802" y="557082"/>
                    <a:pt x="23605" y="558155"/>
                    <a:pt x="35880" y="582706"/>
                  </a:cubicBezTo>
                  <a:cubicBezTo>
                    <a:pt x="40106" y="591158"/>
                    <a:pt x="38942" y="602221"/>
                    <a:pt x="44845" y="609600"/>
                  </a:cubicBezTo>
                  <a:cubicBezTo>
                    <a:pt x="51576" y="618013"/>
                    <a:pt x="63326" y="620799"/>
                    <a:pt x="71739" y="627530"/>
                  </a:cubicBezTo>
                  <a:cubicBezTo>
                    <a:pt x="78339" y="632810"/>
                    <a:pt x="83069" y="640179"/>
                    <a:pt x="89669" y="645459"/>
                  </a:cubicBezTo>
                  <a:cubicBezTo>
                    <a:pt x="114498" y="665322"/>
                    <a:pt x="115049" y="662884"/>
                    <a:pt x="143457" y="672353"/>
                  </a:cubicBezTo>
                  <a:cubicBezTo>
                    <a:pt x="155410" y="684306"/>
                    <a:pt x="163279" y="702866"/>
                    <a:pt x="179316" y="708212"/>
                  </a:cubicBezTo>
                  <a:lnTo>
                    <a:pt x="233104" y="726142"/>
                  </a:lnTo>
                  <a:cubicBezTo>
                    <a:pt x="269021" y="780018"/>
                    <a:pt x="226982" y="730694"/>
                    <a:pt x="295857" y="762000"/>
                  </a:cubicBezTo>
                  <a:cubicBezTo>
                    <a:pt x="315474" y="770917"/>
                    <a:pt x="334408" y="782622"/>
                    <a:pt x="349645" y="797859"/>
                  </a:cubicBezTo>
                  <a:cubicBezTo>
                    <a:pt x="355622" y="803836"/>
                    <a:pt x="360015" y="812009"/>
                    <a:pt x="367575" y="815789"/>
                  </a:cubicBezTo>
                  <a:cubicBezTo>
                    <a:pt x="378595" y="821299"/>
                    <a:pt x="391632" y="821213"/>
                    <a:pt x="403433" y="824753"/>
                  </a:cubicBezTo>
                  <a:cubicBezTo>
                    <a:pt x="421536" y="830184"/>
                    <a:pt x="439292" y="836706"/>
                    <a:pt x="457222" y="842683"/>
                  </a:cubicBezTo>
                  <a:lnTo>
                    <a:pt x="511010" y="860612"/>
                  </a:lnTo>
                  <a:cubicBezTo>
                    <a:pt x="519975" y="863600"/>
                    <a:pt x="528478" y="868904"/>
                    <a:pt x="537904" y="869577"/>
                  </a:cubicBezTo>
                  <a:lnTo>
                    <a:pt x="663410" y="878542"/>
                  </a:lnTo>
                  <a:cubicBezTo>
                    <a:pt x="751824" y="900644"/>
                    <a:pt x="629924" y="872010"/>
                    <a:pt x="788916" y="896471"/>
                  </a:cubicBezTo>
                  <a:cubicBezTo>
                    <a:pt x="798256" y="897908"/>
                    <a:pt x="806643" y="903144"/>
                    <a:pt x="815810" y="905436"/>
                  </a:cubicBezTo>
                  <a:cubicBezTo>
                    <a:pt x="830592" y="909131"/>
                    <a:pt x="845759" y="911095"/>
                    <a:pt x="860633" y="914400"/>
                  </a:cubicBezTo>
                  <a:cubicBezTo>
                    <a:pt x="872661" y="917073"/>
                    <a:pt x="884465" y="920692"/>
                    <a:pt x="896492" y="923365"/>
                  </a:cubicBezTo>
                  <a:cubicBezTo>
                    <a:pt x="911366" y="926671"/>
                    <a:pt x="926534" y="928634"/>
                    <a:pt x="941316" y="932330"/>
                  </a:cubicBezTo>
                  <a:cubicBezTo>
                    <a:pt x="950483" y="934622"/>
                    <a:pt x="958833" y="940123"/>
                    <a:pt x="968210" y="941295"/>
                  </a:cubicBezTo>
                  <a:cubicBezTo>
                    <a:pt x="1006871" y="946128"/>
                    <a:pt x="1045965" y="946565"/>
                    <a:pt x="1084751" y="950259"/>
                  </a:cubicBezTo>
                  <a:cubicBezTo>
                    <a:pt x="1108735" y="952543"/>
                    <a:pt x="1132563" y="956236"/>
                    <a:pt x="1156469" y="959224"/>
                  </a:cubicBezTo>
                  <a:lnTo>
                    <a:pt x="1712280" y="950259"/>
                  </a:lnTo>
                  <a:cubicBezTo>
                    <a:pt x="1738630" y="949448"/>
                    <a:pt x="1743588" y="933357"/>
                    <a:pt x="1766069" y="923365"/>
                  </a:cubicBezTo>
                  <a:cubicBezTo>
                    <a:pt x="1783339" y="915689"/>
                    <a:pt x="1801928" y="911412"/>
                    <a:pt x="1819857" y="905436"/>
                  </a:cubicBezTo>
                  <a:lnTo>
                    <a:pt x="1846751" y="896471"/>
                  </a:lnTo>
                  <a:cubicBezTo>
                    <a:pt x="1855716" y="893483"/>
                    <a:pt x="1864871" y="891015"/>
                    <a:pt x="1873645" y="887506"/>
                  </a:cubicBezTo>
                  <a:cubicBezTo>
                    <a:pt x="1888586" y="881530"/>
                    <a:pt x="1902944" y="873811"/>
                    <a:pt x="1918469" y="869577"/>
                  </a:cubicBezTo>
                  <a:cubicBezTo>
                    <a:pt x="1936005" y="864794"/>
                    <a:pt x="1954513" y="864555"/>
                    <a:pt x="1972257" y="860612"/>
                  </a:cubicBezTo>
                  <a:cubicBezTo>
                    <a:pt x="1981482" y="858562"/>
                    <a:pt x="1989753" y="852637"/>
                    <a:pt x="1999151" y="851648"/>
                  </a:cubicBezTo>
                  <a:cubicBezTo>
                    <a:pt x="2046793" y="846633"/>
                    <a:pt x="2094774" y="845671"/>
                    <a:pt x="2142586" y="842683"/>
                  </a:cubicBezTo>
                  <a:cubicBezTo>
                    <a:pt x="2162551" y="829372"/>
                    <a:pt x="2172813" y="825070"/>
                    <a:pt x="2187410" y="806824"/>
                  </a:cubicBezTo>
                  <a:cubicBezTo>
                    <a:pt x="2194141" y="798411"/>
                    <a:pt x="2198608" y="788343"/>
                    <a:pt x="2205339" y="779930"/>
                  </a:cubicBezTo>
                  <a:cubicBezTo>
                    <a:pt x="2210619" y="773330"/>
                    <a:pt x="2217989" y="768600"/>
                    <a:pt x="2223269" y="762000"/>
                  </a:cubicBezTo>
                  <a:cubicBezTo>
                    <a:pt x="2230000" y="753587"/>
                    <a:pt x="2233580" y="742724"/>
                    <a:pt x="2241198" y="735106"/>
                  </a:cubicBezTo>
                  <a:cubicBezTo>
                    <a:pt x="2248816" y="727488"/>
                    <a:pt x="2259127" y="723153"/>
                    <a:pt x="2268092" y="717177"/>
                  </a:cubicBezTo>
                  <a:cubicBezTo>
                    <a:pt x="2271080" y="708212"/>
                    <a:pt x="2272195" y="698386"/>
                    <a:pt x="2277057" y="690283"/>
                  </a:cubicBezTo>
                  <a:cubicBezTo>
                    <a:pt x="2281405" y="683035"/>
                    <a:pt x="2291657" y="680122"/>
                    <a:pt x="2294986" y="672353"/>
                  </a:cubicBezTo>
                  <a:cubicBezTo>
                    <a:pt x="2300988" y="658348"/>
                    <a:pt x="2300646" y="642404"/>
                    <a:pt x="2303951" y="627530"/>
                  </a:cubicBezTo>
                  <a:cubicBezTo>
                    <a:pt x="2329258" y="513653"/>
                    <a:pt x="2294860" y="681955"/>
                    <a:pt x="2321880" y="546848"/>
                  </a:cubicBezTo>
                  <a:cubicBezTo>
                    <a:pt x="2318453" y="498860"/>
                    <a:pt x="2313952" y="404629"/>
                    <a:pt x="2303951" y="349624"/>
                  </a:cubicBezTo>
                  <a:cubicBezTo>
                    <a:pt x="2302261" y="340327"/>
                    <a:pt x="2297974" y="331695"/>
                    <a:pt x="2294986" y="322730"/>
                  </a:cubicBezTo>
                  <a:cubicBezTo>
                    <a:pt x="2291998" y="271930"/>
                    <a:pt x="2293571" y="220655"/>
                    <a:pt x="2286022" y="170330"/>
                  </a:cubicBezTo>
                  <a:cubicBezTo>
                    <a:pt x="2283476" y="153354"/>
                    <a:pt x="2259965" y="137758"/>
                    <a:pt x="2250163" y="125506"/>
                  </a:cubicBezTo>
                  <a:cubicBezTo>
                    <a:pt x="2243432" y="117093"/>
                    <a:pt x="2239852" y="106231"/>
                    <a:pt x="2232233" y="98612"/>
                  </a:cubicBezTo>
                  <a:cubicBezTo>
                    <a:pt x="2205186" y="71566"/>
                    <a:pt x="2171549" y="72525"/>
                    <a:pt x="2133622" y="71718"/>
                  </a:cubicBezTo>
                  <a:lnTo>
                    <a:pt x="1362657" y="62753"/>
                  </a:lnTo>
                  <a:cubicBezTo>
                    <a:pt x="1332775" y="59765"/>
                    <a:pt x="1302778" y="57758"/>
                    <a:pt x="1273010" y="53789"/>
                  </a:cubicBezTo>
                  <a:cubicBezTo>
                    <a:pt x="1168590" y="39867"/>
                    <a:pt x="1302766" y="44502"/>
                    <a:pt x="1138539" y="35859"/>
                  </a:cubicBezTo>
                  <a:cubicBezTo>
                    <a:pt x="1054931" y="31459"/>
                    <a:pt x="971198" y="29883"/>
                    <a:pt x="887527" y="26895"/>
                  </a:cubicBezTo>
                  <a:cubicBezTo>
                    <a:pt x="863621" y="23907"/>
                    <a:pt x="839622" y="21593"/>
                    <a:pt x="815810" y="17930"/>
                  </a:cubicBezTo>
                  <a:cubicBezTo>
                    <a:pt x="786218" y="13377"/>
                    <a:pt x="763682" y="7139"/>
                    <a:pt x="735127" y="0"/>
                  </a:cubicBezTo>
                  <a:cubicBezTo>
                    <a:pt x="642492" y="2988"/>
                    <a:pt x="549777" y="4094"/>
                    <a:pt x="457222" y="8965"/>
                  </a:cubicBezTo>
                  <a:cubicBezTo>
                    <a:pt x="395361" y="12221"/>
                    <a:pt x="407336" y="17150"/>
                    <a:pt x="358610" y="26895"/>
                  </a:cubicBezTo>
                  <a:cubicBezTo>
                    <a:pt x="248707" y="48875"/>
                    <a:pt x="352255" y="24000"/>
                    <a:pt x="268963" y="44824"/>
                  </a:cubicBezTo>
                  <a:cubicBezTo>
                    <a:pt x="212585" y="82409"/>
                    <a:pt x="273061" y="46447"/>
                    <a:pt x="170351" y="80683"/>
                  </a:cubicBezTo>
                  <a:cubicBezTo>
                    <a:pt x="152422" y="86659"/>
                    <a:pt x="133467" y="90160"/>
                    <a:pt x="116563" y="98612"/>
                  </a:cubicBezTo>
                  <a:cubicBezTo>
                    <a:pt x="72252" y="120768"/>
                    <a:pt x="93382" y="112316"/>
                    <a:pt x="53810" y="125506"/>
                  </a:cubicBezTo>
                  <a:cubicBezTo>
                    <a:pt x="24430" y="145093"/>
                    <a:pt x="16457" y="177800"/>
                    <a:pt x="8986" y="18825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FF444E3-0767-4925-959E-CE832E12B17C}"/>
                </a:ext>
              </a:extLst>
            </p:cNvPr>
            <p:cNvSpPr/>
            <p:nvPr/>
          </p:nvSpPr>
          <p:spPr>
            <a:xfrm>
              <a:off x="1226012" y="2205079"/>
              <a:ext cx="2322316" cy="814514"/>
            </a:xfrm>
            <a:custGeom>
              <a:avLst/>
              <a:gdLst>
                <a:gd name="connsiteX0" fmla="*/ 8986 w 2321880"/>
                <a:gd name="connsiteY0" fmla="*/ 188259 h 959224"/>
                <a:gd name="connsiteX1" fmla="*/ 8986 w 2321880"/>
                <a:gd name="connsiteY1" fmla="*/ 188259 h 959224"/>
                <a:gd name="connsiteX2" fmla="*/ 8986 w 2321880"/>
                <a:gd name="connsiteY2" fmla="*/ 528918 h 959224"/>
                <a:gd name="connsiteX3" fmla="*/ 35880 w 2321880"/>
                <a:gd name="connsiteY3" fmla="*/ 582706 h 959224"/>
                <a:gd name="connsiteX4" fmla="*/ 44845 w 2321880"/>
                <a:gd name="connsiteY4" fmla="*/ 609600 h 959224"/>
                <a:gd name="connsiteX5" fmla="*/ 71739 w 2321880"/>
                <a:gd name="connsiteY5" fmla="*/ 627530 h 959224"/>
                <a:gd name="connsiteX6" fmla="*/ 89669 w 2321880"/>
                <a:gd name="connsiteY6" fmla="*/ 645459 h 959224"/>
                <a:gd name="connsiteX7" fmla="*/ 143457 w 2321880"/>
                <a:gd name="connsiteY7" fmla="*/ 672353 h 959224"/>
                <a:gd name="connsiteX8" fmla="*/ 179316 w 2321880"/>
                <a:gd name="connsiteY8" fmla="*/ 708212 h 959224"/>
                <a:gd name="connsiteX9" fmla="*/ 233104 w 2321880"/>
                <a:gd name="connsiteY9" fmla="*/ 726142 h 959224"/>
                <a:gd name="connsiteX10" fmla="*/ 295857 w 2321880"/>
                <a:gd name="connsiteY10" fmla="*/ 762000 h 959224"/>
                <a:gd name="connsiteX11" fmla="*/ 349645 w 2321880"/>
                <a:gd name="connsiteY11" fmla="*/ 797859 h 959224"/>
                <a:gd name="connsiteX12" fmla="*/ 367575 w 2321880"/>
                <a:gd name="connsiteY12" fmla="*/ 815789 h 959224"/>
                <a:gd name="connsiteX13" fmla="*/ 403433 w 2321880"/>
                <a:gd name="connsiteY13" fmla="*/ 824753 h 959224"/>
                <a:gd name="connsiteX14" fmla="*/ 457222 w 2321880"/>
                <a:gd name="connsiteY14" fmla="*/ 842683 h 959224"/>
                <a:gd name="connsiteX15" fmla="*/ 511010 w 2321880"/>
                <a:gd name="connsiteY15" fmla="*/ 860612 h 959224"/>
                <a:gd name="connsiteX16" fmla="*/ 537904 w 2321880"/>
                <a:gd name="connsiteY16" fmla="*/ 869577 h 959224"/>
                <a:gd name="connsiteX17" fmla="*/ 663410 w 2321880"/>
                <a:gd name="connsiteY17" fmla="*/ 878542 h 959224"/>
                <a:gd name="connsiteX18" fmla="*/ 788916 w 2321880"/>
                <a:gd name="connsiteY18" fmla="*/ 896471 h 959224"/>
                <a:gd name="connsiteX19" fmla="*/ 815810 w 2321880"/>
                <a:gd name="connsiteY19" fmla="*/ 905436 h 959224"/>
                <a:gd name="connsiteX20" fmla="*/ 860633 w 2321880"/>
                <a:gd name="connsiteY20" fmla="*/ 914400 h 959224"/>
                <a:gd name="connsiteX21" fmla="*/ 896492 w 2321880"/>
                <a:gd name="connsiteY21" fmla="*/ 923365 h 959224"/>
                <a:gd name="connsiteX22" fmla="*/ 941316 w 2321880"/>
                <a:gd name="connsiteY22" fmla="*/ 932330 h 959224"/>
                <a:gd name="connsiteX23" fmla="*/ 968210 w 2321880"/>
                <a:gd name="connsiteY23" fmla="*/ 941295 h 959224"/>
                <a:gd name="connsiteX24" fmla="*/ 1084751 w 2321880"/>
                <a:gd name="connsiteY24" fmla="*/ 950259 h 959224"/>
                <a:gd name="connsiteX25" fmla="*/ 1156469 w 2321880"/>
                <a:gd name="connsiteY25" fmla="*/ 959224 h 959224"/>
                <a:gd name="connsiteX26" fmla="*/ 1712280 w 2321880"/>
                <a:gd name="connsiteY26" fmla="*/ 950259 h 959224"/>
                <a:gd name="connsiteX27" fmla="*/ 1766069 w 2321880"/>
                <a:gd name="connsiteY27" fmla="*/ 923365 h 959224"/>
                <a:gd name="connsiteX28" fmla="*/ 1819857 w 2321880"/>
                <a:gd name="connsiteY28" fmla="*/ 905436 h 959224"/>
                <a:gd name="connsiteX29" fmla="*/ 1846751 w 2321880"/>
                <a:gd name="connsiteY29" fmla="*/ 896471 h 959224"/>
                <a:gd name="connsiteX30" fmla="*/ 1873645 w 2321880"/>
                <a:gd name="connsiteY30" fmla="*/ 887506 h 959224"/>
                <a:gd name="connsiteX31" fmla="*/ 1918469 w 2321880"/>
                <a:gd name="connsiteY31" fmla="*/ 869577 h 959224"/>
                <a:gd name="connsiteX32" fmla="*/ 1972257 w 2321880"/>
                <a:gd name="connsiteY32" fmla="*/ 860612 h 959224"/>
                <a:gd name="connsiteX33" fmla="*/ 1999151 w 2321880"/>
                <a:gd name="connsiteY33" fmla="*/ 851648 h 959224"/>
                <a:gd name="connsiteX34" fmla="*/ 2142586 w 2321880"/>
                <a:gd name="connsiteY34" fmla="*/ 842683 h 959224"/>
                <a:gd name="connsiteX35" fmla="*/ 2187410 w 2321880"/>
                <a:gd name="connsiteY35" fmla="*/ 806824 h 959224"/>
                <a:gd name="connsiteX36" fmla="*/ 2205339 w 2321880"/>
                <a:gd name="connsiteY36" fmla="*/ 779930 h 959224"/>
                <a:gd name="connsiteX37" fmla="*/ 2223269 w 2321880"/>
                <a:gd name="connsiteY37" fmla="*/ 762000 h 959224"/>
                <a:gd name="connsiteX38" fmla="*/ 2241198 w 2321880"/>
                <a:gd name="connsiteY38" fmla="*/ 735106 h 959224"/>
                <a:gd name="connsiteX39" fmla="*/ 2268092 w 2321880"/>
                <a:gd name="connsiteY39" fmla="*/ 717177 h 959224"/>
                <a:gd name="connsiteX40" fmla="*/ 2277057 w 2321880"/>
                <a:gd name="connsiteY40" fmla="*/ 690283 h 959224"/>
                <a:gd name="connsiteX41" fmla="*/ 2294986 w 2321880"/>
                <a:gd name="connsiteY41" fmla="*/ 672353 h 959224"/>
                <a:gd name="connsiteX42" fmla="*/ 2303951 w 2321880"/>
                <a:gd name="connsiteY42" fmla="*/ 627530 h 959224"/>
                <a:gd name="connsiteX43" fmla="*/ 2321880 w 2321880"/>
                <a:gd name="connsiteY43" fmla="*/ 546848 h 959224"/>
                <a:gd name="connsiteX44" fmla="*/ 2303951 w 2321880"/>
                <a:gd name="connsiteY44" fmla="*/ 349624 h 959224"/>
                <a:gd name="connsiteX45" fmla="*/ 2294986 w 2321880"/>
                <a:gd name="connsiteY45" fmla="*/ 322730 h 959224"/>
                <a:gd name="connsiteX46" fmla="*/ 2286022 w 2321880"/>
                <a:gd name="connsiteY46" fmla="*/ 170330 h 959224"/>
                <a:gd name="connsiteX47" fmla="*/ 2250163 w 2321880"/>
                <a:gd name="connsiteY47" fmla="*/ 125506 h 959224"/>
                <a:gd name="connsiteX48" fmla="*/ 2232233 w 2321880"/>
                <a:gd name="connsiteY48" fmla="*/ 98612 h 959224"/>
                <a:gd name="connsiteX49" fmla="*/ 2133622 w 2321880"/>
                <a:gd name="connsiteY49" fmla="*/ 71718 h 959224"/>
                <a:gd name="connsiteX50" fmla="*/ 1362657 w 2321880"/>
                <a:gd name="connsiteY50" fmla="*/ 62753 h 959224"/>
                <a:gd name="connsiteX51" fmla="*/ 1273010 w 2321880"/>
                <a:gd name="connsiteY51" fmla="*/ 53789 h 959224"/>
                <a:gd name="connsiteX52" fmla="*/ 1138539 w 2321880"/>
                <a:gd name="connsiteY52" fmla="*/ 35859 h 959224"/>
                <a:gd name="connsiteX53" fmla="*/ 887527 w 2321880"/>
                <a:gd name="connsiteY53" fmla="*/ 26895 h 959224"/>
                <a:gd name="connsiteX54" fmla="*/ 815810 w 2321880"/>
                <a:gd name="connsiteY54" fmla="*/ 17930 h 959224"/>
                <a:gd name="connsiteX55" fmla="*/ 735127 w 2321880"/>
                <a:gd name="connsiteY55" fmla="*/ 0 h 959224"/>
                <a:gd name="connsiteX56" fmla="*/ 457222 w 2321880"/>
                <a:gd name="connsiteY56" fmla="*/ 8965 h 959224"/>
                <a:gd name="connsiteX57" fmla="*/ 358610 w 2321880"/>
                <a:gd name="connsiteY57" fmla="*/ 26895 h 959224"/>
                <a:gd name="connsiteX58" fmla="*/ 268963 w 2321880"/>
                <a:gd name="connsiteY58" fmla="*/ 44824 h 959224"/>
                <a:gd name="connsiteX59" fmla="*/ 170351 w 2321880"/>
                <a:gd name="connsiteY59" fmla="*/ 80683 h 959224"/>
                <a:gd name="connsiteX60" fmla="*/ 116563 w 2321880"/>
                <a:gd name="connsiteY60" fmla="*/ 98612 h 959224"/>
                <a:gd name="connsiteX61" fmla="*/ 53810 w 2321880"/>
                <a:gd name="connsiteY61" fmla="*/ 125506 h 959224"/>
                <a:gd name="connsiteX62" fmla="*/ 8986 w 2321880"/>
                <a:gd name="connsiteY62" fmla="*/ 188259 h 95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321880" h="959224">
                  <a:moveTo>
                    <a:pt x="8986" y="188259"/>
                  </a:moveTo>
                  <a:lnTo>
                    <a:pt x="8986" y="188259"/>
                  </a:lnTo>
                  <a:cubicBezTo>
                    <a:pt x="1129" y="353262"/>
                    <a:pt x="-6524" y="373812"/>
                    <a:pt x="8986" y="528918"/>
                  </a:cubicBezTo>
                  <a:cubicBezTo>
                    <a:pt x="11802" y="557082"/>
                    <a:pt x="23605" y="558155"/>
                    <a:pt x="35880" y="582706"/>
                  </a:cubicBezTo>
                  <a:cubicBezTo>
                    <a:pt x="40106" y="591158"/>
                    <a:pt x="38942" y="602221"/>
                    <a:pt x="44845" y="609600"/>
                  </a:cubicBezTo>
                  <a:cubicBezTo>
                    <a:pt x="51576" y="618013"/>
                    <a:pt x="63326" y="620799"/>
                    <a:pt x="71739" y="627530"/>
                  </a:cubicBezTo>
                  <a:cubicBezTo>
                    <a:pt x="78339" y="632810"/>
                    <a:pt x="83069" y="640179"/>
                    <a:pt x="89669" y="645459"/>
                  </a:cubicBezTo>
                  <a:cubicBezTo>
                    <a:pt x="114498" y="665322"/>
                    <a:pt x="115049" y="662884"/>
                    <a:pt x="143457" y="672353"/>
                  </a:cubicBezTo>
                  <a:cubicBezTo>
                    <a:pt x="155410" y="684306"/>
                    <a:pt x="163279" y="702866"/>
                    <a:pt x="179316" y="708212"/>
                  </a:cubicBezTo>
                  <a:lnTo>
                    <a:pt x="233104" y="726142"/>
                  </a:lnTo>
                  <a:cubicBezTo>
                    <a:pt x="269021" y="780018"/>
                    <a:pt x="226982" y="730694"/>
                    <a:pt x="295857" y="762000"/>
                  </a:cubicBezTo>
                  <a:cubicBezTo>
                    <a:pt x="315474" y="770917"/>
                    <a:pt x="334408" y="782622"/>
                    <a:pt x="349645" y="797859"/>
                  </a:cubicBezTo>
                  <a:cubicBezTo>
                    <a:pt x="355622" y="803836"/>
                    <a:pt x="360015" y="812009"/>
                    <a:pt x="367575" y="815789"/>
                  </a:cubicBezTo>
                  <a:cubicBezTo>
                    <a:pt x="378595" y="821299"/>
                    <a:pt x="391632" y="821213"/>
                    <a:pt x="403433" y="824753"/>
                  </a:cubicBezTo>
                  <a:cubicBezTo>
                    <a:pt x="421536" y="830184"/>
                    <a:pt x="439292" y="836706"/>
                    <a:pt x="457222" y="842683"/>
                  </a:cubicBezTo>
                  <a:lnTo>
                    <a:pt x="511010" y="860612"/>
                  </a:lnTo>
                  <a:cubicBezTo>
                    <a:pt x="519975" y="863600"/>
                    <a:pt x="528478" y="868904"/>
                    <a:pt x="537904" y="869577"/>
                  </a:cubicBezTo>
                  <a:lnTo>
                    <a:pt x="663410" y="878542"/>
                  </a:lnTo>
                  <a:cubicBezTo>
                    <a:pt x="751824" y="900644"/>
                    <a:pt x="629924" y="872010"/>
                    <a:pt x="788916" y="896471"/>
                  </a:cubicBezTo>
                  <a:cubicBezTo>
                    <a:pt x="798256" y="897908"/>
                    <a:pt x="806643" y="903144"/>
                    <a:pt x="815810" y="905436"/>
                  </a:cubicBezTo>
                  <a:cubicBezTo>
                    <a:pt x="830592" y="909131"/>
                    <a:pt x="845759" y="911095"/>
                    <a:pt x="860633" y="914400"/>
                  </a:cubicBezTo>
                  <a:cubicBezTo>
                    <a:pt x="872661" y="917073"/>
                    <a:pt x="884465" y="920692"/>
                    <a:pt x="896492" y="923365"/>
                  </a:cubicBezTo>
                  <a:cubicBezTo>
                    <a:pt x="911366" y="926671"/>
                    <a:pt x="926534" y="928634"/>
                    <a:pt x="941316" y="932330"/>
                  </a:cubicBezTo>
                  <a:cubicBezTo>
                    <a:pt x="950483" y="934622"/>
                    <a:pt x="958833" y="940123"/>
                    <a:pt x="968210" y="941295"/>
                  </a:cubicBezTo>
                  <a:cubicBezTo>
                    <a:pt x="1006871" y="946128"/>
                    <a:pt x="1045965" y="946565"/>
                    <a:pt x="1084751" y="950259"/>
                  </a:cubicBezTo>
                  <a:cubicBezTo>
                    <a:pt x="1108735" y="952543"/>
                    <a:pt x="1132563" y="956236"/>
                    <a:pt x="1156469" y="959224"/>
                  </a:cubicBezTo>
                  <a:lnTo>
                    <a:pt x="1712280" y="950259"/>
                  </a:lnTo>
                  <a:cubicBezTo>
                    <a:pt x="1738630" y="949448"/>
                    <a:pt x="1743588" y="933357"/>
                    <a:pt x="1766069" y="923365"/>
                  </a:cubicBezTo>
                  <a:cubicBezTo>
                    <a:pt x="1783339" y="915689"/>
                    <a:pt x="1801928" y="911412"/>
                    <a:pt x="1819857" y="905436"/>
                  </a:cubicBezTo>
                  <a:lnTo>
                    <a:pt x="1846751" y="896471"/>
                  </a:lnTo>
                  <a:cubicBezTo>
                    <a:pt x="1855716" y="893483"/>
                    <a:pt x="1864871" y="891015"/>
                    <a:pt x="1873645" y="887506"/>
                  </a:cubicBezTo>
                  <a:cubicBezTo>
                    <a:pt x="1888586" y="881530"/>
                    <a:pt x="1902944" y="873811"/>
                    <a:pt x="1918469" y="869577"/>
                  </a:cubicBezTo>
                  <a:cubicBezTo>
                    <a:pt x="1936005" y="864794"/>
                    <a:pt x="1954513" y="864555"/>
                    <a:pt x="1972257" y="860612"/>
                  </a:cubicBezTo>
                  <a:cubicBezTo>
                    <a:pt x="1981482" y="858562"/>
                    <a:pt x="1989753" y="852637"/>
                    <a:pt x="1999151" y="851648"/>
                  </a:cubicBezTo>
                  <a:cubicBezTo>
                    <a:pt x="2046793" y="846633"/>
                    <a:pt x="2094774" y="845671"/>
                    <a:pt x="2142586" y="842683"/>
                  </a:cubicBezTo>
                  <a:cubicBezTo>
                    <a:pt x="2162551" y="829372"/>
                    <a:pt x="2172813" y="825070"/>
                    <a:pt x="2187410" y="806824"/>
                  </a:cubicBezTo>
                  <a:cubicBezTo>
                    <a:pt x="2194141" y="798411"/>
                    <a:pt x="2198608" y="788343"/>
                    <a:pt x="2205339" y="779930"/>
                  </a:cubicBezTo>
                  <a:cubicBezTo>
                    <a:pt x="2210619" y="773330"/>
                    <a:pt x="2217989" y="768600"/>
                    <a:pt x="2223269" y="762000"/>
                  </a:cubicBezTo>
                  <a:cubicBezTo>
                    <a:pt x="2230000" y="753587"/>
                    <a:pt x="2233580" y="742724"/>
                    <a:pt x="2241198" y="735106"/>
                  </a:cubicBezTo>
                  <a:cubicBezTo>
                    <a:pt x="2248816" y="727488"/>
                    <a:pt x="2259127" y="723153"/>
                    <a:pt x="2268092" y="717177"/>
                  </a:cubicBezTo>
                  <a:cubicBezTo>
                    <a:pt x="2271080" y="708212"/>
                    <a:pt x="2272195" y="698386"/>
                    <a:pt x="2277057" y="690283"/>
                  </a:cubicBezTo>
                  <a:cubicBezTo>
                    <a:pt x="2281405" y="683035"/>
                    <a:pt x="2291657" y="680122"/>
                    <a:pt x="2294986" y="672353"/>
                  </a:cubicBezTo>
                  <a:cubicBezTo>
                    <a:pt x="2300988" y="658348"/>
                    <a:pt x="2300646" y="642404"/>
                    <a:pt x="2303951" y="627530"/>
                  </a:cubicBezTo>
                  <a:cubicBezTo>
                    <a:pt x="2329258" y="513653"/>
                    <a:pt x="2294860" y="681955"/>
                    <a:pt x="2321880" y="546848"/>
                  </a:cubicBezTo>
                  <a:cubicBezTo>
                    <a:pt x="2318453" y="498860"/>
                    <a:pt x="2313952" y="404629"/>
                    <a:pt x="2303951" y="349624"/>
                  </a:cubicBezTo>
                  <a:cubicBezTo>
                    <a:pt x="2302261" y="340327"/>
                    <a:pt x="2297974" y="331695"/>
                    <a:pt x="2294986" y="322730"/>
                  </a:cubicBezTo>
                  <a:cubicBezTo>
                    <a:pt x="2291998" y="271930"/>
                    <a:pt x="2293571" y="220655"/>
                    <a:pt x="2286022" y="170330"/>
                  </a:cubicBezTo>
                  <a:cubicBezTo>
                    <a:pt x="2283476" y="153354"/>
                    <a:pt x="2259965" y="137758"/>
                    <a:pt x="2250163" y="125506"/>
                  </a:cubicBezTo>
                  <a:cubicBezTo>
                    <a:pt x="2243432" y="117093"/>
                    <a:pt x="2239852" y="106231"/>
                    <a:pt x="2232233" y="98612"/>
                  </a:cubicBezTo>
                  <a:cubicBezTo>
                    <a:pt x="2205186" y="71566"/>
                    <a:pt x="2171549" y="72525"/>
                    <a:pt x="2133622" y="71718"/>
                  </a:cubicBezTo>
                  <a:lnTo>
                    <a:pt x="1362657" y="62753"/>
                  </a:lnTo>
                  <a:cubicBezTo>
                    <a:pt x="1332775" y="59765"/>
                    <a:pt x="1302778" y="57758"/>
                    <a:pt x="1273010" y="53789"/>
                  </a:cubicBezTo>
                  <a:cubicBezTo>
                    <a:pt x="1168590" y="39867"/>
                    <a:pt x="1302766" y="44502"/>
                    <a:pt x="1138539" y="35859"/>
                  </a:cubicBezTo>
                  <a:cubicBezTo>
                    <a:pt x="1054931" y="31459"/>
                    <a:pt x="971198" y="29883"/>
                    <a:pt x="887527" y="26895"/>
                  </a:cubicBezTo>
                  <a:cubicBezTo>
                    <a:pt x="863621" y="23907"/>
                    <a:pt x="839622" y="21593"/>
                    <a:pt x="815810" y="17930"/>
                  </a:cubicBezTo>
                  <a:cubicBezTo>
                    <a:pt x="786218" y="13377"/>
                    <a:pt x="763682" y="7139"/>
                    <a:pt x="735127" y="0"/>
                  </a:cubicBezTo>
                  <a:cubicBezTo>
                    <a:pt x="642492" y="2988"/>
                    <a:pt x="549777" y="4094"/>
                    <a:pt x="457222" y="8965"/>
                  </a:cubicBezTo>
                  <a:cubicBezTo>
                    <a:pt x="395361" y="12221"/>
                    <a:pt x="407336" y="17150"/>
                    <a:pt x="358610" y="26895"/>
                  </a:cubicBezTo>
                  <a:cubicBezTo>
                    <a:pt x="248707" y="48875"/>
                    <a:pt x="352255" y="24000"/>
                    <a:pt x="268963" y="44824"/>
                  </a:cubicBezTo>
                  <a:cubicBezTo>
                    <a:pt x="212585" y="82409"/>
                    <a:pt x="273061" y="46447"/>
                    <a:pt x="170351" y="80683"/>
                  </a:cubicBezTo>
                  <a:cubicBezTo>
                    <a:pt x="152422" y="86659"/>
                    <a:pt x="133467" y="90160"/>
                    <a:pt x="116563" y="98612"/>
                  </a:cubicBezTo>
                  <a:cubicBezTo>
                    <a:pt x="72252" y="120768"/>
                    <a:pt x="93382" y="112316"/>
                    <a:pt x="53810" y="125506"/>
                  </a:cubicBezTo>
                  <a:cubicBezTo>
                    <a:pt x="24430" y="145093"/>
                    <a:pt x="16457" y="177800"/>
                    <a:pt x="8986" y="18825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1309704-BF5C-4621-A8EC-E9AA431EEE2E}"/>
                </a:ext>
              </a:extLst>
            </p:cNvPr>
            <p:cNvSpPr/>
            <p:nvPr/>
          </p:nvSpPr>
          <p:spPr>
            <a:xfrm rot="10800000">
              <a:off x="7508803" y="2314633"/>
              <a:ext cx="1517521" cy="814515"/>
            </a:xfrm>
            <a:custGeom>
              <a:avLst/>
              <a:gdLst>
                <a:gd name="connsiteX0" fmla="*/ 8986 w 2321880"/>
                <a:gd name="connsiteY0" fmla="*/ 188259 h 959224"/>
                <a:gd name="connsiteX1" fmla="*/ 8986 w 2321880"/>
                <a:gd name="connsiteY1" fmla="*/ 188259 h 959224"/>
                <a:gd name="connsiteX2" fmla="*/ 8986 w 2321880"/>
                <a:gd name="connsiteY2" fmla="*/ 528918 h 959224"/>
                <a:gd name="connsiteX3" fmla="*/ 35880 w 2321880"/>
                <a:gd name="connsiteY3" fmla="*/ 582706 h 959224"/>
                <a:gd name="connsiteX4" fmla="*/ 44845 w 2321880"/>
                <a:gd name="connsiteY4" fmla="*/ 609600 h 959224"/>
                <a:gd name="connsiteX5" fmla="*/ 71739 w 2321880"/>
                <a:gd name="connsiteY5" fmla="*/ 627530 h 959224"/>
                <a:gd name="connsiteX6" fmla="*/ 89669 w 2321880"/>
                <a:gd name="connsiteY6" fmla="*/ 645459 h 959224"/>
                <a:gd name="connsiteX7" fmla="*/ 143457 w 2321880"/>
                <a:gd name="connsiteY7" fmla="*/ 672353 h 959224"/>
                <a:gd name="connsiteX8" fmla="*/ 179316 w 2321880"/>
                <a:gd name="connsiteY8" fmla="*/ 708212 h 959224"/>
                <a:gd name="connsiteX9" fmla="*/ 233104 w 2321880"/>
                <a:gd name="connsiteY9" fmla="*/ 726142 h 959224"/>
                <a:gd name="connsiteX10" fmla="*/ 295857 w 2321880"/>
                <a:gd name="connsiteY10" fmla="*/ 762000 h 959224"/>
                <a:gd name="connsiteX11" fmla="*/ 349645 w 2321880"/>
                <a:gd name="connsiteY11" fmla="*/ 797859 h 959224"/>
                <a:gd name="connsiteX12" fmla="*/ 367575 w 2321880"/>
                <a:gd name="connsiteY12" fmla="*/ 815789 h 959224"/>
                <a:gd name="connsiteX13" fmla="*/ 403433 w 2321880"/>
                <a:gd name="connsiteY13" fmla="*/ 824753 h 959224"/>
                <a:gd name="connsiteX14" fmla="*/ 457222 w 2321880"/>
                <a:gd name="connsiteY14" fmla="*/ 842683 h 959224"/>
                <a:gd name="connsiteX15" fmla="*/ 511010 w 2321880"/>
                <a:gd name="connsiteY15" fmla="*/ 860612 h 959224"/>
                <a:gd name="connsiteX16" fmla="*/ 537904 w 2321880"/>
                <a:gd name="connsiteY16" fmla="*/ 869577 h 959224"/>
                <a:gd name="connsiteX17" fmla="*/ 663410 w 2321880"/>
                <a:gd name="connsiteY17" fmla="*/ 878542 h 959224"/>
                <a:gd name="connsiteX18" fmla="*/ 788916 w 2321880"/>
                <a:gd name="connsiteY18" fmla="*/ 896471 h 959224"/>
                <a:gd name="connsiteX19" fmla="*/ 815810 w 2321880"/>
                <a:gd name="connsiteY19" fmla="*/ 905436 h 959224"/>
                <a:gd name="connsiteX20" fmla="*/ 860633 w 2321880"/>
                <a:gd name="connsiteY20" fmla="*/ 914400 h 959224"/>
                <a:gd name="connsiteX21" fmla="*/ 896492 w 2321880"/>
                <a:gd name="connsiteY21" fmla="*/ 923365 h 959224"/>
                <a:gd name="connsiteX22" fmla="*/ 941316 w 2321880"/>
                <a:gd name="connsiteY22" fmla="*/ 932330 h 959224"/>
                <a:gd name="connsiteX23" fmla="*/ 968210 w 2321880"/>
                <a:gd name="connsiteY23" fmla="*/ 941295 h 959224"/>
                <a:gd name="connsiteX24" fmla="*/ 1084751 w 2321880"/>
                <a:gd name="connsiteY24" fmla="*/ 950259 h 959224"/>
                <a:gd name="connsiteX25" fmla="*/ 1156469 w 2321880"/>
                <a:gd name="connsiteY25" fmla="*/ 959224 h 959224"/>
                <a:gd name="connsiteX26" fmla="*/ 1712280 w 2321880"/>
                <a:gd name="connsiteY26" fmla="*/ 950259 h 959224"/>
                <a:gd name="connsiteX27" fmla="*/ 1766069 w 2321880"/>
                <a:gd name="connsiteY27" fmla="*/ 923365 h 959224"/>
                <a:gd name="connsiteX28" fmla="*/ 1819857 w 2321880"/>
                <a:gd name="connsiteY28" fmla="*/ 905436 h 959224"/>
                <a:gd name="connsiteX29" fmla="*/ 1846751 w 2321880"/>
                <a:gd name="connsiteY29" fmla="*/ 896471 h 959224"/>
                <a:gd name="connsiteX30" fmla="*/ 1873645 w 2321880"/>
                <a:gd name="connsiteY30" fmla="*/ 887506 h 959224"/>
                <a:gd name="connsiteX31" fmla="*/ 1918469 w 2321880"/>
                <a:gd name="connsiteY31" fmla="*/ 869577 h 959224"/>
                <a:gd name="connsiteX32" fmla="*/ 1972257 w 2321880"/>
                <a:gd name="connsiteY32" fmla="*/ 860612 h 959224"/>
                <a:gd name="connsiteX33" fmla="*/ 1999151 w 2321880"/>
                <a:gd name="connsiteY33" fmla="*/ 851648 h 959224"/>
                <a:gd name="connsiteX34" fmla="*/ 2142586 w 2321880"/>
                <a:gd name="connsiteY34" fmla="*/ 842683 h 959224"/>
                <a:gd name="connsiteX35" fmla="*/ 2187410 w 2321880"/>
                <a:gd name="connsiteY35" fmla="*/ 806824 h 959224"/>
                <a:gd name="connsiteX36" fmla="*/ 2205339 w 2321880"/>
                <a:gd name="connsiteY36" fmla="*/ 779930 h 959224"/>
                <a:gd name="connsiteX37" fmla="*/ 2223269 w 2321880"/>
                <a:gd name="connsiteY37" fmla="*/ 762000 h 959224"/>
                <a:gd name="connsiteX38" fmla="*/ 2241198 w 2321880"/>
                <a:gd name="connsiteY38" fmla="*/ 735106 h 959224"/>
                <a:gd name="connsiteX39" fmla="*/ 2268092 w 2321880"/>
                <a:gd name="connsiteY39" fmla="*/ 717177 h 959224"/>
                <a:gd name="connsiteX40" fmla="*/ 2277057 w 2321880"/>
                <a:gd name="connsiteY40" fmla="*/ 690283 h 959224"/>
                <a:gd name="connsiteX41" fmla="*/ 2294986 w 2321880"/>
                <a:gd name="connsiteY41" fmla="*/ 672353 h 959224"/>
                <a:gd name="connsiteX42" fmla="*/ 2303951 w 2321880"/>
                <a:gd name="connsiteY42" fmla="*/ 627530 h 959224"/>
                <a:gd name="connsiteX43" fmla="*/ 2321880 w 2321880"/>
                <a:gd name="connsiteY43" fmla="*/ 546848 h 959224"/>
                <a:gd name="connsiteX44" fmla="*/ 2303951 w 2321880"/>
                <a:gd name="connsiteY44" fmla="*/ 349624 h 959224"/>
                <a:gd name="connsiteX45" fmla="*/ 2294986 w 2321880"/>
                <a:gd name="connsiteY45" fmla="*/ 322730 h 959224"/>
                <a:gd name="connsiteX46" fmla="*/ 2286022 w 2321880"/>
                <a:gd name="connsiteY46" fmla="*/ 170330 h 959224"/>
                <a:gd name="connsiteX47" fmla="*/ 2250163 w 2321880"/>
                <a:gd name="connsiteY47" fmla="*/ 125506 h 959224"/>
                <a:gd name="connsiteX48" fmla="*/ 2232233 w 2321880"/>
                <a:gd name="connsiteY48" fmla="*/ 98612 h 959224"/>
                <a:gd name="connsiteX49" fmla="*/ 2133622 w 2321880"/>
                <a:gd name="connsiteY49" fmla="*/ 71718 h 959224"/>
                <a:gd name="connsiteX50" fmla="*/ 1362657 w 2321880"/>
                <a:gd name="connsiteY50" fmla="*/ 62753 h 959224"/>
                <a:gd name="connsiteX51" fmla="*/ 1273010 w 2321880"/>
                <a:gd name="connsiteY51" fmla="*/ 53789 h 959224"/>
                <a:gd name="connsiteX52" fmla="*/ 1138539 w 2321880"/>
                <a:gd name="connsiteY52" fmla="*/ 35859 h 959224"/>
                <a:gd name="connsiteX53" fmla="*/ 887527 w 2321880"/>
                <a:gd name="connsiteY53" fmla="*/ 26895 h 959224"/>
                <a:gd name="connsiteX54" fmla="*/ 815810 w 2321880"/>
                <a:gd name="connsiteY54" fmla="*/ 17930 h 959224"/>
                <a:gd name="connsiteX55" fmla="*/ 735127 w 2321880"/>
                <a:gd name="connsiteY55" fmla="*/ 0 h 959224"/>
                <a:gd name="connsiteX56" fmla="*/ 457222 w 2321880"/>
                <a:gd name="connsiteY56" fmla="*/ 8965 h 959224"/>
                <a:gd name="connsiteX57" fmla="*/ 358610 w 2321880"/>
                <a:gd name="connsiteY57" fmla="*/ 26895 h 959224"/>
                <a:gd name="connsiteX58" fmla="*/ 268963 w 2321880"/>
                <a:gd name="connsiteY58" fmla="*/ 44824 h 959224"/>
                <a:gd name="connsiteX59" fmla="*/ 170351 w 2321880"/>
                <a:gd name="connsiteY59" fmla="*/ 80683 h 959224"/>
                <a:gd name="connsiteX60" fmla="*/ 116563 w 2321880"/>
                <a:gd name="connsiteY60" fmla="*/ 98612 h 959224"/>
                <a:gd name="connsiteX61" fmla="*/ 53810 w 2321880"/>
                <a:gd name="connsiteY61" fmla="*/ 125506 h 959224"/>
                <a:gd name="connsiteX62" fmla="*/ 8986 w 2321880"/>
                <a:gd name="connsiteY62" fmla="*/ 188259 h 95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321880" h="959224">
                  <a:moveTo>
                    <a:pt x="8986" y="188259"/>
                  </a:moveTo>
                  <a:lnTo>
                    <a:pt x="8986" y="188259"/>
                  </a:lnTo>
                  <a:cubicBezTo>
                    <a:pt x="1129" y="353262"/>
                    <a:pt x="-6524" y="373812"/>
                    <a:pt x="8986" y="528918"/>
                  </a:cubicBezTo>
                  <a:cubicBezTo>
                    <a:pt x="11802" y="557082"/>
                    <a:pt x="23605" y="558155"/>
                    <a:pt x="35880" y="582706"/>
                  </a:cubicBezTo>
                  <a:cubicBezTo>
                    <a:pt x="40106" y="591158"/>
                    <a:pt x="38942" y="602221"/>
                    <a:pt x="44845" y="609600"/>
                  </a:cubicBezTo>
                  <a:cubicBezTo>
                    <a:pt x="51576" y="618013"/>
                    <a:pt x="63326" y="620799"/>
                    <a:pt x="71739" y="627530"/>
                  </a:cubicBezTo>
                  <a:cubicBezTo>
                    <a:pt x="78339" y="632810"/>
                    <a:pt x="83069" y="640179"/>
                    <a:pt x="89669" y="645459"/>
                  </a:cubicBezTo>
                  <a:cubicBezTo>
                    <a:pt x="114498" y="665322"/>
                    <a:pt x="115049" y="662884"/>
                    <a:pt x="143457" y="672353"/>
                  </a:cubicBezTo>
                  <a:cubicBezTo>
                    <a:pt x="155410" y="684306"/>
                    <a:pt x="163279" y="702866"/>
                    <a:pt x="179316" y="708212"/>
                  </a:cubicBezTo>
                  <a:lnTo>
                    <a:pt x="233104" y="726142"/>
                  </a:lnTo>
                  <a:cubicBezTo>
                    <a:pt x="269021" y="780018"/>
                    <a:pt x="226982" y="730694"/>
                    <a:pt x="295857" y="762000"/>
                  </a:cubicBezTo>
                  <a:cubicBezTo>
                    <a:pt x="315474" y="770917"/>
                    <a:pt x="334408" y="782622"/>
                    <a:pt x="349645" y="797859"/>
                  </a:cubicBezTo>
                  <a:cubicBezTo>
                    <a:pt x="355622" y="803836"/>
                    <a:pt x="360015" y="812009"/>
                    <a:pt x="367575" y="815789"/>
                  </a:cubicBezTo>
                  <a:cubicBezTo>
                    <a:pt x="378595" y="821299"/>
                    <a:pt x="391632" y="821213"/>
                    <a:pt x="403433" y="824753"/>
                  </a:cubicBezTo>
                  <a:cubicBezTo>
                    <a:pt x="421536" y="830184"/>
                    <a:pt x="439292" y="836706"/>
                    <a:pt x="457222" y="842683"/>
                  </a:cubicBezTo>
                  <a:lnTo>
                    <a:pt x="511010" y="860612"/>
                  </a:lnTo>
                  <a:cubicBezTo>
                    <a:pt x="519975" y="863600"/>
                    <a:pt x="528478" y="868904"/>
                    <a:pt x="537904" y="869577"/>
                  </a:cubicBezTo>
                  <a:lnTo>
                    <a:pt x="663410" y="878542"/>
                  </a:lnTo>
                  <a:cubicBezTo>
                    <a:pt x="751824" y="900644"/>
                    <a:pt x="629924" y="872010"/>
                    <a:pt x="788916" y="896471"/>
                  </a:cubicBezTo>
                  <a:cubicBezTo>
                    <a:pt x="798256" y="897908"/>
                    <a:pt x="806643" y="903144"/>
                    <a:pt x="815810" y="905436"/>
                  </a:cubicBezTo>
                  <a:cubicBezTo>
                    <a:pt x="830592" y="909131"/>
                    <a:pt x="845759" y="911095"/>
                    <a:pt x="860633" y="914400"/>
                  </a:cubicBezTo>
                  <a:cubicBezTo>
                    <a:pt x="872661" y="917073"/>
                    <a:pt x="884465" y="920692"/>
                    <a:pt x="896492" y="923365"/>
                  </a:cubicBezTo>
                  <a:cubicBezTo>
                    <a:pt x="911366" y="926671"/>
                    <a:pt x="926534" y="928634"/>
                    <a:pt x="941316" y="932330"/>
                  </a:cubicBezTo>
                  <a:cubicBezTo>
                    <a:pt x="950483" y="934622"/>
                    <a:pt x="958833" y="940123"/>
                    <a:pt x="968210" y="941295"/>
                  </a:cubicBezTo>
                  <a:cubicBezTo>
                    <a:pt x="1006871" y="946128"/>
                    <a:pt x="1045965" y="946565"/>
                    <a:pt x="1084751" y="950259"/>
                  </a:cubicBezTo>
                  <a:cubicBezTo>
                    <a:pt x="1108735" y="952543"/>
                    <a:pt x="1132563" y="956236"/>
                    <a:pt x="1156469" y="959224"/>
                  </a:cubicBezTo>
                  <a:lnTo>
                    <a:pt x="1712280" y="950259"/>
                  </a:lnTo>
                  <a:cubicBezTo>
                    <a:pt x="1738630" y="949448"/>
                    <a:pt x="1743588" y="933357"/>
                    <a:pt x="1766069" y="923365"/>
                  </a:cubicBezTo>
                  <a:cubicBezTo>
                    <a:pt x="1783339" y="915689"/>
                    <a:pt x="1801928" y="911412"/>
                    <a:pt x="1819857" y="905436"/>
                  </a:cubicBezTo>
                  <a:lnTo>
                    <a:pt x="1846751" y="896471"/>
                  </a:lnTo>
                  <a:cubicBezTo>
                    <a:pt x="1855716" y="893483"/>
                    <a:pt x="1864871" y="891015"/>
                    <a:pt x="1873645" y="887506"/>
                  </a:cubicBezTo>
                  <a:cubicBezTo>
                    <a:pt x="1888586" y="881530"/>
                    <a:pt x="1902944" y="873811"/>
                    <a:pt x="1918469" y="869577"/>
                  </a:cubicBezTo>
                  <a:cubicBezTo>
                    <a:pt x="1936005" y="864794"/>
                    <a:pt x="1954513" y="864555"/>
                    <a:pt x="1972257" y="860612"/>
                  </a:cubicBezTo>
                  <a:cubicBezTo>
                    <a:pt x="1981482" y="858562"/>
                    <a:pt x="1989753" y="852637"/>
                    <a:pt x="1999151" y="851648"/>
                  </a:cubicBezTo>
                  <a:cubicBezTo>
                    <a:pt x="2046793" y="846633"/>
                    <a:pt x="2094774" y="845671"/>
                    <a:pt x="2142586" y="842683"/>
                  </a:cubicBezTo>
                  <a:cubicBezTo>
                    <a:pt x="2162551" y="829372"/>
                    <a:pt x="2172813" y="825070"/>
                    <a:pt x="2187410" y="806824"/>
                  </a:cubicBezTo>
                  <a:cubicBezTo>
                    <a:pt x="2194141" y="798411"/>
                    <a:pt x="2198608" y="788343"/>
                    <a:pt x="2205339" y="779930"/>
                  </a:cubicBezTo>
                  <a:cubicBezTo>
                    <a:pt x="2210619" y="773330"/>
                    <a:pt x="2217989" y="768600"/>
                    <a:pt x="2223269" y="762000"/>
                  </a:cubicBezTo>
                  <a:cubicBezTo>
                    <a:pt x="2230000" y="753587"/>
                    <a:pt x="2233580" y="742724"/>
                    <a:pt x="2241198" y="735106"/>
                  </a:cubicBezTo>
                  <a:cubicBezTo>
                    <a:pt x="2248816" y="727488"/>
                    <a:pt x="2259127" y="723153"/>
                    <a:pt x="2268092" y="717177"/>
                  </a:cubicBezTo>
                  <a:cubicBezTo>
                    <a:pt x="2271080" y="708212"/>
                    <a:pt x="2272195" y="698386"/>
                    <a:pt x="2277057" y="690283"/>
                  </a:cubicBezTo>
                  <a:cubicBezTo>
                    <a:pt x="2281405" y="683035"/>
                    <a:pt x="2291657" y="680122"/>
                    <a:pt x="2294986" y="672353"/>
                  </a:cubicBezTo>
                  <a:cubicBezTo>
                    <a:pt x="2300988" y="658348"/>
                    <a:pt x="2300646" y="642404"/>
                    <a:pt x="2303951" y="627530"/>
                  </a:cubicBezTo>
                  <a:cubicBezTo>
                    <a:pt x="2329258" y="513653"/>
                    <a:pt x="2294860" y="681955"/>
                    <a:pt x="2321880" y="546848"/>
                  </a:cubicBezTo>
                  <a:cubicBezTo>
                    <a:pt x="2318453" y="498860"/>
                    <a:pt x="2313952" y="404629"/>
                    <a:pt x="2303951" y="349624"/>
                  </a:cubicBezTo>
                  <a:cubicBezTo>
                    <a:pt x="2302261" y="340327"/>
                    <a:pt x="2297974" y="331695"/>
                    <a:pt x="2294986" y="322730"/>
                  </a:cubicBezTo>
                  <a:cubicBezTo>
                    <a:pt x="2291998" y="271930"/>
                    <a:pt x="2293571" y="220655"/>
                    <a:pt x="2286022" y="170330"/>
                  </a:cubicBezTo>
                  <a:cubicBezTo>
                    <a:pt x="2283476" y="153354"/>
                    <a:pt x="2259965" y="137758"/>
                    <a:pt x="2250163" y="125506"/>
                  </a:cubicBezTo>
                  <a:cubicBezTo>
                    <a:pt x="2243432" y="117093"/>
                    <a:pt x="2239852" y="106231"/>
                    <a:pt x="2232233" y="98612"/>
                  </a:cubicBezTo>
                  <a:cubicBezTo>
                    <a:pt x="2205186" y="71566"/>
                    <a:pt x="2171549" y="72525"/>
                    <a:pt x="2133622" y="71718"/>
                  </a:cubicBezTo>
                  <a:lnTo>
                    <a:pt x="1362657" y="62753"/>
                  </a:lnTo>
                  <a:cubicBezTo>
                    <a:pt x="1332775" y="59765"/>
                    <a:pt x="1302778" y="57758"/>
                    <a:pt x="1273010" y="53789"/>
                  </a:cubicBezTo>
                  <a:cubicBezTo>
                    <a:pt x="1168590" y="39867"/>
                    <a:pt x="1302766" y="44502"/>
                    <a:pt x="1138539" y="35859"/>
                  </a:cubicBezTo>
                  <a:cubicBezTo>
                    <a:pt x="1054931" y="31459"/>
                    <a:pt x="971198" y="29883"/>
                    <a:pt x="887527" y="26895"/>
                  </a:cubicBezTo>
                  <a:cubicBezTo>
                    <a:pt x="863621" y="23907"/>
                    <a:pt x="839622" y="21593"/>
                    <a:pt x="815810" y="17930"/>
                  </a:cubicBezTo>
                  <a:cubicBezTo>
                    <a:pt x="786218" y="13377"/>
                    <a:pt x="763682" y="7139"/>
                    <a:pt x="735127" y="0"/>
                  </a:cubicBezTo>
                  <a:cubicBezTo>
                    <a:pt x="642492" y="2988"/>
                    <a:pt x="549777" y="4094"/>
                    <a:pt x="457222" y="8965"/>
                  </a:cubicBezTo>
                  <a:cubicBezTo>
                    <a:pt x="395361" y="12221"/>
                    <a:pt x="407336" y="17150"/>
                    <a:pt x="358610" y="26895"/>
                  </a:cubicBezTo>
                  <a:cubicBezTo>
                    <a:pt x="248707" y="48875"/>
                    <a:pt x="352255" y="24000"/>
                    <a:pt x="268963" y="44824"/>
                  </a:cubicBezTo>
                  <a:cubicBezTo>
                    <a:pt x="212585" y="82409"/>
                    <a:pt x="273061" y="46447"/>
                    <a:pt x="170351" y="80683"/>
                  </a:cubicBezTo>
                  <a:cubicBezTo>
                    <a:pt x="152422" y="86659"/>
                    <a:pt x="133467" y="90160"/>
                    <a:pt x="116563" y="98612"/>
                  </a:cubicBezTo>
                  <a:cubicBezTo>
                    <a:pt x="72252" y="120768"/>
                    <a:pt x="93382" y="112316"/>
                    <a:pt x="53810" y="125506"/>
                  </a:cubicBezTo>
                  <a:cubicBezTo>
                    <a:pt x="24430" y="145093"/>
                    <a:pt x="16457" y="177800"/>
                    <a:pt x="8986" y="18825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0100D1F-97D8-4D9D-B4F0-FAD6C5BD03CD}"/>
                </a:ext>
              </a:extLst>
            </p:cNvPr>
            <p:cNvSpPr/>
            <p:nvPr/>
          </p:nvSpPr>
          <p:spPr>
            <a:xfrm rot="10800000">
              <a:off x="4146764" y="5847372"/>
              <a:ext cx="1517521" cy="814514"/>
            </a:xfrm>
            <a:custGeom>
              <a:avLst/>
              <a:gdLst>
                <a:gd name="connsiteX0" fmla="*/ 8986 w 2321880"/>
                <a:gd name="connsiteY0" fmla="*/ 188259 h 959224"/>
                <a:gd name="connsiteX1" fmla="*/ 8986 w 2321880"/>
                <a:gd name="connsiteY1" fmla="*/ 188259 h 959224"/>
                <a:gd name="connsiteX2" fmla="*/ 8986 w 2321880"/>
                <a:gd name="connsiteY2" fmla="*/ 528918 h 959224"/>
                <a:gd name="connsiteX3" fmla="*/ 35880 w 2321880"/>
                <a:gd name="connsiteY3" fmla="*/ 582706 h 959224"/>
                <a:gd name="connsiteX4" fmla="*/ 44845 w 2321880"/>
                <a:gd name="connsiteY4" fmla="*/ 609600 h 959224"/>
                <a:gd name="connsiteX5" fmla="*/ 71739 w 2321880"/>
                <a:gd name="connsiteY5" fmla="*/ 627530 h 959224"/>
                <a:gd name="connsiteX6" fmla="*/ 89669 w 2321880"/>
                <a:gd name="connsiteY6" fmla="*/ 645459 h 959224"/>
                <a:gd name="connsiteX7" fmla="*/ 143457 w 2321880"/>
                <a:gd name="connsiteY7" fmla="*/ 672353 h 959224"/>
                <a:gd name="connsiteX8" fmla="*/ 179316 w 2321880"/>
                <a:gd name="connsiteY8" fmla="*/ 708212 h 959224"/>
                <a:gd name="connsiteX9" fmla="*/ 233104 w 2321880"/>
                <a:gd name="connsiteY9" fmla="*/ 726142 h 959224"/>
                <a:gd name="connsiteX10" fmla="*/ 295857 w 2321880"/>
                <a:gd name="connsiteY10" fmla="*/ 762000 h 959224"/>
                <a:gd name="connsiteX11" fmla="*/ 349645 w 2321880"/>
                <a:gd name="connsiteY11" fmla="*/ 797859 h 959224"/>
                <a:gd name="connsiteX12" fmla="*/ 367575 w 2321880"/>
                <a:gd name="connsiteY12" fmla="*/ 815789 h 959224"/>
                <a:gd name="connsiteX13" fmla="*/ 403433 w 2321880"/>
                <a:gd name="connsiteY13" fmla="*/ 824753 h 959224"/>
                <a:gd name="connsiteX14" fmla="*/ 457222 w 2321880"/>
                <a:gd name="connsiteY14" fmla="*/ 842683 h 959224"/>
                <a:gd name="connsiteX15" fmla="*/ 511010 w 2321880"/>
                <a:gd name="connsiteY15" fmla="*/ 860612 h 959224"/>
                <a:gd name="connsiteX16" fmla="*/ 537904 w 2321880"/>
                <a:gd name="connsiteY16" fmla="*/ 869577 h 959224"/>
                <a:gd name="connsiteX17" fmla="*/ 663410 w 2321880"/>
                <a:gd name="connsiteY17" fmla="*/ 878542 h 959224"/>
                <a:gd name="connsiteX18" fmla="*/ 788916 w 2321880"/>
                <a:gd name="connsiteY18" fmla="*/ 896471 h 959224"/>
                <a:gd name="connsiteX19" fmla="*/ 815810 w 2321880"/>
                <a:gd name="connsiteY19" fmla="*/ 905436 h 959224"/>
                <a:gd name="connsiteX20" fmla="*/ 860633 w 2321880"/>
                <a:gd name="connsiteY20" fmla="*/ 914400 h 959224"/>
                <a:gd name="connsiteX21" fmla="*/ 896492 w 2321880"/>
                <a:gd name="connsiteY21" fmla="*/ 923365 h 959224"/>
                <a:gd name="connsiteX22" fmla="*/ 941316 w 2321880"/>
                <a:gd name="connsiteY22" fmla="*/ 932330 h 959224"/>
                <a:gd name="connsiteX23" fmla="*/ 968210 w 2321880"/>
                <a:gd name="connsiteY23" fmla="*/ 941295 h 959224"/>
                <a:gd name="connsiteX24" fmla="*/ 1084751 w 2321880"/>
                <a:gd name="connsiteY24" fmla="*/ 950259 h 959224"/>
                <a:gd name="connsiteX25" fmla="*/ 1156469 w 2321880"/>
                <a:gd name="connsiteY25" fmla="*/ 959224 h 959224"/>
                <a:gd name="connsiteX26" fmla="*/ 1712280 w 2321880"/>
                <a:gd name="connsiteY26" fmla="*/ 950259 h 959224"/>
                <a:gd name="connsiteX27" fmla="*/ 1766069 w 2321880"/>
                <a:gd name="connsiteY27" fmla="*/ 923365 h 959224"/>
                <a:gd name="connsiteX28" fmla="*/ 1819857 w 2321880"/>
                <a:gd name="connsiteY28" fmla="*/ 905436 h 959224"/>
                <a:gd name="connsiteX29" fmla="*/ 1846751 w 2321880"/>
                <a:gd name="connsiteY29" fmla="*/ 896471 h 959224"/>
                <a:gd name="connsiteX30" fmla="*/ 1873645 w 2321880"/>
                <a:gd name="connsiteY30" fmla="*/ 887506 h 959224"/>
                <a:gd name="connsiteX31" fmla="*/ 1918469 w 2321880"/>
                <a:gd name="connsiteY31" fmla="*/ 869577 h 959224"/>
                <a:gd name="connsiteX32" fmla="*/ 1972257 w 2321880"/>
                <a:gd name="connsiteY32" fmla="*/ 860612 h 959224"/>
                <a:gd name="connsiteX33" fmla="*/ 1999151 w 2321880"/>
                <a:gd name="connsiteY33" fmla="*/ 851648 h 959224"/>
                <a:gd name="connsiteX34" fmla="*/ 2142586 w 2321880"/>
                <a:gd name="connsiteY34" fmla="*/ 842683 h 959224"/>
                <a:gd name="connsiteX35" fmla="*/ 2187410 w 2321880"/>
                <a:gd name="connsiteY35" fmla="*/ 806824 h 959224"/>
                <a:gd name="connsiteX36" fmla="*/ 2205339 w 2321880"/>
                <a:gd name="connsiteY36" fmla="*/ 779930 h 959224"/>
                <a:gd name="connsiteX37" fmla="*/ 2223269 w 2321880"/>
                <a:gd name="connsiteY37" fmla="*/ 762000 h 959224"/>
                <a:gd name="connsiteX38" fmla="*/ 2241198 w 2321880"/>
                <a:gd name="connsiteY38" fmla="*/ 735106 h 959224"/>
                <a:gd name="connsiteX39" fmla="*/ 2268092 w 2321880"/>
                <a:gd name="connsiteY39" fmla="*/ 717177 h 959224"/>
                <a:gd name="connsiteX40" fmla="*/ 2277057 w 2321880"/>
                <a:gd name="connsiteY40" fmla="*/ 690283 h 959224"/>
                <a:gd name="connsiteX41" fmla="*/ 2294986 w 2321880"/>
                <a:gd name="connsiteY41" fmla="*/ 672353 h 959224"/>
                <a:gd name="connsiteX42" fmla="*/ 2303951 w 2321880"/>
                <a:gd name="connsiteY42" fmla="*/ 627530 h 959224"/>
                <a:gd name="connsiteX43" fmla="*/ 2321880 w 2321880"/>
                <a:gd name="connsiteY43" fmla="*/ 546848 h 959224"/>
                <a:gd name="connsiteX44" fmla="*/ 2303951 w 2321880"/>
                <a:gd name="connsiteY44" fmla="*/ 349624 h 959224"/>
                <a:gd name="connsiteX45" fmla="*/ 2294986 w 2321880"/>
                <a:gd name="connsiteY45" fmla="*/ 322730 h 959224"/>
                <a:gd name="connsiteX46" fmla="*/ 2286022 w 2321880"/>
                <a:gd name="connsiteY46" fmla="*/ 170330 h 959224"/>
                <a:gd name="connsiteX47" fmla="*/ 2250163 w 2321880"/>
                <a:gd name="connsiteY47" fmla="*/ 125506 h 959224"/>
                <a:gd name="connsiteX48" fmla="*/ 2232233 w 2321880"/>
                <a:gd name="connsiteY48" fmla="*/ 98612 h 959224"/>
                <a:gd name="connsiteX49" fmla="*/ 2133622 w 2321880"/>
                <a:gd name="connsiteY49" fmla="*/ 71718 h 959224"/>
                <a:gd name="connsiteX50" fmla="*/ 1362657 w 2321880"/>
                <a:gd name="connsiteY50" fmla="*/ 62753 h 959224"/>
                <a:gd name="connsiteX51" fmla="*/ 1273010 w 2321880"/>
                <a:gd name="connsiteY51" fmla="*/ 53789 h 959224"/>
                <a:gd name="connsiteX52" fmla="*/ 1138539 w 2321880"/>
                <a:gd name="connsiteY52" fmla="*/ 35859 h 959224"/>
                <a:gd name="connsiteX53" fmla="*/ 887527 w 2321880"/>
                <a:gd name="connsiteY53" fmla="*/ 26895 h 959224"/>
                <a:gd name="connsiteX54" fmla="*/ 815810 w 2321880"/>
                <a:gd name="connsiteY54" fmla="*/ 17930 h 959224"/>
                <a:gd name="connsiteX55" fmla="*/ 735127 w 2321880"/>
                <a:gd name="connsiteY55" fmla="*/ 0 h 959224"/>
                <a:gd name="connsiteX56" fmla="*/ 457222 w 2321880"/>
                <a:gd name="connsiteY56" fmla="*/ 8965 h 959224"/>
                <a:gd name="connsiteX57" fmla="*/ 358610 w 2321880"/>
                <a:gd name="connsiteY57" fmla="*/ 26895 h 959224"/>
                <a:gd name="connsiteX58" fmla="*/ 268963 w 2321880"/>
                <a:gd name="connsiteY58" fmla="*/ 44824 h 959224"/>
                <a:gd name="connsiteX59" fmla="*/ 170351 w 2321880"/>
                <a:gd name="connsiteY59" fmla="*/ 80683 h 959224"/>
                <a:gd name="connsiteX60" fmla="*/ 116563 w 2321880"/>
                <a:gd name="connsiteY60" fmla="*/ 98612 h 959224"/>
                <a:gd name="connsiteX61" fmla="*/ 53810 w 2321880"/>
                <a:gd name="connsiteY61" fmla="*/ 125506 h 959224"/>
                <a:gd name="connsiteX62" fmla="*/ 8986 w 2321880"/>
                <a:gd name="connsiteY62" fmla="*/ 188259 h 95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321880" h="959224">
                  <a:moveTo>
                    <a:pt x="8986" y="188259"/>
                  </a:moveTo>
                  <a:lnTo>
                    <a:pt x="8986" y="188259"/>
                  </a:lnTo>
                  <a:cubicBezTo>
                    <a:pt x="1129" y="353262"/>
                    <a:pt x="-6524" y="373812"/>
                    <a:pt x="8986" y="528918"/>
                  </a:cubicBezTo>
                  <a:cubicBezTo>
                    <a:pt x="11802" y="557082"/>
                    <a:pt x="23605" y="558155"/>
                    <a:pt x="35880" y="582706"/>
                  </a:cubicBezTo>
                  <a:cubicBezTo>
                    <a:pt x="40106" y="591158"/>
                    <a:pt x="38942" y="602221"/>
                    <a:pt x="44845" y="609600"/>
                  </a:cubicBezTo>
                  <a:cubicBezTo>
                    <a:pt x="51576" y="618013"/>
                    <a:pt x="63326" y="620799"/>
                    <a:pt x="71739" y="627530"/>
                  </a:cubicBezTo>
                  <a:cubicBezTo>
                    <a:pt x="78339" y="632810"/>
                    <a:pt x="83069" y="640179"/>
                    <a:pt x="89669" y="645459"/>
                  </a:cubicBezTo>
                  <a:cubicBezTo>
                    <a:pt x="114498" y="665322"/>
                    <a:pt x="115049" y="662884"/>
                    <a:pt x="143457" y="672353"/>
                  </a:cubicBezTo>
                  <a:cubicBezTo>
                    <a:pt x="155410" y="684306"/>
                    <a:pt x="163279" y="702866"/>
                    <a:pt x="179316" y="708212"/>
                  </a:cubicBezTo>
                  <a:lnTo>
                    <a:pt x="233104" y="726142"/>
                  </a:lnTo>
                  <a:cubicBezTo>
                    <a:pt x="269021" y="780018"/>
                    <a:pt x="226982" y="730694"/>
                    <a:pt x="295857" y="762000"/>
                  </a:cubicBezTo>
                  <a:cubicBezTo>
                    <a:pt x="315474" y="770917"/>
                    <a:pt x="334408" y="782622"/>
                    <a:pt x="349645" y="797859"/>
                  </a:cubicBezTo>
                  <a:cubicBezTo>
                    <a:pt x="355622" y="803836"/>
                    <a:pt x="360015" y="812009"/>
                    <a:pt x="367575" y="815789"/>
                  </a:cubicBezTo>
                  <a:cubicBezTo>
                    <a:pt x="378595" y="821299"/>
                    <a:pt x="391632" y="821213"/>
                    <a:pt x="403433" y="824753"/>
                  </a:cubicBezTo>
                  <a:cubicBezTo>
                    <a:pt x="421536" y="830184"/>
                    <a:pt x="439292" y="836706"/>
                    <a:pt x="457222" y="842683"/>
                  </a:cubicBezTo>
                  <a:lnTo>
                    <a:pt x="511010" y="860612"/>
                  </a:lnTo>
                  <a:cubicBezTo>
                    <a:pt x="519975" y="863600"/>
                    <a:pt x="528478" y="868904"/>
                    <a:pt x="537904" y="869577"/>
                  </a:cubicBezTo>
                  <a:lnTo>
                    <a:pt x="663410" y="878542"/>
                  </a:lnTo>
                  <a:cubicBezTo>
                    <a:pt x="751824" y="900644"/>
                    <a:pt x="629924" y="872010"/>
                    <a:pt x="788916" y="896471"/>
                  </a:cubicBezTo>
                  <a:cubicBezTo>
                    <a:pt x="798256" y="897908"/>
                    <a:pt x="806643" y="903144"/>
                    <a:pt x="815810" y="905436"/>
                  </a:cubicBezTo>
                  <a:cubicBezTo>
                    <a:pt x="830592" y="909131"/>
                    <a:pt x="845759" y="911095"/>
                    <a:pt x="860633" y="914400"/>
                  </a:cubicBezTo>
                  <a:cubicBezTo>
                    <a:pt x="872661" y="917073"/>
                    <a:pt x="884465" y="920692"/>
                    <a:pt x="896492" y="923365"/>
                  </a:cubicBezTo>
                  <a:cubicBezTo>
                    <a:pt x="911366" y="926671"/>
                    <a:pt x="926534" y="928634"/>
                    <a:pt x="941316" y="932330"/>
                  </a:cubicBezTo>
                  <a:cubicBezTo>
                    <a:pt x="950483" y="934622"/>
                    <a:pt x="958833" y="940123"/>
                    <a:pt x="968210" y="941295"/>
                  </a:cubicBezTo>
                  <a:cubicBezTo>
                    <a:pt x="1006871" y="946128"/>
                    <a:pt x="1045965" y="946565"/>
                    <a:pt x="1084751" y="950259"/>
                  </a:cubicBezTo>
                  <a:cubicBezTo>
                    <a:pt x="1108735" y="952543"/>
                    <a:pt x="1132563" y="956236"/>
                    <a:pt x="1156469" y="959224"/>
                  </a:cubicBezTo>
                  <a:lnTo>
                    <a:pt x="1712280" y="950259"/>
                  </a:lnTo>
                  <a:cubicBezTo>
                    <a:pt x="1738630" y="949448"/>
                    <a:pt x="1743588" y="933357"/>
                    <a:pt x="1766069" y="923365"/>
                  </a:cubicBezTo>
                  <a:cubicBezTo>
                    <a:pt x="1783339" y="915689"/>
                    <a:pt x="1801928" y="911412"/>
                    <a:pt x="1819857" y="905436"/>
                  </a:cubicBezTo>
                  <a:lnTo>
                    <a:pt x="1846751" y="896471"/>
                  </a:lnTo>
                  <a:cubicBezTo>
                    <a:pt x="1855716" y="893483"/>
                    <a:pt x="1864871" y="891015"/>
                    <a:pt x="1873645" y="887506"/>
                  </a:cubicBezTo>
                  <a:cubicBezTo>
                    <a:pt x="1888586" y="881530"/>
                    <a:pt x="1902944" y="873811"/>
                    <a:pt x="1918469" y="869577"/>
                  </a:cubicBezTo>
                  <a:cubicBezTo>
                    <a:pt x="1936005" y="864794"/>
                    <a:pt x="1954513" y="864555"/>
                    <a:pt x="1972257" y="860612"/>
                  </a:cubicBezTo>
                  <a:cubicBezTo>
                    <a:pt x="1981482" y="858562"/>
                    <a:pt x="1989753" y="852637"/>
                    <a:pt x="1999151" y="851648"/>
                  </a:cubicBezTo>
                  <a:cubicBezTo>
                    <a:pt x="2046793" y="846633"/>
                    <a:pt x="2094774" y="845671"/>
                    <a:pt x="2142586" y="842683"/>
                  </a:cubicBezTo>
                  <a:cubicBezTo>
                    <a:pt x="2162551" y="829372"/>
                    <a:pt x="2172813" y="825070"/>
                    <a:pt x="2187410" y="806824"/>
                  </a:cubicBezTo>
                  <a:cubicBezTo>
                    <a:pt x="2194141" y="798411"/>
                    <a:pt x="2198608" y="788343"/>
                    <a:pt x="2205339" y="779930"/>
                  </a:cubicBezTo>
                  <a:cubicBezTo>
                    <a:pt x="2210619" y="773330"/>
                    <a:pt x="2217989" y="768600"/>
                    <a:pt x="2223269" y="762000"/>
                  </a:cubicBezTo>
                  <a:cubicBezTo>
                    <a:pt x="2230000" y="753587"/>
                    <a:pt x="2233580" y="742724"/>
                    <a:pt x="2241198" y="735106"/>
                  </a:cubicBezTo>
                  <a:cubicBezTo>
                    <a:pt x="2248816" y="727488"/>
                    <a:pt x="2259127" y="723153"/>
                    <a:pt x="2268092" y="717177"/>
                  </a:cubicBezTo>
                  <a:cubicBezTo>
                    <a:pt x="2271080" y="708212"/>
                    <a:pt x="2272195" y="698386"/>
                    <a:pt x="2277057" y="690283"/>
                  </a:cubicBezTo>
                  <a:cubicBezTo>
                    <a:pt x="2281405" y="683035"/>
                    <a:pt x="2291657" y="680122"/>
                    <a:pt x="2294986" y="672353"/>
                  </a:cubicBezTo>
                  <a:cubicBezTo>
                    <a:pt x="2300988" y="658348"/>
                    <a:pt x="2300646" y="642404"/>
                    <a:pt x="2303951" y="627530"/>
                  </a:cubicBezTo>
                  <a:cubicBezTo>
                    <a:pt x="2329258" y="513653"/>
                    <a:pt x="2294860" y="681955"/>
                    <a:pt x="2321880" y="546848"/>
                  </a:cubicBezTo>
                  <a:cubicBezTo>
                    <a:pt x="2318453" y="498860"/>
                    <a:pt x="2313952" y="404629"/>
                    <a:pt x="2303951" y="349624"/>
                  </a:cubicBezTo>
                  <a:cubicBezTo>
                    <a:pt x="2302261" y="340327"/>
                    <a:pt x="2297974" y="331695"/>
                    <a:pt x="2294986" y="322730"/>
                  </a:cubicBezTo>
                  <a:cubicBezTo>
                    <a:pt x="2291998" y="271930"/>
                    <a:pt x="2293571" y="220655"/>
                    <a:pt x="2286022" y="170330"/>
                  </a:cubicBezTo>
                  <a:cubicBezTo>
                    <a:pt x="2283476" y="153354"/>
                    <a:pt x="2259965" y="137758"/>
                    <a:pt x="2250163" y="125506"/>
                  </a:cubicBezTo>
                  <a:cubicBezTo>
                    <a:pt x="2243432" y="117093"/>
                    <a:pt x="2239852" y="106231"/>
                    <a:pt x="2232233" y="98612"/>
                  </a:cubicBezTo>
                  <a:cubicBezTo>
                    <a:pt x="2205186" y="71566"/>
                    <a:pt x="2171549" y="72525"/>
                    <a:pt x="2133622" y="71718"/>
                  </a:cubicBezTo>
                  <a:lnTo>
                    <a:pt x="1362657" y="62753"/>
                  </a:lnTo>
                  <a:cubicBezTo>
                    <a:pt x="1332775" y="59765"/>
                    <a:pt x="1302778" y="57758"/>
                    <a:pt x="1273010" y="53789"/>
                  </a:cubicBezTo>
                  <a:cubicBezTo>
                    <a:pt x="1168590" y="39867"/>
                    <a:pt x="1302766" y="44502"/>
                    <a:pt x="1138539" y="35859"/>
                  </a:cubicBezTo>
                  <a:cubicBezTo>
                    <a:pt x="1054931" y="31459"/>
                    <a:pt x="971198" y="29883"/>
                    <a:pt x="887527" y="26895"/>
                  </a:cubicBezTo>
                  <a:cubicBezTo>
                    <a:pt x="863621" y="23907"/>
                    <a:pt x="839622" y="21593"/>
                    <a:pt x="815810" y="17930"/>
                  </a:cubicBezTo>
                  <a:cubicBezTo>
                    <a:pt x="786218" y="13377"/>
                    <a:pt x="763682" y="7139"/>
                    <a:pt x="735127" y="0"/>
                  </a:cubicBezTo>
                  <a:cubicBezTo>
                    <a:pt x="642492" y="2988"/>
                    <a:pt x="549777" y="4094"/>
                    <a:pt x="457222" y="8965"/>
                  </a:cubicBezTo>
                  <a:cubicBezTo>
                    <a:pt x="395361" y="12221"/>
                    <a:pt x="407336" y="17150"/>
                    <a:pt x="358610" y="26895"/>
                  </a:cubicBezTo>
                  <a:cubicBezTo>
                    <a:pt x="248707" y="48875"/>
                    <a:pt x="352255" y="24000"/>
                    <a:pt x="268963" y="44824"/>
                  </a:cubicBezTo>
                  <a:cubicBezTo>
                    <a:pt x="212585" y="82409"/>
                    <a:pt x="273061" y="46447"/>
                    <a:pt x="170351" y="80683"/>
                  </a:cubicBezTo>
                  <a:cubicBezTo>
                    <a:pt x="152422" y="86659"/>
                    <a:pt x="133467" y="90160"/>
                    <a:pt x="116563" y="98612"/>
                  </a:cubicBezTo>
                  <a:cubicBezTo>
                    <a:pt x="72252" y="120768"/>
                    <a:pt x="93382" y="112316"/>
                    <a:pt x="53810" y="125506"/>
                  </a:cubicBezTo>
                  <a:cubicBezTo>
                    <a:pt x="24430" y="145093"/>
                    <a:pt x="16457" y="177800"/>
                    <a:pt x="8986" y="18825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3E62752-187B-4577-B9BE-295AA4CF6CDD}"/>
                </a:ext>
              </a:extLst>
            </p:cNvPr>
            <p:cNvSpPr/>
            <p:nvPr/>
          </p:nvSpPr>
          <p:spPr>
            <a:xfrm rot="10800000">
              <a:off x="5022989" y="5872776"/>
              <a:ext cx="1519109" cy="814514"/>
            </a:xfrm>
            <a:custGeom>
              <a:avLst/>
              <a:gdLst>
                <a:gd name="connsiteX0" fmla="*/ 8986 w 2321880"/>
                <a:gd name="connsiteY0" fmla="*/ 188259 h 959224"/>
                <a:gd name="connsiteX1" fmla="*/ 8986 w 2321880"/>
                <a:gd name="connsiteY1" fmla="*/ 188259 h 959224"/>
                <a:gd name="connsiteX2" fmla="*/ 8986 w 2321880"/>
                <a:gd name="connsiteY2" fmla="*/ 528918 h 959224"/>
                <a:gd name="connsiteX3" fmla="*/ 35880 w 2321880"/>
                <a:gd name="connsiteY3" fmla="*/ 582706 h 959224"/>
                <a:gd name="connsiteX4" fmla="*/ 44845 w 2321880"/>
                <a:gd name="connsiteY4" fmla="*/ 609600 h 959224"/>
                <a:gd name="connsiteX5" fmla="*/ 71739 w 2321880"/>
                <a:gd name="connsiteY5" fmla="*/ 627530 h 959224"/>
                <a:gd name="connsiteX6" fmla="*/ 89669 w 2321880"/>
                <a:gd name="connsiteY6" fmla="*/ 645459 h 959224"/>
                <a:gd name="connsiteX7" fmla="*/ 143457 w 2321880"/>
                <a:gd name="connsiteY7" fmla="*/ 672353 h 959224"/>
                <a:gd name="connsiteX8" fmla="*/ 179316 w 2321880"/>
                <a:gd name="connsiteY8" fmla="*/ 708212 h 959224"/>
                <a:gd name="connsiteX9" fmla="*/ 233104 w 2321880"/>
                <a:gd name="connsiteY9" fmla="*/ 726142 h 959224"/>
                <a:gd name="connsiteX10" fmla="*/ 295857 w 2321880"/>
                <a:gd name="connsiteY10" fmla="*/ 762000 h 959224"/>
                <a:gd name="connsiteX11" fmla="*/ 349645 w 2321880"/>
                <a:gd name="connsiteY11" fmla="*/ 797859 h 959224"/>
                <a:gd name="connsiteX12" fmla="*/ 367575 w 2321880"/>
                <a:gd name="connsiteY12" fmla="*/ 815789 h 959224"/>
                <a:gd name="connsiteX13" fmla="*/ 403433 w 2321880"/>
                <a:gd name="connsiteY13" fmla="*/ 824753 h 959224"/>
                <a:gd name="connsiteX14" fmla="*/ 457222 w 2321880"/>
                <a:gd name="connsiteY14" fmla="*/ 842683 h 959224"/>
                <a:gd name="connsiteX15" fmla="*/ 511010 w 2321880"/>
                <a:gd name="connsiteY15" fmla="*/ 860612 h 959224"/>
                <a:gd name="connsiteX16" fmla="*/ 537904 w 2321880"/>
                <a:gd name="connsiteY16" fmla="*/ 869577 h 959224"/>
                <a:gd name="connsiteX17" fmla="*/ 663410 w 2321880"/>
                <a:gd name="connsiteY17" fmla="*/ 878542 h 959224"/>
                <a:gd name="connsiteX18" fmla="*/ 788916 w 2321880"/>
                <a:gd name="connsiteY18" fmla="*/ 896471 h 959224"/>
                <a:gd name="connsiteX19" fmla="*/ 815810 w 2321880"/>
                <a:gd name="connsiteY19" fmla="*/ 905436 h 959224"/>
                <a:gd name="connsiteX20" fmla="*/ 860633 w 2321880"/>
                <a:gd name="connsiteY20" fmla="*/ 914400 h 959224"/>
                <a:gd name="connsiteX21" fmla="*/ 896492 w 2321880"/>
                <a:gd name="connsiteY21" fmla="*/ 923365 h 959224"/>
                <a:gd name="connsiteX22" fmla="*/ 941316 w 2321880"/>
                <a:gd name="connsiteY22" fmla="*/ 932330 h 959224"/>
                <a:gd name="connsiteX23" fmla="*/ 968210 w 2321880"/>
                <a:gd name="connsiteY23" fmla="*/ 941295 h 959224"/>
                <a:gd name="connsiteX24" fmla="*/ 1084751 w 2321880"/>
                <a:gd name="connsiteY24" fmla="*/ 950259 h 959224"/>
                <a:gd name="connsiteX25" fmla="*/ 1156469 w 2321880"/>
                <a:gd name="connsiteY25" fmla="*/ 959224 h 959224"/>
                <a:gd name="connsiteX26" fmla="*/ 1712280 w 2321880"/>
                <a:gd name="connsiteY26" fmla="*/ 950259 h 959224"/>
                <a:gd name="connsiteX27" fmla="*/ 1766069 w 2321880"/>
                <a:gd name="connsiteY27" fmla="*/ 923365 h 959224"/>
                <a:gd name="connsiteX28" fmla="*/ 1819857 w 2321880"/>
                <a:gd name="connsiteY28" fmla="*/ 905436 h 959224"/>
                <a:gd name="connsiteX29" fmla="*/ 1846751 w 2321880"/>
                <a:gd name="connsiteY29" fmla="*/ 896471 h 959224"/>
                <a:gd name="connsiteX30" fmla="*/ 1873645 w 2321880"/>
                <a:gd name="connsiteY30" fmla="*/ 887506 h 959224"/>
                <a:gd name="connsiteX31" fmla="*/ 1918469 w 2321880"/>
                <a:gd name="connsiteY31" fmla="*/ 869577 h 959224"/>
                <a:gd name="connsiteX32" fmla="*/ 1972257 w 2321880"/>
                <a:gd name="connsiteY32" fmla="*/ 860612 h 959224"/>
                <a:gd name="connsiteX33" fmla="*/ 1999151 w 2321880"/>
                <a:gd name="connsiteY33" fmla="*/ 851648 h 959224"/>
                <a:gd name="connsiteX34" fmla="*/ 2142586 w 2321880"/>
                <a:gd name="connsiteY34" fmla="*/ 842683 h 959224"/>
                <a:gd name="connsiteX35" fmla="*/ 2187410 w 2321880"/>
                <a:gd name="connsiteY35" fmla="*/ 806824 h 959224"/>
                <a:gd name="connsiteX36" fmla="*/ 2205339 w 2321880"/>
                <a:gd name="connsiteY36" fmla="*/ 779930 h 959224"/>
                <a:gd name="connsiteX37" fmla="*/ 2223269 w 2321880"/>
                <a:gd name="connsiteY37" fmla="*/ 762000 h 959224"/>
                <a:gd name="connsiteX38" fmla="*/ 2241198 w 2321880"/>
                <a:gd name="connsiteY38" fmla="*/ 735106 h 959224"/>
                <a:gd name="connsiteX39" fmla="*/ 2268092 w 2321880"/>
                <a:gd name="connsiteY39" fmla="*/ 717177 h 959224"/>
                <a:gd name="connsiteX40" fmla="*/ 2277057 w 2321880"/>
                <a:gd name="connsiteY40" fmla="*/ 690283 h 959224"/>
                <a:gd name="connsiteX41" fmla="*/ 2294986 w 2321880"/>
                <a:gd name="connsiteY41" fmla="*/ 672353 h 959224"/>
                <a:gd name="connsiteX42" fmla="*/ 2303951 w 2321880"/>
                <a:gd name="connsiteY42" fmla="*/ 627530 h 959224"/>
                <a:gd name="connsiteX43" fmla="*/ 2321880 w 2321880"/>
                <a:gd name="connsiteY43" fmla="*/ 546848 h 959224"/>
                <a:gd name="connsiteX44" fmla="*/ 2303951 w 2321880"/>
                <a:gd name="connsiteY44" fmla="*/ 349624 h 959224"/>
                <a:gd name="connsiteX45" fmla="*/ 2294986 w 2321880"/>
                <a:gd name="connsiteY45" fmla="*/ 322730 h 959224"/>
                <a:gd name="connsiteX46" fmla="*/ 2286022 w 2321880"/>
                <a:gd name="connsiteY46" fmla="*/ 170330 h 959224"/>
                <a:gd name="connsiteX47" fmla="*/ 2250163 w 2321880"/>
                <a:gd name="connsiteY47" fmla="*/ 125506 h 959224"/>
                <a:gd name="connsiteX48" fmla="*/ 2232233 w 2321880"/>
                <a:gd name="connsiteY48" fmla="*/ 98612 h 959224"/>
                <a:gd name="connsiteX49" fmla="*/ 2133622 w 2321880"/>
                <a:gd name="connsiteY49" fmla="*/ 71718 h 959224"/>
                <a:gd name="connsiteX50" fmla="*/ 1362657 w 2321880"/>
                <a:gd name="connsiteY50" fmla="*/ 62753 h 959224"/>
                <a:gd name="connsiteX51" fmla="*/ 1273010 w 2321880"/>
                <a:gd name="connsiteY51" fmla="*/ 53789 h 959224"/>
                <a:gd name="connsiteX52" fmla="*/ 1138539 w 2321880"/>
                <a:gd name="connsiteY52" fmla="*/ 35859 h 959224"/>
                <a:gd name="connsiteX53" fmla="*/ 887527 w 2321880"/>
                <a:gd name="connsiteY53" fmla="*/ 26895 h 959224"/>
                <a:gd name="connsiteX54" fmla="*/ 815810 w 2321880"/>
                <a:gd name="connsiteY54" fmla="*/ 17930 h 959224"/>
                <a:gd name="connsiteX55" fmla="*/ 735127 w 2321880"/>
                <a:gd name="connsiteY55" fmla="*/ 0 h 959224"/>
                <a:gd name="connsiteX56" fmla="*/ 457222 w 2321880"/>
                <a:gd name="connsiteY56" fmla="*/ 8965 h 959224"/>
                <a:gd name="connsiteX57" fmla="*/ 358610 w 2321880"/>
                <a:gd name="connsiteY57" fmla="*/ 26895 h 959224"/>
                <a:gd name="connsiteX58" fmla="*/ 268963 w 2321880"/>
                <a:gd name="connsiteY58" fmla="*/ 44824 h 959224"/>
                <a:gd name="connsiteX59" fmla="*/ 170351 w 2321880"/>
                <a:gd name="connsiteY59" fmla="*/ 80683 h 959224"/>
                <a:gd name="connsiteX60" fmla="*/ 116563 w 2321880"/>
                <a:gd name="connsiteY60" fmla="*/ 98612 h 959224"/>
                <a:gd name="connsiteX61" fmla="*/ 53810 w 2321880"/>
                <a:gd name="connsiteY61" fmla="*/ 125506 h 959224"/>
                <a:gd name="connsiteX62" fmla="*/ 8986 w 2321880"/>
                <a:gd name="connsiteY62" fmla="*/ 188259 h 95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321880" h="959224">
                  <a:moveTo>
                    <a:pt x="8986" y="188259"/>
                  </a:moveTo>
                  <a:lnTo>
                    <a:pt x="8986" y="188259"/>
                  </a:lnTo>
                  <a:cubicBezTo>
                    <a:pt x="1129" y="353262"/>
                    <a:pt x="-6524" y="373812"/>
                    <a:pt x="8986" y="528918"/>
                  </a:cubicBezTo>
                  <a:cubicBezTo>
                    <a:pt x="11802" y="557082"/>
                    <a:pt x="23605" y="558155"/>
                    <a:pt x="35880" y="582706"/>
                  </a:cubicBezTo>
                  <a:cubicBezTo>
                    <a:pt x="40106" y="591158"/>
                    <a:pt x="38942" y="602221"/>
                    <a:pt x="44845" y="609600"/>
                  </a:cubicBezTo>
                  <a:cubicBezTo>
                    <a:pt x="51576" y="618013"/>
                    <a:pt x="63326" y="620799"/>
                    <a:pt x="71739" y="627530"/>
                  </a:cubicBezTo>
                  <a:cubicBezTo>
                    <a:pt x="78339" y="632810"/>
                    <a:pt x="83069" y="640179"/>
                    <a:pt x="89669" y="645459"/>
                  </a:cubicBezTo>
                  <a:cubicBezTo>
                    <a:pt x="114498" y="665322"/>
                    <a:pt x="115049" y="662884"/>
                    <a:pt x="143457" y="672353"/>
                  </a:cubicBezTo>
                  <a:cubicBezTo>
                    <a:pt x="155410" y="684306"/>
                    <a:pt x="163279" y="702866"/>
                    <a:pt x="179316" y="708212"/>
                  </a:cubicBezTo>
                  <a:lnTo>
                    <a:pt x="233104" y="726142"/>
                  </a:lnTo>
                  <a:cubicBezTo>
                    <a:pt x="269021" y="780018"/>
                    <a:pt x="226982" y="730694"/>
                    <a:pt x="295857" y="762000"/>
                  </a:cubicBezTo>
                  <a:cubicBezTo>
                    <a:pt x="315474" y="770917"/>
                    <a:pt x="334408" y="782622"/>
                    <a:pt x="349645" y="797859"/>
                  </a:cubicBezTo>
                  <a:cubicBezTo>
                    <a:pt x="355622" y="803836"/>
                    <a:pt x="360015" y="812009"/>
                    <a:pt x="367575" y="815789"/>
                  </a:cubicBezTo>
                  <a:cubicBezTo>
                    <a:pt x="378595" y="821299"/>
                    <a:pt x="391632" y="821213"/>
                    <a:pt x="403433" y="824753"/>
                  </a:cubicBezTo>
                  <a:cubicBezTo>
                    <a:pt x="421536" y="830184"/>
                    <a:pt x="439292" y="836706"/>
                    <a:pt x="457222" y="842683"/>
                  </a:cubicBezTo>
                  <a:lnTo>
                    <a:pt x="511010" y="860612"/>
                  </a:lnTo>
                  <a:cubicBezTo>
                    <a:pt x="519975" y="863600"/>
                    <a:pt x="528478" y="868904"/>
                    <a:pt x="537904" y="869577"/>
                  </a:cubicBezTo>
                  <a:lnTo>
                    <a:pt x="663410" y="878542"/>
                  </a:lnTo>
                  <a:cubicBezTo>
                    <a:pt x="751824" y="900644"/>
                    <a:pt x="629924" y="872010"/>
                    <a:pt x="788916" y="896471"/>
                  </a:cubicBezTo>
                  <a:cubicBezTo>
                    <a:pt x="798256" y="897908"/>
                    <a:pt x="806643" y="903144"/>
                    <a:pt x="815810" y="905436"/>
                  </a:cubicBezTo>
                  <a:cubicBezTo>
                    <a:pt x="830592" y="909131"/>
                    <a:pt x="845759" y="911095"/>
                    <a:pt x="860633" y="914400"/>
                  </a:cubicBezTo>
                  <a:cubicBezTo>
                    <a:pt x="872661" y="917073"/>
                    <a:pt x="884465" y="920692"/>
                    <a:pt x="896492" y="923365"/>
                  </a:cubicBezTo>
                  <a:cubicBezTo>
                    <a:pt x="911366" y="926671"/>
                    <a:pt x="926534" y="928634"/>
                    <a:pt x="941316" y="932330"/>
                  </a:cubicBezTo>
                  <a:cubicBezTo>
                    <a:pt x="950483" y="934622"/>
                    <a:pt x="958833" y="940123"/>
                    <a:pt x="968210" y="941295"/>
                  </a:cubicBezTo>
                  <a:cubicBezTo>
                    <a:pt x="1006871" y="946128"/>
                    <a:pt x="1045965" y="946565"/>
                    <a:pt x="1084751" y="950259"/>
                  </a:cubicBezTo>
                  <a:cubicBezTo>
                    <a:pt x="1108735" y="952543"/>
                    <a:pt x="1132563" y="956236"/>
                    <a:pt x="1156469" y="959224"/>
                  </a:cubicBezTo>
                  <a:lnTo>
                    <a:pt x="1712280" y="950259"/>
                  </a:lnTo>
                  <a:cubicBezTo>
                    <a:pt x="1738630" y="949448"/>
                    <a:pt x="1743588" y="933357"/>
                    <a:pt x="1766069" y="923365"/>
                  </a:cubicBezTo>
                  <a:cubicBezTo>
                    <a:pt x="1783339" y="915689"/>
                    <a:pt x="1801928" y="911412"/>
                    <a:pt x="1819857" y="905436"/>
                  </a:cubicBezTo>
                  <a:lnTo>
                    <a:pt x="1846751" y="896471"/>
                  </a:lnTo>
                  <a:cubicBezTo>
                    <a:pt x="1855716" y="893483"/>
                    <a:pt x="1864871" y="891015"/>
                    <a:pt x="1873645" y="887506"/>
                  </a:cubicBezTo>
                  <a:cubicBezTo>
                    <a:pt x="1888586" y="881530"/>
                    <a:pt x="1902944" y="873811"/>
                    <a:pt x="1918469" y="869577"/>
                  </a:cubicBezTo>
                  <a:cubicBezTo>
                    <a:pt x="1936005" y="864794"/>
                    <a:pt x="1954513" y="864555"/>
                    <a:pt x="1972257" y="860612"/>
                  </a:cubicBezTo>
                  <a:cubicBezTo>
                    <a:pt x="1981482" y="858562"/>
                    <a:pt x="1989753" y="852637"/>
                    <a:pt x="1999151" y="851648"/>
                  </a:cubicBezTo>
                  <a:cubicBezTo>
                    <a:pt x="2046793" y="846633"/>
                    <a:pt x="2094774" y="845671"/>
                    <a:pt x="2142586" y="842683"/>
                  </a:cubicBezTo>
                  <a:cubicBezTo>
                    <a:pt x="2162551" y="829372"/>
                    <a:pt x="2172813" y="825070"/>
                    <a:pt x="2187410" y="806824"/>
                  </a:cubicBezTo>
                  <a:cubicBezTo>
                    <a:pt x="2194141" y="798411"/>
                    <a:pt x="2198608" y="788343"/>
                    <a:pt x="2205339" y="779930"/>
                  </a:cubicBezTo>
                  <a:cubicBezTo>
                    <a:pt x="2210619" y="773330"/>
                    <a:pt x="2217989" y="768600"/>
                    <a:pt x="2223269" y="762000"/>
                  </a:cubicBezTo>
                  <a:cubicBezTo>
                    <a:pt x="2230000" y="753587"/>
                    <a:pt x="2233580" y="742724"/>
                    <a:pt x="2241198" y="735106"/>
                  </a:cubicBezTo>
                  <a:cubicBezTo>
                    <a:pt x="2248816" y="727488"/>
                    <a:pt x="2259127" y="723153"/>
                    <a:pt x="2268092" y="717177"/>
                  </a:cubicBezTo>
                  <a:cubicBezTo>
                    <a:pt x="2271080" y="708212"/>
                    <a:pt x="2272195" y="698386"/>
                    <a:pt x="2277057" y="690283"/>
                  </a:cubicBezTo>
                  <a:cubicBezTo>
                    <a:pt x="2281405" y="683035"/>
                    <a:pt x="2291657" y="680122"/>
                    <a:pt x="2294986" y="672353"/>
                  </a:cubicBezTo>
                  <a:cubicBezTo>
                    <a:pt x="2300988" y="658348"/>
                    <a:pt x="2300646" y="642404"/>
                    <a:pt x="2303951" y="627530"/>
                  </a:cubicBezTo>
                  <a:cubicBezTo>
                    <a:pt x="2329258" y="513653"/>
                    <a:pt x="2294860" y="681955"/>
                    <a:pt x="2321880" y="546848"/>
                  </a:cubicBezTo>
                  <a:cubicBezTo>
                    <a:pt x="2318453" y="498860"/>
                    <a:pt x="2313952" y="404629"/>
                    <a:pt x="2303951" y="349624"/>
                  </a:cubicBezTo>
                  <a:cubicBezTo>
                    <a:pt x="2302261" y="340327"/>
                    <a:pt x="2297974" y="331695"/>
                    <a:pt x="2294986" y="322730"/>
                  </a:cubicBezTo>
                  <a:cubicBezTo>
                    <a:pt x="2291998" y="271930"/>
                    <a:pt x="2293571" y="220655"/>
                    <a:pt x="2286022" y="170330"/>
                  </a:cubicBezTo>
                  <a:cubicBezTo>
                    <a:pt x="2283476" y="153354"/>
                    <a:pt x="2259965" y="137758"/>
                    <a:pt x="2250163" y="125506"/>
                  </a:cubicBezTo>
                  <a:cubicBezTo>
                    <a:pt x="2243432" y="117093"/>
                    <a:pt x="2239852" y="106231"/>
                    <a:pt x="2232233" y="98612"/>
                  </a:cubicBezTo>
                  <a:cubicBezTo>
                    <a:pt x="2205186" y="71566"/>
                    <a:pt x="2171549" y="72525"/>
                    <a:pt x="2133622" y="71718"/>
                  </a:cubicBezTo>
                  <a:lnTo>
                    <a:pt x="1362657" y="62753"/>
                  </a:lnTo>
                  <a:cubicBezTo>
                    <a:pt x="1332775" y="59765"/>
                    <a:pt x="1302778" y="57758"/>
                    <a:pt x="1273010" y="53789"/>
                  </a:cubicBezTo>
                  <a:cubicBezTo>
                    <a:pt x="1168590" y="39867"/>
                    <a:pt x="1302766" y="44502"/>
                    <a:pt x="1138539" y="35859"/>
                  </a:cubicBezTo>
                  <a:cubicBezTo>
                    <a:pt x="1054931" y="31459"/>
                    <a:pt x="971198" y="29883"/>
                    <a:pt x="887527" y="26895"/>
                  </a:cubicBezTo>
                  <a:cubicBezTo>
                    <a:pt x="863621" y="23907"/>
                    <a:pt x="839622" y="21593"/>
                    <a:pt x="815810" y="17930"/>
                  </a:cubicBezTo>
                  <a:cubicBezTo>
                    <a:pt x="786218" y="13377"/>
                    <a:pt x="763682" y="7139"/>
                    <a:pt x="735127" y="0"/>
                  </a:cubicBezTo>
                  <a:cubicBezTo>
                    <a:pt x="642492" y="2988"/>
                    <a:pt x="549777" y="4094"/>
                    <a:pt x="457222" y="8965"/>
                  </a:cubicBezTo>
                  <a:cubicBezTo>
                    <a:pt x="395361" y="12221"/>
                    <a:pt x="407336" y="17150"/>
                    <a:pt x="358610" y="26895"/>
                  </a:cubicBezTo>
                  <a:cubicBezTo>
                    <a:pt x="248707" y="48875"/>
                    <a:pt x="352255" y="24000"/>
                    <a:pt x="268963" y="44824"/>
                  </a:cubicBezTo>
                  <a:cubicBezTo>
                    <a:pt x="212585" y="82409"/>
                    <a:pt x="273061" y="46447"/>
                    <a:pt x="170351" y="80683"/>
                  </a:cubicBezTo>
                  <a:cubicBezTo>
                    <a:pt x="152422" y="86659"/>
                    <a:pt x="133467" y="90160"/>
                    <a:pt x="116563" y="98612"/>
                  </a:cubicBezTo>
                  <a:cubicBezTo>
                    <a:pt x="72252" y="120768"/>
                    <a:pt x="93382" y="112316"/>
                    <a:pt x="53810" y="125506"/>
                  </a:cubicBezTo>
                  <a:cubicBezTo>
                    <a:pt x="24430" y="145093"/>
                    <a:pt x="16457" y="177800"/>
                    <a:pt x="8986" y="18825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E11FBCF-C24C-490D-B31C-27CF2077157D}"/>
                </a:ext>
              </a:extLst>
            </p:cNvPr>
            <p:cNvSpPr/>
            <p:nvPr/>
          </p:nvSpPr>
          <p:spPr>
            <a:xfrm>
              <a:off x="3275301" y="4774055"/>
              <a:ext cx="396841" cy="23974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E880E37-B589-49E1-8F2F-E4A6F45A70FB}"/>
                </a:ext>
              </a:extLst>
            </p:cNvPr>
            <p:cNvSpPr/>
            <p:nvPr/>
          </p:nvSpPr>
          <p:spPr>
            <a:xfrm>
              <a:off x="884729" y="5969628"/>
              <a:ext cx="3092187" cy="3683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7711453-C1C5-4288-BE1E-F7FE3CB633BC}"/>
                </a:ext>
              </a:extLst>
            </p:cNvPr>
            <p:cNvSpPr/>
            <p:nvPr/>
          </p:nvSpPr>
          <p:spPr>
            <a:xfrm>
              <a:off x="7294509" y="5861661"/>
              <a:ext cx="396841" cy="2921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5B7C9AB6-28EE-4B30-BB5C-ABBF5E7FC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131CD1AC-C0BB-4BFC-9706-C397A1DB3D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51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85">
            <a:extLst>
              <a:ext uri="{FF2B5EF4-FFF2-40B4-BE49-F238E27FC236}">
                <a16:creationId xmlns:a16="http://schemas.microsoft.com/office/drawing/2014/main" id="{89886123-AB32-4E20-965A-608C360BA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463" y="1484313"/>
            <a:ext cx="574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3B72075-A458-4DEC-ADC3-5551A7758F01}"/>
              </a:ext>
            </a:extLst>
          </p:cNvPr>
          <p:cNvSpPr/>
          <p:nvPr/>
        </p:nvSpPr>
        <p:spPr bwMode="auto">
          <a:xfrm>
            <a:off x="7824788" y="595313"/>
            <a:ext cx="906462" cy="284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grpSp>
        <p:nvGrpSpPr>
          <p:cNvPr id="13316" name="Group 2">
            <a:extLst>
              <a:ext uri="{FF2B5EF4-FFF2-40B4-BE49-F238E27FC236}">
                <a16:creationId xmlns:a16="http://schemas.microsoft.com/office/drawing/2014/main" id="{74827155-05AF-406C-BF72-11506079EC1C}"/>
              </a:ext>
            </a:extLst>
          </p:cNvPr>
          <p:cNvGrpSpPr>
            <a:grpSpLocks/>
          </p:cNvGrpSpPr>
          <p:nvPr/>
        </p:nvGrpSpPr>
        <p:grpSpPr bwMode="auto">
          <a:xfrm>
            <a:off x="201613" y="1970088"/>
            <a:ext cx="8913812" cy="4538662"/>
            <a:chOff x="201613" y="1970088"/>
            <a:chExt cx="8913812" cy="4538662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DB9965E4-0880-41A7-B6BC-384621B7362D}"/>
                </a:ext>
              </a:extLst>
            </p:cNvPr>
            <p:cNvSpPr/>
            <p:nvPr/>
          </p:nvSpPr>
          <p:spPr>
            <a:xfrm>
              <a:off x="539750" y="4132263"/>
              <a:ext cx="576263" cy="576262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E6DD63E-0FA9-49BA-B08F-28FCBDDBE63E}"/>
                </a:ext>
              </a:extLst>
            </p:cNvPr>
            <p:cNvSpPr/>
            <p:nvPr/>
          </p:nvSpPr>
          <p:spPr>
            <a:xfrm>
              <a:off x="684213" y="4276725"/>
              <a:ext cx="287337" cy="287338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35B2E7E-2AF4-4077-81D1-540B7034D1B7}"/>
                </a:ext>
              </a:extLst>
            </p:cNvPr>
            <p:cNvSpPr/>
            <p:nvPr/>
          </p:nvSpPr>
          <p:spPr>
            <a:xfrm>
              <a:off x="1116013" y="4132263"/>
              <a:ext cx="576262" cy="576262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3AFAF59-C512-4DDC-AA61-F6BEEC2B63D8}"/>
                </a:ext>
              </a:extLst>
            </p:cNvPr>
            <p:cNvSpPr/>
            <p:nvPr/>
          </p:nvSpPr>
          <p:spPr>
            <a:xfrm>
              <a:off x="1258888" y="4276725"/>
              <a:ext cx="288925" cy="2873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AA87A6DC-7082-4AEE-BC4E-50FA1B9F3E86}"/>
                </a:ext>
              </a:extLst>
            </p:cNvPr>
            <p:cNvSpPr/>
            <p:nvPr/>
          </p:nvSpPr>
          <p:spPr>
            <a:xfrm>
              <a:off x="1692275" y="4132263"/>
              <a:ext cx="576263" cy="576262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5225E3A-C818-475A-804B-3B00B16B6B52}"/>
                </a:ext>
              </a:extLst>
            </p:cNvPr>
            <p:cNvSpPr/>
            <p:nvPr/>
          </p:nvSpPr>
          <p:spPr>
            <a:xfrm>
              <a:off x="1835150" y="4276725"/>
              <a:ext cx="288925" cy="287338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877D509-E521-43A5-BC34-A2D856F3F0CD}"/>
                </a:ext>
              </a:extLst>
            </p:cNvPr>
            <p:cNvCxnSpPr/>
            <p:nvPr/>
          </p:nvCxnSpPr>
          <p:spPr>
            <a:xfrm>
              <a:off x="1403350" y="2636838"/>
              <a:ext cx="0" cy="8636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C2E341E2-5B12-4203-A34B-6736DF70F535}"/>
                </a:ext>
              </a:extLst>
            </p:cNvPr>
            <p:cNvSpPr/>
            <p:nvPr/>
          </p:nvSpPr>
          <p:spPr>
            <a:xfrm>
              <a:off x="4067175" y="3182938"/>
              <a:ext cx="576263" cy="576262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C32C523-66E2-4E4B-8394-2DC94C3C4939}"/>
                </a:ext>
              </a:extLst>
            </p:cNvPr>
            <p:cNvSpPr/>
            <p:nvPr/>
          </p:nvSpPr>
          <p:spPr>
            <a:xfrm>
              <a:off x="4211638" y="3327400"/>
              <a:ext cx="288925" cy="287338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DCF7AAD7-C541-43FA-A6C2-911EB5FCB829}"/>
                </a:ext>
              </a:extLst>
            </p:cNvPr>
            <p:cNvSpPr/>
            <p:nvPr/>
          </p:nvSpPr>
          <p:spPr>
            <a:xfrm>
              <a:off x="4643438" y="3182938"/>
              <a:ext cx="576262" cy="576262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4D3C1F4-BA62-416A-9690-CB206144F5CF}"/>
                </a:ext>
              </a:extLst>
            </p:cNvPr>
            <p:cNvSpPr/>
            <p:nvPr/>
          </p:nvSpPr>
          <p:spPr>
            <a:xfrm>
              <a:off x="4787900" y="3327400"/>
              <a:ext cx="288925" cy="2873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F9EE6EC4-8BF4-42AA-9F03-1CC423D5061F}"/>
                </a:ext>
              </a:extLst>
            </p:cNvPr>
            <p:cNvSpPr/>
            <p:nvPr/>
          </p:nvSpPr>
          <p:spPr>
            <a:xfrm>
              <a:off x="5219700" y="3182938"/>
              <a:ext cx="576263" cy="576262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5FA0D98-D6B4-43CB-8A52-7DCB489F0F81}"/>
                </a:ext>
              </a:extLst>
            </p:cNvPr>
            <p:cNvSpPr/>
            <p:nvPr/>
          </p:nvSpPr>
          <p:spPr>
            <a:xfrm>
              <a:off x="5364163" y="3327400"/>
              <a:ext cx="287337" cy="287338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Elbow Connector 24">
              <a:extLst>
                <a:ext uri="{FF2B5EF4-FFF2-40B4-BE49-F238E27FC236}">
                  <a16:creationId xmlns:a16="http://schemas.microsoft.com/office/drawing/2014/main" id="{717BE87E-1FAB-45F1-8974-1434072BB062}"/>
                </a:ext>
              </a:extLst>
            </p:cNvPr>
            <p:cNvCxnSpPr/>
            <p:nvPr/>
          </p:nvCxnSpPr>
          <p:spPr>
            <a:xfrm rot="5400000" flipH="1" flipV="1">
              <a:off x="4392613" y="2444750"/>
              <a:ext cx="647700" cy="431800"/>
            </a:xfrm>
            <a:prstGeom prst="bentConnector3">
              <a:avLst>
                <a:gd name="adj1" fmla="val 162968"/>
              </a:avLst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6844BB7A-08C0-4290-8DC0-D6340B3AE676}"/>
                </a:ext>
              </a:extLst>
            </p:cNvPr>
            <p:cNvSpPr/>
            <p:nvPr/>
          </p:nvSpPr>
          <p:spPr>
            <a:xfrm>
              <a:off x="4067175" y="3759200"/>
              <a:ext cx="576263" cy="57626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B2CF7EF-2814-4E51-8462-F39F3AECC52F}"/>
                </a:ext>
              </a:extLst>
            </p:cNvPr>
            <p:cNvSpPr/>
            <p:nvPr/>
          </p:nvSpPr>
          <p:spPr>
            <a:xfrm>
              <a:off x="4211638" y="3903663"/>
              <a:ext cx="288925" cy="2873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A43D025C-AABD-4871-9BCC-83B694B1DB2C}"/>
                </a:ext>
              </a:extLst>
            </p:cNvPr>
            <p:cNvSpPr/>
            <p:nvPr/>
          </p:nvSpPr>
          <p:spPr>
            <a:xfrm>
              <a:off x="4643438" y="3759200"/>
              <a:ext cx="576262" cy="57626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26E5547-9C01-4B0B-A213-F2C4FEA52F27}"/>
                </a:ext>
              </a:extLst>
            </p:cNvPr>
            <p:cNvSpPr/>
            <p:nvPr/>
          </p:nvSpPr>
          <p:spPr>
            <a:xfrm>
              <a:off x="4787900" y="3903663"/>
              <a:ext cx="288925" cy="2873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5E28313E-3F2E-480E-9E44-96FE68DDFD77}"/>
                </a:ext>
              </a:extLst>
            </p:cNvPr>
            <p:cNvSpPr/>
            <p:nvPr/>
          </p:nvSpPr>
          <p:spPr>
            <a:xfrm>
              <a:off x="5219700" y="3759200"/>
              <a:ext cx="576263" cy="57626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B7FA0FF-CFA9-4E67-9EC5-C292698CE092}"/>
                </a:ext>
              </a:extLst>
            </p:cNvPr>
            <p:cNvSpPr/>
            <p:nvPr/>
          </p:nvSpPr>
          <p:spPr>
            <a:xfrm>
              <a:off x="5364163" y="3903663"/>
              <a:ext cx="287337" cy="2873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3FE01FCF-4EB8-4E92-A96E-8CB64953BF7F}"/>
                </a:ext>
              </a:extLst>
            </p:cNvPr>
            <p:cNvSpPr/>
            <p:nvPr/>
          </p:nvSpPr>
          <p:spPr>
            <a:xfrm>
              <a:off x="4067175" y="4335463"/>
              <a:ext cx="576263" cy="576262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95D9B4C-0A59-4A46-ADF2-19C5DF7C3437}"/>
                </a:ext>
              </a:extLst>
            </p:cNvPr>
            <p:cNvSpPr/>
            <p:nvPr/>
          </p:nvSpPr>
          <p:spPr>
            <a:xfrm>
              <a:off x="4211638" y="4479925"/>
              <a:ext cx="288925" cy="2873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19FB063B-E46F-459E-AE1E-8591EFB0EBA2}"/>
                </a:ext>
              </a:extLst>
            </p:cNvPr>
            <p:cNvSpPr/>
            <p:nvPr/>
          </p:nvSpPr>
          <p:spPr>
            <a:xfrm>
              <a:off x="4643438" y="4335463"/>
              <a:ext cx="576262" cy="576262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0DA6DD1-E96E-4CDE-B3D6-1AFAB6690EE3}"/>
                </a:ext>
              </a:extLst>
            </p:cNvPr>
            <p:cNvSpPr/>
            <p:nvPr/>
          </p:nvSpPr>
          <p:spPr>
            <a:xfrm>
              <a:off x="4787900" y="4479925"/>
              <a:ext cx="288925" cy="2873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026D0B31-94B5-4404-8B21-A7401521A85B}"/>
                </a:ext>
              </a:extLst>
            </p:cNvPr>
            <p:cNvSpPr/>
            <p:nvPr/>
          </p:nvSpPr>
          <p:spPr>
            <a:xfrm>
              <a:off x="5219700" y="4335463"/>
              <a:ext cx="576263" cy="576262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6123354-3D6F-49C8-8514-820C84471588}"/>
                </a:ext>
              </a:extLst>
            </p:cNvPr>
            <p:cNvSpPr/>
            <p:nvPr/>
          </p:nvSpPr>
          <p:spPr>
            <a:xfrm>
              <a:off x="5364163" y="4479925"/>
              <a:ext cx="287337" cy="2873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47" name="TextBox 54">
              <a:extLst>
                <a:ext uri="{FF2B5EF4-FFF2-40B4-BE49-F238E27FC236}">
                  <a16:creationId xmlns:a16="http://schemas.microsoft.com/office/drawing/2014/main" id="{CBDEC6A4-B82A-42FD-92C2-C86360E527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13" y="3544888"/>
              <a:ext cx="24257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</a:rPr>
                <a:t>Proliferation/ DNA damage</a:t>
              </a:r>
            </a:p>
          </p:txBody>
        </p:sp>
        <p:sp>
          <p:nvSpPr>
            <p:cNvPr id="56" name="Right Arrow 55">
              <a:extLst>
                <a:ext uri="{FF2B5EF4-FFF2-40B4-BE49-F238E27FC236}">
                  <a16:creationId xmlns:a16="http://schemas.microsoft.com/office/drawing/2014/main" id="{2AF97C93-E8D2-4F79-9684-F46052501D6C}"/>
                </a:ext>
              </a:extLst>
            </p:cNvPr>
            <p:cNvSpPr/>
            <p:nvPr/>
          </p:nvSpPr>
          <p:spPr>
            <a:xfrm>
              <a:off x="2657475" y="4013200"/>
              <a:ext cx="1152525" cy="576263"/>
            </a:xfrm>
            <a:prstGeom prst="rightArrow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49" name="TextBox 56">
              <a:extLst>
                <a:ext uri="{FF2B5EF4-FFF2-40B4-BE49-F238E27FC236}">
                  <a16:creationId xmlns:a16="http://schemas.microsoft.com/office/drawing/2014/main" id="{478D1121-B6AD-44BB-A110-3FFBC02EB0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3975" y="4884738"/>
              <a:ext cx="1368425" cy="738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</a:rPr>
                <a:t>Mutations e.g. P53, KRAS, PTEN</a:t>
              </a:r>
            </a:p>
          </p:txBody>
        </p:sp>
        <p:sp>
          <p:nvSpPr>
            <p:cNvPr id="59" name="Right Arrow 58">
              <a:extLst>
                <a:ext uri="{FF2B5EF4-FFF2-40B4-BE49-F238E27FC236}">
                  <a16:creationId xmlns:a16="http://schemas.microsoft.com/office/drawing/2014/main" id="{97B632A8-5B6A-463F-B347-08E885E211A0}"/>
                </a:ext>
              </a:extLst>
            </p:cNvPr>
            <p:cNvSpPr/>
            <p:nvPr/>
          </p:nvSpPr>
          <p:spPr>
            <a:xfrm>
              <a:off x="5940425" y="3987800"/>
              <a:ext cx="1152525" cy="576263"/>
            </a:xfrm>
            <a:prstGeom prst="rightArrow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51" name="TextBox 59">
              <a:extLst>
                <a:ext uri="{FF2B5EF4-FFF2-40B4-BE49-F238E27FC236}">
                  <a16:creationId xmlns:a16="http://schemas.microsoft.com/office/drawing/2014/main" id="{7863C36B-6F6E-4FBF-81D4-DBA3F165B0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4550" y="2419350"/>
              <a:ext cx="1920875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</a:rPr>
                <a:t>Progression to invasion</a:t>
              </a:r>
            </a:p>
          </p:txBody>
        </p:sp>
        <p:grpSp>
          <p:nvGrpSpPr>
            <p:cNvPr id="13352" name="Group 63">
              <a:extLst>
                <a:ext uri="{FF2B5EF4-FFF2-40B4-BE49-F238E27FC236}">
                  <a16:creationId xmlns:a16="http://schemas.microsoft.com/office/drawing/2014/main" id="{54D24CD0-C233-4954-B149-8100B1A73C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8850" y="4419600"/>
              <a:ext cx="431800" cy="1225550"/>
              <a:chOff x="7884368" y="3933056"/>
              <a:chExt cx="432048" cy="1224136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860A87A4-C6ED-45E5-90B5-F99FED77D0F1}"/>
                  </a:ext>
                </a:extLst>
              </p:cNvPr>
              <p:cNvSpPr/>
              <p:nvPr/>
            </p:nvSpPr>
            <p:spPr>
              <a:xfrm flipH="1">
                <a:off x="7884368" y="3933056"/>
                <a:ext cx="432048" cy="1224136"/>
              </a:xfrm>
              <a:custGeom>
                <a:avLst/>
                <a:gdLst>
                  <a:gd name="connsiteX0" fmla="*/ 185678 w 680018"/>
                  <a:gd name="connsiteY0" fmla="*/ 1957294 h 1957294"/>
                  <a:gd name="connsiteX1" fmla="*/ 320149 w 680018"/>
                  <a:gd name="connsiteY1" fmla="*/ 1822824 h 1957294"/>
                  <a:gd name="connsiteX2" fmla="*/ 379913 w 680018"/>
                  <a:gd name="connsiteY2" fmla="*/ 1733177 h 1957294"/>
                  <a:gd name="connsiteX3" fmla="*/ 409796 w 680018"/>
                  <a:gd name="connsiteY3" fmla="*/ 1688353 h 1957294"/>
                  <a:gd name="connsiteX4" fmla="*/ 424737 w 680018"/>
                  <a:gd name="connsiteY4" fmla="*/ 1643530 h 1957294"/>
                  <a:gd name="connsiteX5" fmla="*/ 484502 w 680018"/>
                  <a:gd name="connsiteY5" fmla="*/ 1538941 h 1957294"/>
                  <a:gd name="connsiteX6" fmla="*/ 499443 w 680018"/>
                  <a:gd name="connsiteY6" fmla="*/ 1494118 h 1957294"/>
                  <a:gd name="connsiteX7" fmla="*/ 559208 w 680018"/>
                  <a:gd name="connsiteY7" fmla="*/ 1389530 h 1957294"/>
                  <a:gd name="connsiteX8" fmla="*/ 574149 w 680018"/>
                  <a:gd name="connsiteY8" fmla="*/ 1344706 h 1957294"/>
                  <a:gd name="connsiteX9" fmla="*/ 604031 w 680018"/>
                  <a:gd name="connsiteY9" fmla="*/ 1284941 h 1957294"/>
                  <a:gd name="connsiteX10" fmla="*/ 618972 w 680018"/>
                  <a:gd name="connsiteY10" fmla="*/ 1225177 h 1957294"/>
                  <a:gd name="connsiteX11" fmla="*/ 633913 w 680018"/>
                  <a:gd name="connsiteY11" fmla="*/ 1180353 h 1957294"/>
                  <a:gd name="connsiteX12" fmla="*/ 648855 w 680018"/>
                  <a:gd name="connsiteY12" fmla="*/ 1075765 h 1957294"/>
                  <a:gd name="connsiteX13" fmla="*/ 678737 w 680018"/>
                  <a:gd name="connsiteY13" fmla="*/ 941294 h 1957294"/>
                  <a:gd name="connsiteX14" fmla="*/ 663796 w 680018"/>
                  <a:gd name="connsiteY14" fmla="*/ 388471 h 1957294"/>
                  <a:gd name="connsiteX15" fmla="*/ 633913 w 680018"/>
                  <a:gd name="connsiteY15" fmla="*/ 328706 h 1957294"/>
                  <a:gd name="connsiteX16" fmla="*/ 559208 w 680018"/>
                  <a:gd name="connsiteY16" fmla="*/ 254000 h 1957294"/>
                  <a:gd name="connsiteX17" fmla="*/ 499443 w 680018"/>
                  <a:gd name="connsiteY17" fmla="*/ 179294 h 1957294"/>
                  <a:gd name="connsiteX18" fmla="*/ 454619 w 680018"/>
                  <a:gd name="connsiteY18" fmla="*/ 149412 h 1957294"/>
                  <a:gd name="connsiteX19" fmla="*/ 409796 w 680018"/>
                  <a:gd name="connsiteY19" fmla="*/ 59765 h 1957294"/>
                  <a:gd name="connsiteX20" fmla="*/ 350031 w 680018"/>
                  <a:gd name="connsiteY20" fmla="*/ 0 h 1957294"/>
                  <a:gd name="connsiteX21" fmla="*/ 320149 w 680018"/>
                  <a:gd name="connsiteY21" fmla="*/ 29883 h 1957294"/>
                  <a:gd name="connsiteX22" fmla="*/ 275325 w 680018"/>
                  <a:gd name="connsiteY22" fmla="*/ 59765 h 1957294"/>
                  <a:gd name="connsiteX23" fmla="*/ 245443 w 680018"/>
                  <a:gd name="connsiteY23" fmla="*/ 104588 h 1957294"/>
                  <a:gd name="connsiteX24" fmla="*/ 200619 w 680018"/>
                  <a:gd name="connsiteY24" fmla="*/ 179294 h 1957294"/>
                  <a:gd name="connsiteX25" fmla="*/ 185678 w 680018"/>
                  <a:gd name="connsiteY25" fmla="*/ 224118 h 1957294"/>
                  <a:gd name="connsiteX26" fmla="*/ 125913 w 680018"/>
                  <a:gd name="connsiteY26" fmla="*/ 328706 h 1957294"/>
                  <a:gd name="connsiteX27" fmla="*/ 81090 w 680018"/>
                  <a:gd name="connsiteY27" fmla="*/ 478118 h 1957294"/>
                  <a:gd name="connsiteX28" fmla="*/ 66149 w 680018"/>
                  <a:gd name="connsiteY28" fmla="*/ 537883 h 1957294"/>
                  <a:gd name="connsiteX29" fmla="*/ 36266 w 680018"/>
                  <a:gd name="connsiteY29" fmla="*/ 627530 h 1957294"/>
                  <a:gd name="connsiteX30" fmla="*/ 21325 w 680018"/>
                  <a:gd name="connsiteY30" fmla="*/ 672353 h 1957294"/>
                  <a:gd name="connsiteX31" fmla="*/ 21325 w 680018"/>
                  <a:gd name="connsiteY31" fmla="*/ 1598706 h 1957294"/>
                  <a:gd name="connsiteX32" fmla="*/ 81090 w 680018"/>
                  <a:gd name="connsiteY32" fmla="*/ 1688353 h 1957294"/>
                  <a:gd name="connsiteX33" fmla="*/ 96031 w 680018"/>
                  <a:gd name="connsiteY33" fmla="*/ 1733177 h 1957294"/>
                  <a:gd name="connsiteX34" fmla="*/ 125913 w 680018"/>
                  <a:gd name="connsiteY34" fmla="*/ 1778000 h 1957294"/>
                  <a:gd name="connsiteX35" fmla="*/ 170737 w 680018"/>
                  <a:gd name="connsiteY35" fmla="*/ 1927412 h 1957294"/>
                  <a:gd name="connsiteX36" fmla="*/ 185678 w 680018"/>
                  <a:gd name="connsiteY36" fmla="*/ 1957294 h 195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80018" h="1957294">
                    <a:moveTo>
                      <a:pt x="185678" y="1957294"/>
                    </a:moveTo>
                    <a:cubicBezTo>
                      <a:pt x="230502" y="1912471"/>
                      <a:pt x="284987" y="1875568"/>
                      <a:pt x="320149" y="1822824"/>
                    </a:cubicBezTo>
                    <a:lnTo>
                      <a:pt x="379913" y="1733177"/>
                    </a:lnTo>
                    <a:lnTo>
                      <a:pt x="409796" y="1688353"/>
                    </a:lnTo>
                    <a:cubicBezTo>
                      <a:pt x="414776" y="1673412"/>
                      <a:pt x="417694" y="1657617"/>
                      <a:pt x="424737" y="1643530"/>
                    </a:cubicBezTo>
                    <a:cubicBezTo>
                      <a:pt x="499765" y="1493472"/>
                      <a:pt x="405915" y="1722308"/>
                      <a:pt x="484502" y="1538941"/>
                    </a:cubicBezTo>
                    <a:cubicBezTo>
                      <a:pt x="490706" y="1524465"/>
                      <a:pt x="493239" y="1508594"/>
                      <a:pt x="499443" y="1494118"/>
                    </a:cubicBezTo>
                    <a:cubicBezTo>
                      <a:pt x="522192" y="1441036"/>
                      <a:pt x="529195" y="1434548"/>
                      <a:pt x="559208" y="1389530"/>
                    </a:cubicBezTo>
                    <a:cubicBezTo>
                      <a:pt x="564188" y="1374589"/>
                      <a:pt x="567945" y="1359182"/>
                      <a:pt x="574149" y="1344706"/>
                    </a:cubicBezTo>
                    <a:cubicBezTo>
                      <a:pt x="582923" y="1324234"/>
                      <a:pt x="596210" y="1305796"/>
                      <a:pt x="604031" y="1284941"/>
                    </a:cubicBezTo>
                    <a:cubicBezTo>
                      <a:pt x="611241" y="1265714"/>
                      <a:pt x="613331" y="1244921"/>
                      <a:pt x="618972" y="1225177"/>
                    </a:cubicBezTo>
                    <a:cubicBezTo>
                      <a:pt x="623299" y="1210033"/>
                      <a:pt x="628933" y="1195294"/>
                      <a:pt x="633913" y="1180353"/>
                    </a:cubicBezTo>
                    <a:cubicBezTo>
                      <a:pt x="638894" y="1145490"/>
                      <a:pt x="642365" y="1110378"/>
                      <a:pt x="648855" y="1075765"/>
                    </a:cubicBezTo>
                    <a:cubicBezTo>
                      <a:pt x="657317" y="1030634"/>
                      <a:pt x="677739" y="987200"/>
                      <a:pt x="678737" y="941294"/>
                    </a:cubicBezTo>
                    <a:cubicBezTo>
                      <a:pt x="682743" y="756996"/>
                      <a:pt x="677249" y="572321"/>
                      <a:pt x="663796" y="388471"/>
                    </a:cubicBezTo>
                    <a:cubicBezTo>
                      <a:pt x="662171" y="366257"/>
                      <a:pt x="647587" y="346287"/>
                      <a:pt x="633913" y="328706"/>
                    </a:cubicBezTo>
                    <a:cubicBezTo>
                      <a:pt x="612292" y="300908"/>
                      <a:pt x="578743" y="283302"/>
                      <a:pt x="559208" y="254000"/>
                    </a:cubicBezTo>
                    <a:cubicBezTo>
                      <a:pt x="537022" y="220723"/>
                      <a:pt x="529854" y="203623"/>
                      <a:pt x="499443" y="179294"/>
                    </a:cubicBezTo>
                    <a:cubicBezTo>
                      <a:pt x="485421" y="168076"/>
                      <a:pt x="469560" y="159373"/>
                      <a:pt x="454619" y="149412"/>
                    </a:cubicBezTo>
                    <a:cubicBezTo>
                      <a:pt x="440158" y="106028"/>
                      <a:pt x="441393" y="96628"/>
                      <a:pt x="409796" y="59765"/>
                    </a:cubicBezTo>
                    <a:cubicBezTo>
                      <a:pt x="391461" y="38374"/>
                      <a:pt x="350031" y="0"/>
                      <a:pt x="350031" y="0"/>
                    </a:cubicBezTo>
                    <a:cubicBezTo>
                      <a:pt x="340070" y="9961"/>
                      <a:pt x="331149" y="21083"/>
                      <a:pt x="320149" y="29883"/>
                    </a:cubicBezTo>
                    <a:cubicBezTo>
                      <a:pt x="306127" y="41101"/>
                      <a:pt x="288023" y="47067"/>
                      <a:pt x="275325" y="59765"/>
                    </a:cubicBezTo>
                    <a:cubicBezTo>
                      <a:pt x="262628" y="72462"/>
                      <a:pt x="255404" y="89647"/>
                      <a:pt x="245443" y="104588"/>
                    </a:cubicBezTo>
                    <a:cubicBezTo>
                      <a:pt x="203117" y="231568"/>
                      <a:pt x="262148" y="76747"/>
                      <a:pt x="200619" y="179294"/>
                    </a:cubicBezTo>
                    <a:cubicBezTo>
                      <a:pt x="192516" y="192799"/>
                      <a:pt x="191882" y="209642"/>
                      <a:pt x="185678" y="224118"/>
                    </a:cubicBezTo>
                    <a:cubicBezTo>
                      <a:pt x="162929" y="277199"/>
                      <a:pt x="155926" y="283688"/>
                      <a:pt x="125913" y="328706"/>
                    </a:cubicBezTo>
                    <a:cubicBezTo>
                      <a:pt x="96406" y="476243"/>
                      <a:pt x="130232" y="330690"/>
                      <a:pt x="81090" y="478118"/>
                    </a:cubicBezTo>
                    <a:cubicBezTo>
                      <a:pt x="74596" y="497599"/>
                      <a:pt x="72050" y="518214"/>
                      <a:pt x="66149" y="537883"/>
                    </a:cubicBezTo>
                    <a:cubicBezTo>
                      <a:pt x="57098" y="568053"/>
                      <a:pt x="46227" y="597648"/>
                      <a:pt x="36266" y="627530"/>
                    </a:cubicBezTo>
                    <a:lnTo>
                      <a:pt x="21325" y="672353"/>
                    </a:lnTo>
                    <a:cubicBezTo>
                      <a:pt x="-9872" y="1077915"/>
                      <a:pt x="-4206" y="922117"/>
                      <a:pt x="21325" y="1598706"/>
                    </a:cubicBezTo>
                    <a:cubicBezTo>
                      <a:pt x="23815" y="1664688"/>
                      <a:pt x="33877" y="1656878"/>
                      <a:pt x="81090" y="1688353"/>
                    </a:cubicBezTo>
                    <a:cubicBezTo>
                      <a:pt x="86070" y="1703294"/>
                      <a:pt x="88988" y="1719090"/>
                      <a:pt x="96031" y="1733177"/>
                    </a:cubicBezTo>
                    <a:cubicBezTo>
                      <a:pt x="104061" y="1749238"/>
                      <a:pt x="118839" y="1761495"/>
                      <a:pt x="125913" y="1778000"/>
                    </a:cubicBezTo>
                    <a:cubicBezTo>
                      <a:pt x="136684" y="1803131"/>
                      <a:pt x="152479" y="1918283"/>
                      <a:pt x="170737" y="1927412"/>
                    </a:cubicBezTo>
                    <a:lnTo>
                      <a:pt x="185678" y="195729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8DE9966-ED43-464B-9CE5-1DC68B84057A}"/>
                  </a:ext>
                </a:extLst>
              </p:cNvPr>
              <p:cNvSpPr/>
              <p:nvPr/>
            </p:nvSpPr>
            <p:spPr>
              <a:xfrm>
                <a:off x="7955847" y="4437299"/>
                <a:ext cx="289091" cy="28859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353" name="Group 64">
              <a:extLst>
                <a:ext uri="{FF2B5EF4-FFF2-40B4-BE49-F238E27FC236}">
                  <a16:creationId xmlns:a16="http://schemas.microsoft.com/office/drawing/2014/main" id="{8E8A48B9-0AF1-4068-A13D-E69BCA6400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27988" y="5284788"/>
              <a:ext cx="431800" cy="1223962"/>
              <a:chOff x="7884368" y="3933056"/>
              <a:chExt cx="432048" cy="1224136"/>
            </a:xfrm>
          </p:grpSpPr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260B8CB9-B5FC-4CA5-ADA9-42A8C0C9ED49}"/>
                  </a:ext>
                </a:extLst>
              </p:cNvPr>
              <p:cNvSpPr/>
              <p:nvPr/>
            </p:nvSpPr>
            <p:spPr>
              <a:xfrm flipH="1">
                <a:off x="7884368" y="3933056"/>
                <a:ext cx="432048" cy="1224136"/>
              </a:xfrm>
              <a:custGeom>
                <a:avLst/>
                <a:gdLst>
                  <a:gd name="connsiteX0" fmla="*/ 185678 w 680018"/>
                  <a:gd name="connsiteY0" fmla="*/ 1957294 h 1957294"/>
                  <a:gd name="connsiteX1" fmla="*/ 320149 w 680018"/>
                  <a:gd name="connsiteY1" fmla="*/ 1822824 h 1957294"/>
                  <a:gd name="connsiteX2" fmla="*/ 379913 w 680018"/>
                  <a:gd name="connsiteY2" fmla="*/ 1733177 h 1957294"/>
                  <a:gd name="connsiteX3" fmla="*/ 409796 w 680018"/>
                  <a:gd name="connsiteY3" fmla="*/ 1688353 h 1957294"/>
                  <a:gd name="connsiteX4" fmla="*/ 424737 w 680018"/>
                  <a:gd name="connsiteY4" fmla="*/ 1643530 h 1957294"/>
                  <a:gd name="connsiteX5" fmla="*/ 484502 w 680018"/>
                  <a:gd name="connsiteY5" fmla="*/ 1538941 h 1957294"/>
                  <a:gd name="connsiteX6" fmla="*/ 499443 w 680018"/>
                  <a:gd name="connsiteY6" fmla="*/ 1494118 h 1957294"/>
                  <a:gd name="connsiteX7" fmla="*/ 559208 w 680018"/>
                  <a:gd name="connsiteY7" fmla="*/ 1389530 h 1957294"/>
                  <a:gd name="connsiteX8" fmla="*/ 574149 w 680018"/>
                  <a:gd name="connsiteY8" fmla="*/ 1344706 h 1957294"/>
                  <a:gd name="connsiteX9" fmla="*/ 604031 w 680018"/>
                  <a:gd name="connsiteY9" fmla="*/ 1284941 h 1957294"/>
                  <a:gd name="connsiteX10" fmla="*/ 618972 w 680018"/>
                  <a:gd name="connsiteY10" fmla="*/ 1225177 h 1957294"/>
                  <a:gd name="connsiteX11" fmla="*/ 633913 w 680018"/>
                  <a:gd name="connsiteY11" fmla="*/ 1180353 h 1957294"/>
                  <a:gd name="connsiteX12" fmla="*/ 648855 w 680018"/>
                  <a:gd name="connsiteY12" fmla="*/ 1075765 h 1957294"/>
                  <a:gd name="connsiteX13" fmla="*/ 678737 w 680018"/>
                  <a:gd name="connsiteY13" fmla="*/ 941294 h 1957294"/>
                  <a:gd name="connsiteX14" fmla="*/ 663796 w 680018"/>
                  <a:gd name="connsiteY14" fmla="*/ 388471 h 1957294"/>
                  <a:gd name="connsiteX15" fmla="*/ 633913 w 680018"/>
                  <a:gd name="connsiteY15" fmla="*/ 328706 h 1957294"/>
                  <a:gd name="connsiteX16" fmla="*/ 559208 w 680018"/>
                  <a:gd name="connsiteY16" fmla="*/ 254000 h 1957294"/>
                  <a:gd name="connsiteX17" fmla="*/ 499443 w 680018"/>
                  <a:gd name="connsiteY17" fmla="*/ 179294 h 1957294"/>
                  <a:gd name="connsiteX18" fmla="*/ 454619 w 680018"/>
                  <a:gd name="connsiteY18" fmla="*/ 149412 h 1957294"/>
                  <a:gd name="connsiteX19" fmla="*/ 409796 w 680018"/>
                  <a:gd name="connsiteY19" fmla="*/ 59765 h 1957294"/>
                  <a:gd name="connsiteX20" fmla="*/ 350031 w 680018"/>
                  <a:gd name="connsiteY20" fmla="*/ 0 h 1957294"/>
                  <a:gd name="connsiteX21" fmla="*/ 320149 w 680018"/>
                  <a:gd name="connsiteY21" fmla="*/ 29883 h 1957294"/>
                  <a:gd name="connsiteX22" fmla="*/ 275325 w 680018"/>
                  <a:gd name="connsiteY22" fmla="*/ 59765 h 1957294"/>
                  <a:gd name="connsiteX23" fmla="*/ 245443 w 680018"/>
                  <a:gd name="connsiteY23" fmla="*/ 104588 h 1957294"/>
                  <a:gd name="connsiteX24" fmla="*/ 200619 w 680018"/>
                  <a:gd name="connsiteY24" fmla="*/ 179294 h 1957294"/>
                  <a:gd name="connsiteX25" fmla="*/ 185678 w 680018"/>
                  <a:gd name="connsiteY25" fmla="*/ 224118 h 1957294"/>
                  <a:gd name="connsiteX26" fmla="*/ 125913 w 680018"/>
                  <a:gd name="connsiteY26" fmla="*/ 328706 h 1957294"/>
                  <a:gd name="connsiteX27" fmla="*/ 81090 w 680018"/>
                  <a:gd name="connsiteY27" fmla="*/ 478118 h 1957294"/>
                  <a:gd name="connsiteX28" fmla="*/ 66149 w 680018"/>
                  <a:gd name="connsiteY28" fmla="*/ 537883 h 1957294"/>
                  <a:gd name="connsiteX29" fmla="*/ 36266 w 680018"/>
                  <a:gd name="connsiteY29" fmla="*/ 627530 h 1957294"/>
                  <a:gd name="connsiteX30" fmla="*/ 21325 w 680018"/>
                  <a:gd name="connsiteY30" fmla="*/ 672353 h 1957294"/>
                  <a:gd name="connsiteX31" fmla="*/ 21325 w 680018"/>
                  <a:gd name="connsiteY31" fmla="*/ 1598706 h 1957294"/>
                  <a:gd name="connsiteX32" fmla="*/ 81090 w 680018"/>
                  <a:gd name="connsiteY32" fmla="*/ 1688353 h 1957294"/>
                  <a:gd name="connsiteX33" fmla="*/ 96031 w 680018"/>
                  <a:gd name="connsiteY33" fmla="*/ 1733177 h 1957294"/>
                  <a:gd name="connsiteX34" fmla="*/ 125913 w 680018"/>
                  <a:gd name="connsiteY34" fmla="*/ 1778000 h 1957294"/>
                  <a:gd name="connsiteX35" fmla="*/ 170737 w 680018"/>
                  <a:gd name="connsiteY35" fmla="*/ 1927412 h 1957294"/>
                  <a:gd name="connsiteX36" fmla="*/ 185678 w 680018"/>
                  <a:gd name="connsiteY36" fmla="*/ 1957294 h 195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80018" h="1957294">
                    <a:moveTo>
                      <a:pt x="185678" y="1957294"/>
                    </a:moveTo>
                    <a:cubicBezTo>
                      <a:pt x="230502" y="1912471"/>
                      <a:pt x="284987" y="1875568"/>
                      <a:pt x="320149" y="1822824"/>
                    </a:cubicBezTo>
                    <a:lnTo>
                      <a:pt x="379913" y="1733177"/>
                    </a:lnTo>
                    <a:lnTo>
                      <a:pt x="409796" y="1688353"/>
                    </a:lnTo>
                    <a:cubicBezTo>
                      <a:pt x="414776" y="1673412"/>
                      <a:pt x="417694" y="1657617"/>
                      <a:pt x="424737" y="1643530"/>
                    </a:cubicBezTo>
                    <a:cubicBezTo>
                      <a:pt x="499765" y="1493472"/>
                      <a:pt x="405915" y="1722308"/>
                      <a:pt x="484502" y="1538941"/>
                    </a:cubicBezTo>
                    <a:cubicBezTo>
                      <a:pt x="490706" y="1524465"/>
                      <a:pt x="493239" y="1508594"/>
                      <a:pt x="499443" y="1494118"/>
                    </a:cubicBezTo>
                    <a:cubicBezTo>
                      <a:pt x="522192" y="1441036"/>
                      <a:pt x="529195" y="1434548"/>
                      <a:pt x="559208" y="1389530"/>
                    </a:cubicBezTo>
                    <a:cubicBezTo>
                      <a:pt x="564188" y="1374589"/>
                      <a:pt x="567945" y="1359182"/>
                      <a:pt x="574149" y="1344706"/>
                    </a:cubicBezTo>
                    <a:cubicBezTo>
                      <a:pt x="582923" y="1324234"/>
                      <a:pt x="596210" y="1305796"/>
                      <a:pt x="604031" y="1284941"/>
                    </a:cubicBezTo>
                    <a:cubicBezTo>
                      <a:pt x="611241" y="1265714"/>
                      <a:pt x="613331" y="1244921"/>
                      <a:pt x="618972" y="1225177"/>
                    </a:cubicBezTo>
                    <a:cubicBezTo>
                      <a:pt x="623299" y="1210033"/>
                      <a:pt x="628933" y="1195294"/>
                      <a:pt x="633913" y="1180353"/>
                    </a:cubicBezTo>
                    <a:cubicBezTo>
                      <a:pt x="638894" y="1145490"/>
                      <a:pt x="642365" y="1110378"/>
                      <a:pt x="648855" y="1075765"/>
                    </a:cubicBezTo>
                    <a:cubicBezTo>
                      <a:pt x="657317" y="1030634"/>
                      <a:pt x="677739" y="987200"/>
                      <a:pt x="678737" y="941294"/>
                    </a:cubicBezTo>
                    <a:cubicBezTo>
                      <a:pt x="682743" y="756996"/>
                      <a:pt x="677249" y="572321"/>
                      <a:pt x="663796" y="388471"/>
                    </a:cubicBezTo>
                    <a:cubicBezTo>
                      <a:pt x="662171" y="366257"/>
                      <a:pt x="647587" y="346287"/>
                      <a:pt x="633913" y="328706"/>
                    </a:cubicBezTo>
                    <a:cubicBezTo>
                      <a:pt x="612292" y="300908"/>
                      <a:pt x="578743" y="283302"/>
                      <a:pt x="559208" y="254000"/>
                    </a:cubicBezTo>
                    <a:cubicBezTo>
                      <a:pt x="537022" y="220723"/>
                      <a:pt x="529854" y="203623"/>
                      <a:pt x="499443" y="179294"/>
                    </a:cubicBezTo>
                    <a:cubicBezTo>
                      <a:pt x="485421" y="168076"/>
                      <a:pt x="469560" y="159373"/>
                      <a:pt x="454619" y="149412"/>
                    </a:cubicBezTo>
                    <a:cubicBezTo>
                      <a:pt x="440158" y="106028"/>
                      <a:pt x="441393" y="96628"/>
                      <a:pt x="409796" y="59765"/>
                    </a:cubicBezTo>
                    <a:cubicBezTo>
                      <a:pt x="391461" y="38374"/>
                      <a:pt x="350031" y="0"/>
                      <a:pt x="350031" y="0"/>
                    </a:cubicBezTo>
                    <a:cubicBezTo>
                      <a:pt x="340070" y="9961"/>
                      <a:pt x="331149" y="21083"/>
                      <a:pt x="320149" y="29883"/>
                    </a:cubicBezTo>
                    <a:cubicBezTo>
                      <a:pt x="306127" y="41101"/>
                      <a:pt x="288023" y="47067"/>
                      <a:pt x="275325" y="59765"/>
                    </a:cubicBezTo>
                    <a:cubicBezTo>
                      <a:pt x="262628" y="72462"/>
                      <a:pt x="255404" y="89647"/>
                      <a:pt x="245443" y="104588"/>
                    </a:cubicBezTo>
                    <a:cubicBezTo>
                      <a:pt x="203117" y="231568"/>
                      <a:pt x="262148" y="76747"/>
                      <a:pt x="200619" y="179294"/>
                    </a:cubicBezTo>
                    <a:cubicBezTo>
                      <a:pt x="192516" y="192799"/>
                      <a:pt x="191882" y="209642"/>
                      <a:pt x="185678" y="224118"/>
                    </a:cubicBezTo>
                    <a:cubicBezTo>
                      <a:pt x="162929" y="277199"/>
                      <a:pt x="155926" y="283688"/>
                      <a:pt x="125913" y="328706"/>
                    </a:cubicBezTo>
                    <a:cubicBezTo>
                      <a:pt x="96406" y="476243"/>
                      <a:pt x="130232" y="330690"/>
                      <a:pt x="81090" y="478118"/>
                    </a:cubicBezTo>
                    <a:cubicBezTo>
                      <a:pt x="74596" y="497599"/>
                      <a:pt x="72050" y="518214"/>
                      <a:pt x="66149" y="537883"/>
                    </a:cubicBezTo>
                    <a:cubicBezTo>
                      <a:pt x="57098" y="568053"/>
                      <a:pt x="46227" y="597648"/>
                      <a:pt x="36266" y="627530"/>
                    </a:cubicBezTo>
                    <a:lnTo>
                      <a:pt x="21325" y="672353"/>
                    </a:lnTo>
                    <a:cubicBezTo>
                      <a:pt x="-9872" y="1077915"/>
                      <a:pt x="-4206" y="922117"/>
                      <a:pt x="21325" y="1598706"/>
                    </a:cubicBezTo>
                    <a:cubicBezTo>
                      <a:pt x="23815" y="1664688"/>
                      <a:pt x="33877" y="1656878"/>
                      <a:pt x="81090" y="1688353"/>
                    </a:cubicBezTo>
                    <a:cubicBezTo>
                      <a:pt x="86070" y="1703294"/>
                      <a:pt x="88988" y="1719090"/>
                      <a:pt x="96031" y="1733177"/>
                    </a:cubicBezTo>
                    <a:cubicBezTo>
                      <a:pt x="104061" y="1749238"/>
                      <a:pt x="118839" y="1761495"/>
                      <a:pt x="125913" y="1778000"/>
                    </a:cubicBezTo>
                    <a:cubicBezTo>
                      <a:pt x="136684" y="1803131"/>
                      <a:pt x="152479" y="1918283"/>
                      <a:pt x="170737" y="1927412"/>
                    </a:cubicBezTo>
                    <a:lnTo>
                      <a:pt x="185678" y="195729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5ECED6FA-089B-4185-A17E-5AE2FB36F13E}"/>
                  </a:ext>
                </a:extLst>
              </p:cNvPr>
              <p:cNvSpPr/>
              <p:nvPr/>
            </p:nvSpPr>
            <p:spPr>
              <a:xfrm>
                <a:off x="7955846" y="4436365"/>
                <a:ext cx="289091" cy="28896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9DAF0BDE-AD24-4B4C-BF97-4C07801DF9D4}"/>
                </a:ext>
              </a:extLst>
            </p:cNvPr>
            <p:cNvSpPr/>
            <p:nvPr/>
          </p:nvSpPr>
          <p:spPr>
            <a:xfrm>
              <a:off x="7164388" y="3268663"/>
              <a:ext cx="576262" cy="576262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BC86F0E-DB2F-4941-B823-2BAC99AC96E5}"/>
                </a:ext>
              </a:extLst>
            </p:cNvPr>
            <p:cNvSpPr/>
            <p:nvPr/>
          </p:nvSpPr>
          <p:spPr>
            <a:xfrm>
              <a:off x="7308850" y="3411538"/>
              <a:ext cx="287338" cy="288925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D24EEE9E-A4FE-4B11-8613-DCE4E4A70A92}"/>
                </a:ext>
              </a:extLst>
            </p:cNvPr>
            <p:cNvSpPr/>
            <p:nvPr/>
          </p:nvSpPr>
          <p:spPr>
            <a:xfrm>
              <a:off x="7740650" y="3268663"/>
              <a:ext cx="576263" cy="576262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E3335B2-6D26-4F38-A0DB-AD682E8AFE45}"/>
                </a:ext>
              </a:extLst>
            </p:cNvPr>
            <p:cNvSpPr/>
            <p:nvPr/>
          </p:nvSpPr>
          <p:spPr>
            <a:xfrm>
              <a:off x="7885113" y="3411538"/>
              <a:ext cx="287337" cy="28892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34A3EF43-1432-4DF6-9E1F-4EE44514DA3B}"/>
                </a:ext>
              </a:extLst>
            </p:cNvPr>
            <p:cNvSpPr/>
            <p:nvPr/>
          </p:nvSpPr>
          <p:spPr>
            <a:xfrm>
              <a:off x="8316913" y="3268663"/>
              <a:ext cx="576262" cy="576262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D5C99CB-134F-41AE-AC0D-17EFD0E386CA}"/>
                </a:ext>
              </a:extLst>
            </p:cNvPr>
            <p:cNvSpPr/>
            <p:nvPr/>
          </p:nvSpPr>
          <p:spPr>
            <a:xfrm>
              <a:off x="8459788" y="3411538"/>
              <a:ext cx="288925" cy="288925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0907BFBE-D53D-4104-8B18-AC5FA217F8DD}"/>
                </a:ext>
              </a:extLst>
            </p:cNvPr>
            <p:cNvSpPr/>
            <p:nvPr/>
          </p:nvSpPr>
          <p:spPr>
            <a:xfrm>
              <a:off x="7164388" y="3844925"/>
              <a:ext cx="576262" cy="57467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58C2421-CEB3-430E-A577-FEE8D7298B54}"/>
                </a:ext>
              </a:extLst>
            </p:cNvPr>
            <p:cNvSpPr/>
            <p:nvPr/>
          </p:nvSpPr>
          <p:spPr>
            <a:xfrm>
              <a:off x="7308850" y="3987800"/>
              <a:ext cx="287338" cy="28892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6F3C090A-4171-4FA0-A649-57A517B9487A}"/>
                </a:ext>
              </a:extLst>
            </p:cNvPr>
            <p:cNvSpPr/>
            <p:nvPr/>
          </p:nvSpPr>
          <p:spPr>
            <a:xfrm>
              <a:off x="7740650" y="3844925"/>
              <a:ext cx="576263" cy="57467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7FEA953-CFCC-4CFB-8176-3DA80B975378}"/>
                </a:ext>
              </a:extLst>
            </p:cNvPr>
            <p:cNvSpPr/>
            <p:nvPr/>
          </p:nvSpPr>
          <p:spPr>
            <a:xfrm>
              <a:off x="7885113" y="3987800"/>
              <a:ext cx="287337" cy="28892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81B65082-62CC-49AD-B21D-7BBC9E2861F4}"/>
                </a:ext>
              </a:extLst>
            </p:cNvPr>
            <p:cNvSpPr/>
            <p:nvPr/>
          </p:nvSpPr>
          <p:spPr>
            <a:xfrm>
              <a:off x="8316913" y="3844925"/>
              <a:ext cx="576262" cy="57467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7BE2E19C-75F5-4F8D-8626-09D16595AAD6}"/>
                </a:ext>
              </a:extLst>
            </p:cNvPr>
            <p:cNvSpPr/>
            <p:nvPr/>
          </p:nvSpPr>
          <p:spPr>
            <a:xfrm>
              <a:off x="8459788" y="3987800"/>
              <a:ext cx="288925" cy="28892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8DC87F7C-DBC4-463E-889B-7A6A3B5C5D75}"/>
                </a:ext>
              </a:extLst>
            </p:cNvPr>
            <p:cNvSpPr/>
            <p:nvPr/>
          </p:nvSpPr>
          <p:spPr>
            <a:xfrm>
              <a:off x="7740650" y="4419600"/>
              <a:ext cx="576263" cy="57626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4FBE1D2-1486-40F4-B028-AD14AA1BCDA7}"/>
                </a:ext>
              </a:extLst>
            </p:cNvPr>
            <p:cNvSpPr/>
            <p:nvPr/>
          </p:nvSpPr>
          <p:spPr>
            <a:xfrm>
              <a:off x="7885113" y="4564063"/>
              <a:ext cx="287337" cy="28892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411E7FEF-A094-481A-A211-1F9D2180BFD4}"/>
                </a:ext>
              </a:extLst>
            </p:cNvPr>
            <p:cNvSpPr/>
            <p:nvPr/>
          </p:nvSpPr>
          <p:spPr>
            <a:xfrm>
              <a:off x="8316913" y="4419600"/>
              <a:ext cx="576262" cy="57626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F5DFFC6-E963-4915-B72B-D549C7FF8A21}"/>
                </a:ext>
              </a:extLst>
            </p:cNvPr>
            <p:cNvSpPr/>
            <p:nvPr/>
          </p:nvSpPr>
          <p:spPr>
            <a:xfrm>
              <a:off x="8459788" y="4564063"/>
              <a:ext cx="288925" cy="28892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70" name="TextBox 88">
              <a:extLst>
                <a:ext uri="{FF2B5EF4-FFF2-40B4-BE49-F238E27FC236}">
                  <a16:creationId xmlns:a16="http://schemas.microsoft.com/office/drawing/2014/main" id="{4C31770D-D367-425E-8000-C8FF7E3C57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1970088"/>
              <a:ext cx="1584325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/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</a:rPr>
                <a:t>Chronic inflammation</a:t>
              </a:r>
            </a:p>
          </p:txBody>
        </p:sp>
        <p:sp>
          <p:nvSpPr>
            <p:cNvPr id="13371" name="TextBox 2">
              <a:extLst>
                <a:ext uri="{FF2B5EF4-FFF2-40B4-BE49-F238E27FC236}">
                  <a16:creationId xmlns:a16="http://schemas.microsoft.com/office/drawing/2014/main" id="{B9955C04-F220-442B-9AE2-7A85F67953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9775" y="2414588"/>
              <a:ext cx="26638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r>
                <a:rPr lang="en-GB" altLang="en-US" sz="1400">
                  <a:latin typeface="Arial" panose="020B0604020202020204" pitchFamily="34" charset="0"/>
                  <a:cs typeface="Arial" panose="020B0604020202020204" pitchFamily="34" charset="0"/>
                </a:rPr>
                <a:t>Stromal Activation</a:t>
              </a:r>
            </a:p>
          </p:txBody>
        </p:sp>
      </p:grpSp>
      <p:sp>
        <p:nvSpPr>
          <p:cNvPr id="13317" name="Rectangle 2">
            <a:extLst>
              <a:ext uri="{FF2B5EF4-FFF2-40B4-BE49-F238E27FC236}">
                <a16:creationId xmlns:a16="http://schemas.microsoft.com/office/drawing/2014/main" id="{5BF8969B-FB4A-4BD7-878A-A9284C537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36538"/>
            <a:ext cx="87122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latin typeface="Arial" panose="020B0604020202020204" pitchFamily="34" charset="0"/>
                <a:cs typeface="Arial" panose="020B0604020202020204" pitchFamily="34" charset="0"/>
              </a:rPr>
              <a:t>Chronic inflammation drives bile duct cancer  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64B684A2-D9BD-4BF3-B714-A847DC1E20B6}"/>
              </a:ext>
            </a:extLst>
          </p:cNvPr>
          <p:cNvCxnSpPr/>
          <p:nvPr/>
        </p:nvCxnSpPr>
        <p:spPr>
          <a:xfrm>
            <a:off x="347663" y="692150"/>
            <a:ext cx="82565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9" name="Picture 10" descr="Related image">
            <a:extLst>
              <a:ext uri="{FF2B5EF4-FFF2-40B4-BE49-F238E27FC236}">
                <a16:creationId xmlns:a16="http://schemas.microsoft.com/office/drawing/2014/main" id="{B3E60A77-B9F8-47AC-BEB5-7FE64A9B0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2" b="-1215"/>
          <a:stretch>
            <a:fillRect/>
          </a:stretch>
        </p:blipFill>
        <p:spPr bwMode="auto">
          <a:xfrm rot="1405285">
            <a:off x="717550" y="796925"/>
            <a:ext cx="1358900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E655421-0835-4F1D-8255-64039E2C3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1B5B307B-7C29-4BAC-B860-40A4E5403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803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B4D8F665-4B7C-4769-B3DA-EDF522663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36538"/>
            <a:ext cx="87122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i="1">
                <a:latin typeface="Arial" panose="020B0604020202020204" pitchFamily="34" charset="0"/>
                <a:cs typeface="Arial" panose="020B0604020202020204" pitchFamily="34" charset="0"/>
              </a:rPr>
              <a:t>Helicobacter pylori</a:t>
            </a:r>
            <a:r>
              <a:rPr lang="en-GB" altLang="en-US" sz="2800">
                <a:latin typeface="Arial" panose="020B0604020202020204" pitchFamily="34" charset="0"/>
                <a:cs typeface="Arial" panose="020B0604020202020204" pitchFamily="34" charset="0"/>
              </a:rPr>
              <a:t> causes gastric cancer 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C7912E-8146-49DD-AD6C-B9FC6A1BE968}"/>
              </a:ext>
            </a:extLst>
          </p:cNvPr>
          <p:cNvCxnSpPr/>
          <p:nvPr/>
        </p:nvCxnSpPr>
        <p:spPr>
          <a:xfrm>
            <a:off x="347663" y="692150"/>
            <a:ext cx="82565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4" name="Picture 15" descr="https://www.materials-talks.com/wp-content/uploads/2015/12/69940171_the-helicobacter-pyloris-300x270.jpg">
            <a:extLst>
              <a:ext uri="{FF2B5EF4-FFF2-40B4-BE49-F238E27FC236}">
                <a16:creationId xmlns:a16="http://schemas.microsoft.com/office/drawing/2014/main" id="{852521DB-5CDE-42B1-BE9A-D5042C112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6" r="-2095" b="44194"/>
          <a:stretch>
            <a:fillRect/>
          </a:stretch>
        </p:blipFill>
        <p:spPr bwMode="auto">
          <a:xfrm rot="-2014701">
            <a:off x="6269038" y="1290638"/>
            <a:ext cx="1673225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5" name="Group 9">
            <a:extLst>
              <a:ext uri="{FF2B5EF4-FFF2-40B4-BE49-F238E27FC236}">
                <a16:creationId xmlns:a16="http://schemas.microsoft.com/office/drawing/2014/main" id="{3544E4F7-6D3E-45B8-ADB8-76AA7C9892EC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2636838"/>
            <a:ext cx="8283575" cy="2376487"/>
            <a:chOff x="395536" y="3140968"/>
            <a:chExt cx="8283325" cy="2376264"/>
          </a:xfrm>
        </p:grpSpPr>
        <p:pic>
          <p:nvPicPr>
            <p:cNvPr id="15368" name="Picture 2">
              <a:extLst>
                <a:ext uri="{FF2B5EF4-FFF2-40B4-BE49-F238E27FC236}">
                  <a16:creationId xmlns:a16="http://schemas.microsoft.com/office/drawing/2014/main" id="{D9603B9B-AF89-46EF-88E4-4BACE11F9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" r="15440"/>
            <a:stretch>
              <a:fillRect/>
            </a:stretch>
          </p:blipFill>
          <p:spPr bwMode="auto">
            <a:xfrm>
              <a:off x="395536" y="3140968"/>
              <a:ext cx="8283325" cy="237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ABAB711-F766-4672-B4C5-40303FAD4AAB}"/>
                </a:ext>
              </a:extLst>
            </p:cNvPr>
            <p:cNvSpPr/>
            <p:nvPr/>
          </p:nvSpPr>
          <p:spPr>
            <a:xfrm>
              <a:off x="2151258" y="4001312"/>
              <a:ext cx="144458" cy="144448"/>
            </a:xfrm>
            <a:prstGeom prst="ellipse">
              <a:avLst/>
            </a:prstGeom>
            <a:solidFill>
              <a:srgbClr val="F5E0DC"/>
            </a:solidFill>
            <a:ln>
              <a:solidFill>
                <a:srgbClr val="F5E0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15366" name="Rectangle 2">
            <a:extLst>
              <a:ext uri="{FF2B5EF4-FFF2-40B4-BE49-F238E27FC236}">
                <a16:creationId xmlns:a16="http://schemas.microsoft.com/office/drawing/2014/main" id="{EB655A4F-5767-4D6D-984A-01BA7C1C6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2054225"/>
            <a:ext cx="87122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24A00-F2B7-4427-9D38-08A6C2ADD912}"/>
              </a:ext>
            </a:extLst>
          </p:cNvPr>
          <p:cNvSpPr/>
          <p:nvPr/>
        </p:nvSpPr>
        <p:spPr>
          <a:xfrm>
            <a:off x="7235825" y="350838"/>
            <a:ext cx="1479550" cy="5572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447E429-E4C9-4298-880A-DA0694AE6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54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1027">
            <a:extLst>
              <a:ext uri="{FF2B5EF4-FFF2-40B4-BE49-F238E27FC236}">
                <a16:creationId xmlns:a16="http://schemas.microsoft.com/office/drawing/2014/main" id="{045F1369-71C4-486D-8074-E61E0701840D}"/>
              </a:ext>
            </a:extLst>
          </p:cNvPr>
          <p:cNvGraphicFramePr>
            <a:graphicFrameLocks noGrp="1" noChangeAspect="1"/>
          </p:cNvGraphicFramePr>
          <p:nvPr>
            <p:ph type="tbl" idx="1"/>
          </p:nvPr>
        </p:nvGraphicFramePr>
        <p:xfrm>
          <a:off x="757238" y="1268413"/>
          <a:ext cx="8115300" cy="569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8" name="Document" r:id="rId5" imgW="11349220" imgH="7959844" progId="Word.Document.8">
                  <p:embed/>
                </p:oleObj>
              </mc:Choice>
              <mc:Fallback>
                <p:oleObj name="Document" r:id="rId5" imgW="11349220" imgH="7959844" progId="Word.Document.8">
                  <p:embed/>
                  <p:pic>
                    <p:nvPicPr>
                      <p:cNvPr id="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8" y="1268413"/>
                        <a:ext cx="8115300" cy="5691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Rectangle 2">
            <a:extLst>
              <a:ext uri="{FF2B5EF4-FFF2-40B4-BE49-F238E27FC236}">
                <a16:creationId xmlns:a16="http://schemas.microsoft.com/office/drawing/2014/main" id="{690E9352-B20C-4630-BFFA-04753AE59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188913"/>
            <a:ext cx="7773987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latin typeface="Arial" panose="020B0604020202020204" pitchFamily="34" charset="0"/>
                <a:cs typeface="Arial" panose="020B0604020202020204" pitchFamily="34" charset="0"/>
              </a:rPr>
              <a:t>Viruses are also a major cause of cancer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F9F885-1468-4E73-BFEF-96FBB15BB06B}"/>
              </a:ext>
            </a:extLst>
          </p:cNvPr>
          <p:cNvCxnSpPr/>
          <p:nvPr/>
        </p:nvCxnSpPr>
        <p:spPr>
          <a:xfrm>
            <a:off x="323850" y="677863"/>
            <a:ext cx="7896225" cy="142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0C23776-46D1-4AFB-A38D-6676A952F519}"/>
              </a:ext>
            </a:extLst>
          </p:cNvPr>
          <p:cNvSpPr/>
          <p:nvPr/>
        </p:nvSpPr>
        <p:spPr>
          <a:xfrm>
            <a:off x="7524750" y="350838"/>
            <a:ext cx="1335088" cy="5572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BAFD0AD0-0C31-4ED6-B57F-68A1FC229F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198"/>
    </mc:Choice>
    <mc:Fallback>
      <p:transition spd="slow" advTm="134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3096</TotalTime>
  <Words>558</Words>
  <Application>Microsoft Office PowerPoint</Application>
  <PresentationFormat>On-screen Show (4:3)</PresentationFormat>
  <Paragraphs>96</Paragraphs>
  <Slides>16</Slides>
  <Notes>3</Notes>
  <HiddenSlides>0</HiddenSlides>
  <MMClips>16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Sumanas, Inc.</Manager>
  <Company>Garland Science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Biology of Cancer</dc:title>
  <dc:creator>Robert Weinberg</dc:creator>
  <cp:lastModifiedBy>Kevin Gaston</cp:lastModifiedBy>
  <cp:revision>295</cp:revision>
  <dcterms:created xsi:type="dcterms:W3CDTF">2002-12-24T01:08:46Z</dcterms:created>
  <dcterms:modified xsi:type="dcterms:W3CDTF">2020-02-26T13:23:12Z</dcterms:modified>
</cp:coreProperties>
</file>