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68" r:id="rId4"/>
    <p:sldId id="258" r:id="rId5"/>
    <p:sldId id="272" r:id="rId6"/>
    <p:sldId id="271" r:id="rId7"/>
    <p:sldId id="270" r:id="rId8"/>
    <p:sldId id="262" r:id="rId9"/>
    <p:sldId id="267" r:id="rId10"/>
    <p:sldId id="265" r:id="rId11"/>
    <p:sldId id="266" r:id="rId12"/>
    <p:sldId id="269" r:id="rId13"/>
    <p:sldId id="274" r:id="rId14"/>
    <p:sldId id="260" r:id="rId15"/>
    <p:sldId id="259" r:id="rId16"/>
    <p:sldId id="261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29999-9590-4BC4-91C9-943AA4422A64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BB1E4-52FC-4CAF-8547-0D8810A8E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120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BB1E4-52FC-4CAF-8547-0D8810A8E0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52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9BB-F1E7-4838-A142-51A5ACC4148F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8CF51-4FE4-460D-A2B0-BD90E78C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00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9BB-F1E7-4838-A142-51A5ACC4148F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8CF51-4FE4-460D-A2B0-BD90E78C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6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9BB-F1E7-4838-A142-51A5ACC4148F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8CF51-4FE4-460D-A2B0-BD90E78C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27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9BB-F1E7-4838-A142-51A5ACC4148F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8CF51-4FE4-460D-A2B0-BD90E78C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1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9BB-F1E7-4838-A142-51A5ACC4148F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8CF51-4FE4-460D-A2B0-BD90E78C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98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9BB-F1E7-4838-A142-51A5ACC4148F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8CF51-4FE4-460D-A2B0-BD90E78C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8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9BB-F1E7-4838-A142-51A5ACC4148F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8CF51-4FE4-460D-A2B0-BD90E78C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45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9BB-F1E7-4838-A142-51A5ACC4148F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8CF51-4FE4-460D-A2B0-BD90E78C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1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9BB-F1E7-4838-A142-51A5ACC4148F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8CF51-4FE4-460D-A2B0-BD90E78C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23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9BB-F1E7-4838-A142-51A5ACC4148F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8CF51-4FE4-460D-A2B0-BD90E78C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4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9BB-F1E7-4838-A142-51A5ACC4148F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8CF51-4FE4-460D-A2B0-BD90E78C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00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7B9BB-F1E7-4838-A142-51A5ACC4148F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8CF51-4FE4-460D-A2B0-BD90E78C3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0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"/><Relationship Id="rId4" Type="http://schemas.openxmlformats.org/officeDocument/2006/relationships/image" Target="../media/image8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944" y="275504"/>
            <a:ext cx="8692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xCorrelation</a:t>
            </a:r>
            <a:r>
              <a:rPr lang="en-GB" sz="24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Grid – USER GUIDE </a:t>
            </a:r>
            <a:r>
              <a:rPr lang="en-GB" sz="16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(</a:t>
            </a:r>
            <a:r>
              <a:rPr lang="en-GB" sz="1600" b="1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2014 </a:t>
            </a:r>
            <a:r>
              <a:rPr lang="en-GB" sz="1600" b="1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v3a)</a:t>
            </a:r>
            <a:endParaRPr lang="en-GB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Xcorrelogram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analysis useful tool to examine correlated firing between pairs of units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8952" y="1515640"/>
            <a:ext cx="8568952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sz="1800" dirty="0"/>
              <a:t> Problem with  CCH analysis is astronomical combination of neuronal pairs</a:t>
            </a:r>
            <a:r>
              <a:rPr lang="en-GB" dirty="0"/>
              <a:t> </a:t>
            </a:r>
            <a:r>
              <a:rPr lang="en-GB" sz="1800" dirty="0"/>
              <a:t>available</a:t>
            </a:r>
          </a:p>
          <a:p>
            <a:pPr>
              <a:buFontTx/>
              <a:buChar char="•"/>
            </a:pPr>
            <a:endParaRPr lang="en-GB" sz="800" dirty="0"/>
          </a:p>
          <a:p>
            <a:r>
              <a:rPr lang="en-GB" i="1" dirty="0"/>
              <a:t>e.g.</a:t>
            </a:r>
            <a:r>
              <a:rPr lang="en-GB" dirty="0"/>
              <a:t> </a:t>
            </a:r>
            <a:r>
              <a:rPr lang="en-GB" sz="1800" dirty="0"/>
              <a:t>just with a16-electrode array: </a:t>
            </a:r>
            <a:r>
              <a:rPr lang="en-GB" i="1" dirty="0"/>
              <a:t>i.e.</a:t>
            </a:r>
            <a:r>
              <a:rPr lang="en-GB" sz="1800" dirty="0"/>
              <a:t> </a:t>
            </a:r>
            <a:r>
              <a:rPr lang="en-GB" sz="1800" b="1" dirty="0"/>
              <a:t>many pair </a:t>
            </a:r>
            <a:r>
              <a:rPr lang="en-GB" sz="1800" b="1" dirty="0" smtClean="0"/>
              <a:t>combinations!</a:t>
            </a:r>
            <a:endParaRPr lang="en-GB" sz="1800" b="1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28" y="2492896"/>
            <a:ext cx="632598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8952" y="5200164"/>
            <a:ext cx="85689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Question:</a:t>
            </a:r>
            <a:r>
              <a:rPr lang="en-GB" dirty="0" smtClean="0"/>
              <a:t>	How </a:t>
            </a:r>
            <a:r>
              <a:rPr lang="en-GB" dirty="0"/>
              <a:t>to visualise such huge data sets, to allow visual scanning / 	</a:t>
            </a:r>
            <a:r>
              <a:rPr lang="en-GB" dirty="0" smtClean="0"/>
              <a:t>		analysis selection</a:t>
            </a:r>
          </a:p>
          <a:p>
            <a:endParaRPr lang="en-GB" dirty="0"/>
          </a:p>
          <a:p>
            <a:r>
              <a:rPr lang="en-GB" b="1" dirty="0" smtClean="0"/>
              <a:t>Resolution:</a:t>
            </a:r>
            <a:r>
              <a:rPr lang="en-GB" dirty="0" smtClean="0"/>
              <a:t>	Development of a grid plot which allows visualisation of the entire 			recording array population of unit-pairs x-correlations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18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9" name="Group 23"/>
          <p:cNvGrpSpPr>
            <a:grpSpLocks/>
          </p:cNvGrpSpPr>
          <p:nvPr/>
        </p:nvGrpSpPr>
        <p:grpSpPr bwMode="auto">
          <a:xfrm>
            <a:off x="250825" y="3322638"/>
            <a:ext cx="8642350" cy="1174750"/>
            <a:chOff x="158" y="629"/>
            <a:chExt cx="5444" cy="740"/>
          </a:xfrm>
        </p:grpSpPr>
        <p:sp>
          <p:nvSpPr>
            <p:cNvPr id="24578" name="Rectangle 4"/>
            <p:cNvSpPr>
              <a:spLocks noChangeArrowheads="1"/>
            </p:cNvSpPr>
            <p:nvPr/>
          </p:nvSpPr>
          <p:spPr bwMode="auto">
            <a:xfrm>
              <a:off x="158" y="629"/>
              <a:ext cx="54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GB" sz="1800"/>
                <a:t> </a:t>
              </a:r>
              <a:r>
                <a:rPr lang="en-GB" sz="1800" b="1">
                  <a:latin typeface="Comic Sans MS" pitchFamily="66" charset="0"/>
                </a:rPr>
                <a:t>Peak to right</a:t>
              </a:r>
              <a:r>
                <a:rPr lang="en-GB" sz="1800"/>
                <a:t> (+ ms) of 0 ~ reference neurone </a:t>
              </a:r>
              <a:r>
                <a:rPr lang="en-GB" sz="1800" b="1">
                  <a:solidFill>
                    <a:schemeClr val="accent2"/>
                  </a:solidFill>
                  <a:latin typeface="Comic Sans MS" pitchFamily="66" charset="0"/>
                </a:rPr>
                <a:t>leads</a:t>
              </a:r>
              <a:r>
                <a:rPr lang="en-GB" sz="1800"/>
                <a:t> target</a:t>
              </a:r>
            </a:p>
          </p:txBody>
        </p:sp>
        <p:grpSp>
          <p:nvGrpSpPr>
            <p:cNvPr id="24596" name="Group 20"/>
            <p:cNvGrpSpPr>
              <a:grpSpLocks/>
            </p:cNvGrpSpPr>
            <p:nvPr/>
          </p:nvGrpSpPr>
          <p:grpSpPr bwMode="auto">
            <a:xfrm>
              <a:off x="612" y="1156"/>
              <a:ext cx="1633" cy="213"/>
              <a:chOff x="612" y="1162"/>
              <a:chExt cx="1633" cy="213"/>
            </a:xfrm>
          </p:grpSpPr>
          <p:grpSp>
            <p:nvGrpSpPr>
              <p:cNvPr id="24579" name="Group 5"/>
              <p:cNvGrpSpPr>
                <a:grpSpLocks/>
              </p:cNvGrpSpPr>
              <p:nvPr/>
            </p:nvGrpSpPr>
            <p:grpSpPr bwMode="auto">
              <a:xfrm>
                <a:off x="612" y="1162"/>
                <a:ext cx="771" cy="213"/>
                <a:chOff x="2744" y="2841"/>
                <a:chExt cx="771" cy="213"/>
              </a:xfrm>
            </p:grpSpPr>
            <p:sp>
              <p:nvSpPr>
                <p:cNvPr id="24590" name="Oval 6"/>
                <p:cNvSpPr>
                  <a:spLocks noChangeArrowheads="1"/>
                </p:cNvSpPr>
                <p:nvPr/>
              </p:nvSpPr>
              <p:spPr bwMode="auto">
                <a:xfrm>
                  <a:off x="2744" y="2841"/>
                  <a:ext cx="227" cy="213"/>
                </a:xfrm>
                <a:prstGeom prst="ellipse">
                  <a:avLst/>
                </a:prstGeom>
                <a:solidFill>
                  <a:schemeClr val="accent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GB" sz="1800"/>
                    <a:t>R</a:t>
                  </a:r>
                </a:p>
              </p:txBody>
            </p:sp>
            <p:sp>
              <p:nvSpPr>
                <p:cNvPr id="24591" name="Line 7"/>
                <p:cNvSpPr>
                  <a:spLocks noChangeShapeType="1"/>
                </p:cNvSpPr>
                <p:nvPr/>
              </p:nvSpPr>
              <p:spPr bwMode="auto">
                <a:xfrm>
                  <a:off x="2971" y="2949"/>
                  <a:ext cx="5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4580" name="Group 8"/>
              <p:cNvGrpSpPr>
                <a:grpSpLocks/>
              </p:cNvGrpSpPr>
              <p:nvPr/>
            </p:nvGrpSpPr>
            <p:grpSpPr bwMode="auto">
              <a:xfrm>
                <a:off x="1474" y="1162"/>
                <a:ext cx="771" cy="213"/>
                <a:chOff x="2744" y="2523"/>
                <a:chExt cx="771" cy="213"/>
              </a:xfrm>
            </p:grpSpPr>
            <p:sp>
              <p:nvSpPr>
                <p:cNvPr id="24588" name="Oval 9"/>
                <p:cNvSpPr>
                  <a:spLocks noChangeArrowheads="1"/>
                </p:cNvSpPr>
                <p:nvPr/>
              </p:nvSpPr>
              <p:spPr bwMode="auto">
                <a:xfrm>
                  <a:off x="2744" y="2523"/>
                  <a:ext cx="227" cy="213"/>
                </a:xfrm>
                <a:prstGeom prst="ellipse">
                  <a:avLst/>
                </a:prstGeom>
                <a:solidFill>
                  <a:schemeClr val="accent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GB" sz="1800"/>
                    <a:t>T</a:t>
                  </a:r>
                </a:p>
              </p:txBody>
            </p:sp>
            <p:sp>
              <p:nvSpPr>
                <p:cNvPr id="24589" name="Line 10"/>
                <p:cNvSpPr>
                  <a:spLocks noChangeShapeType="1"/>
                </p:cNvSpPr>
                <p:nvPr/>
              </p:nvSpPr>
              <p:spPr bwMode="auto">
                <a:xfrm>
                  <a:off x="2971" y="2626"/>
                  <a:ext cx="5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24594" name="Rectangle 24"/>
          <p:cNvSpPr>
            <a:spLocks noChangeArrowheads="1"/>
          </p:cNvSpPr>
          <p:nvPr/>
        </p:nvSpPr>
        <p:spPr bwMode="auto">
          <a:xfrm>
            <a:off x="242888" y="258763"/>
            <a:ext cx="8640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lang="en-GB" sz="2000" b="1">
                <a:solidFill>
                  <a:schemeClr val="accent2"/>
                </a:solidFill>
                <a:latin typeface="Comic Sans MS" pitchFamily="66" charset="0"/>
              </a:rPr>
              <a:t>Cross-Correlation Histogram</a:t>
            </a:r>
            <a:r>
              <a:rPr lang="en-GB" sz="2000">
                <a:solidFill>
                  <a:schemeClr val="accent2"/>
                </a:solidFill>
                <a:latin typeface="Comic Sans MS" pitchFamily="66" charset="0"/>
              </a:rPr>
              <a:t> - CCH plot interpretation</a:t>
            </a:r>
          </a:p>
        </p:txBody>
      </p:sp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257175" y="5133975"/>
            <a:ext cx="8639175" cy="1158875"/>
            <a:chOff x="162" y="1536"/>
            <a:chExt cx="5442" cy="730"/>
          </a:xfrm>
        </p:grpSpPr>
        <p:grpSp>
          <p:nvGrpSpPr>
            <p:cNvPr id="24595" name="Group 19"/>
            <p:cNvGrpSpPr>
              <a:grpSpLocks/>
            </p:cNvGrpSpPr>
            <p:nvPr/>
          </p:nvGrpSpPr>
          <p:grpSpPr bwMode="auto">
            <a:xfrm>
              <a:off x="612" y="2053"/>
              <a:ext cx="1678" cy="213"/>
              <a:chOff x="612" y="3385"/>
              <a:chExt cx="1678" cy="213"/>
            </a:xfrm>
          </p:grpSpPr>
          <p:grpSp>
            <p:nvGrpSpPr>
              <p:cNvPr id="24582" name="Group 12"/>
              <p:cNvGrpSpPr>
                <a:grpSpLocks/>
              </p:cNvGrpSpPr>
              <p:nvPr/>
            </p:nvGrpSpPr>
            <p:grpSpPr bwMode="auto">
              <a:xfrm>
                <a:off x="612" y="3385"/>
                <a:ext cx="771" cy="213"/>
                <a:chOff x="2744" y="2523"/>
                <a:chExt cx="771" cy="213"/>
              </a:xfrm>
            </p:grpSpPr>
            <p:sp>
              <p:nvSpPr>
                <p:cNvPr id="24586" name="Oval 13"/>
                <p:cNvSpPr>
                  <a:spLocks noChangeArrowheads="1"/>
                </p:cNvSpPr>
                <p:nvPr/>
              </p:nvSpPr>
              <p:spPr bwMode="auto">
                <a:xfrm>
                  <a:off x="2744" y="2523"/>
                  <a:ext cx="227" cy="213"/>
                </a:xfrm>
                <a:prstGeom prst="ellipse">
                  <a:avLst/>
                </a:prstGeom>
                <a:solidFill>
                  <a:schemeClr val="accent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GB" sz="1800"/>
                    <a:t>T</a:t>
                  </a:r>
                </a:p>
              </p:txBody>
            </p:sp>
            <p:sp>
              <p:nvSpPr>
                <p:cNvPr id="24587" name="Line 14"/>
                <p:cNvSpPr>
                  <a:spLocks noChangeShapeType="1"/>
                </p:cNvSpPr>
                <p:nvPr/>
              </p:nvSpPr>
              <p:spPr bwMode="auto">
                <a:xfrm>
                  <a:off x="2971" y="2626"/>
                  <a:ext cx="5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4583" name="Group 15"/>
              <p:cNvGrpSpPr>
                <a:grpSpLocks/>
              </p:cNvGrpSpPr>
              <p:nvPr/>
            </p:nvGrpSpPr>
            <p:grpSpPr bwMode="auto">
              <a:xfrm>
                <a:off x="1519" y="3385"/>
                <a:ext cx="771" cy="213"/>
                <a:chOff x="2744" y="2841"/>
                <a:chExt cx="771" cy="213"/>
              </a:xfrm>
            </p:grpSpPr>
            <p:sp>
              <p:nvSpPr>
                <p:cNvPr id="24584" name="Oval 16"/>
                <p:cNvSpPr>
                  <a:spLocks noChangeArrowheads="1"/>
                </p:cNvSpPr>
                <p:nvPr/>
              </p:nvSpPr>
              <p:spPr bwMode="auto">
                <a:xfrm>
                  <a:off x="2744" y="2841"/>
                  <a:ext cx="227" cy="213"/>
                </a:xfrm>
                <a:prstGeom prst="ellipse">
                  <a:avLst/>
                </a:prstGeom>
                <a:solidFill>
                  <a:schemeClr val="accent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GB" sz="1800"/>
                    <a:t>R</a:t>
                  </a:r>
                </a:p>
              </p:txBody>
            </p:sp>
            <p:sp>
              <p:nvSpPr>
                <p:cNvPr id="24585" name="Line 17"/>
                <p:cNvSpPr>
                  <a:spLocks noChangeShapeType="1"/>
                </p:cNvSpPr>
                <p:nvPr/>
              </p:nvSpPr>
              <p:spPr bwMode="auto">
                <a:xfrm>
                  <a:off x="2971" y="2949"/>
                  <a:ext cx="5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4597" name="Rectangle 21"/>
            <p:cNvSpPr>
              <a:spLocks noChangeArrowheads="1"/>
            </p:cNvSpPr>
            <p:nvPr/>
          </p:nvSpPr>
          <p:spPr bwMode="auto">
            <a:xfrm>
              <a:off x="162" y="1536"/>
              <a:ext cx="54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GB" sz="1800"/>
                <a:t> </a:t>
              </a:r>
              <a:r>
                <a:rPr lang="en-GB" sz="1800" b="1">
                  <a:latin typeface="Comic Sans MS" pitchFamily="66" charset="0"/>
                </a:rPr>
                <a:t>Peak to left</a:t>
              </a:r>
              <a:r>
                <a:rPr lang="en-GB" sz="1800"/>
                <a:t> (- ms) of 0 ~ reference neurone </a:t>
              </a:r>
              <a:r>
                <a:rPr lang="en-GB" sz="1800" b="1">
                  <a:solidFill>
                    <a:schemeClr val="accent2"/>
                  </a:solidFill>
                  <a:latin typeface="Comic Sans MS" pitchFamily="66" charset="0"/>
                </a:rPr>
                <a:t>lags</a:t>
              </a:r>
              <a:r>
                <a:rPr lang="en-GB" sz="1800"/>
                <a:t> target</a:t>
              </a:r>
            </a:p>
          </p:txBody>
        </p:sp>
      </p:grpSp>
      <p:grpSp>
        <p:nvGrpSpPr>
          <p:cNvPr id="24601" name="Group 25"/>
          <p:cNvGrpSpPr>
            <a:grpSpLocks/>
          </p:cNvGrpSpPr>
          <p:nvPr/>
        </p:nvGrpSpPr>
        <p:grpSpPr bwMode="auto">
          <a:xfrm>
            <a:off x="238125" y="1666875"/>
            <a:ext cx="8540750" cy="1431925"/>
            <a:chOff x="204" y="3354"/>
            <a:chExt cx="5380" cy="902"/>
          </a:xfrm>
        </p:grpSpPr>
        <p:grpSp>
          <p:nvGrpSpPr>
            <p:cNvPr id="24602" name="Group 46"/>
            <p:cNvGrpSpPr>
              <a:grpSpLocks/>
            </p:cNvGrpSpPr>
            <p:nvPr/>
          </p:nvGrpSpPr>
          <p:grpSpPr bwMode="auto">
            <a:xfrm>
              <a:off x="1338" y="3725"/>
              <a:ext cx="2177" cy="531"/>
              <a:chOff x="1338" y="2523"/>
              <a:chExt cx="2177" cy="531"/>
            </a:xfrm>
          </p:grpSpPr>
          <p:sp>
            <p:nvSpPr>
              <p:cNvPr id="24603" name="Oval 12"/>
              <p:cNvSpPr>
                <a:spLocks noChangeArrowheads="1"/>
              </p:cNvSpPr>
              <p:nvPr/>
            </p:nvSpPr>
            <p:spPr bwMode="auto">
              <a:xfrm>
                <a:off x="1338" y="2659"/>
                <a:ext cx="227" cy="213"/>
              </a:xfrm>
              <a:prstGeom prst="ellipse">
                <a:avLst/>
              </a:prstGeom>
              <a:solidFill>
                <a:schemeClr val="accent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1800"/>
                  <a:t>c</a:t>
                </a:r>
              </a:p>
            </p:txBody>
          </p:sp>
          <p:sp>
            <p:nvSpPr>
              <p:cNvPr id="24604" name="Line 15"/>
              <p:cNvSpPr>
                <a:spLocks noChangeShapeType="1"/>
              </p:cNvSpPr>
              <p:nvPr/>
            </p:nvSpPr>
            <p:spPr bwMode="auto">
              <a:xfrm>
                <a:off x="1565" y="2762"/>
                <a:ext cx="90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4605" name="Group 33"/>
              <p:cNvGrpSpPr>
                <a:grpSpLocks/>
              </p:cNvGrpSpPr>
              <p:nvPr/>
            </p:nvGrpSpPr>
            <p:grpSpPr bwMode="auto">
              <a:xfrm>
                <a:off x="2744" y="2841"/>
                <a:ext cx="771" cy="213"/>
                <a:chOff x="2744" y="2841"/>
                <a:chExt cx="771" cy="213"/>
              </a:xfrm>
            </p:grpSpPr>
            <p:sp>
              <p:nvSpPr>
                <p:cNvPr id="24606" name="Oval 13"/>
                <p:cNvSpPr>
                  <a:spLocks noChangeArrowheads="1"/>
                </p:cNvSpPr>
                <p:nvPr/>
              </p:nvSpPr>
              <p:spPr bwMode="auto">
                <a:xfrm>
                  <a:off x="2744" y="2841"/>
                  <a:ext cx="227" cy="213"/>
                </a:xfrm>
                <a:prstGeom prst="ellipse">
                  <a:avLst/>
                </a:prstGeom>
                <a:solidFill>
                  <a:schemeClr val="accent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GB" sz="1800"/>
                    <a:t>R</a:t>
                  </a:r>
                </a:p>
              </p:txBody>
            </p:sp>
            <p:sp>
              <p:nvSpPr>
                <p:cNvPr id="24607" name="Line 16"/>
                <p:cNvSpPr>
                  <a:spLocks noChangeShapeType="1"/>
                </p:cNvSpPr>
                <p:nvPr/>
              </p:nvSpPr>
              <p:spPr bwMode="auto">
                <a:xfrm>
                  <a:off x="2971" y="2949"/>
                  <a:ext cx="5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4608" name="Group 32"/>
              <p:cNvGrpSpPr>
                <a:grpSpLocks/>
              </p:cNvGrpSpPr>
              <p:nvPr/>
            </p:nvGrpSpPr>
            <p:grpSpPr bwMode="auto">
              <a:xfrm>
                <a:off x="2744" y="2523"/>
                <a:ext cx="771" cy="213"/>
                <a:chOff x="2744" y="2523"/>
                <a:chExt cx="771" cy="213"/>
              </a:xfrm>
            </p:grpSpPr>
            <p:sp>
              <p:nvSpPr>
                <p:cNvPr id="24609" name="Oval 14"/>
                <p:cNvSpPr>
                  <a:spLocks noChangeArrowheads="1"/>
                </p:cNvSpPr>
                <p:nvPr/>
              </p:nvSpPr>
              <p:spPr bwMode="auto">
                <a:xfrm>
                  <a:off x="2744" y="2523"/>
                  <a:ext cx="227" cy="213"/>
                </a:xfrm>
                <a:prstGeom prst="ellipse">
                  <a:avLst/>
                </a:prstGeom>
                <a:solidFill>
                  <a:schemeClr val="accent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GB" sz="1800"/>
                    <a:t>T</a:t>
                  </a:r>
                </a:p>
              </p:txBody>
            </p:sp>
            <p:sp>
              <p:nvSpPr>
                <p:cNvPr id="24610" name="Line 17"/>
                <p:cNvSpPr>
                  <a:spLocks noChangeShapeType="1"/>
                </p:cNvSpPr>
                <p:nvPr/>
              </p:nvSpPr>
              <p:spPr bwMode="auto">
                <a:xfrm>
                  <a:off x="2971" y="2626"/>
                  <a:ext cx="5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4611" name="Line 18"/>
              <p:cNvSpPr>
                <a:spLocks noChangeShapeType="1"/>
              </p:cNvSpPr>
              <p:nvPr/>
            </p:nvSpPr>
            <p:spPr bwMode="auto">
              <a:xfrm flipV="1">
                <a:off x="2472" y="2671"/>
                <a:ext cx="227" cy="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12" name="Line 19"/>
              <p:cNvSpPr>
                <a:spLocks noChangeShapeType="1"/>
              </p:cNvSpPr>
              <p:nvPr/>
            </p:nvSpPr>
            <p:spPr bwMode="auto">
              <a:xfrm>
                <a:off x="2472" y="2756"/>
                <a:ext cx="227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204" y="3354"/>
              <a:ext cx="5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GB" sz="1800"/>
                <a:t> </a:t>
              </a:r>
              <a:r>
                <a:rPr lang="en-GB" sz="1800" b="1">
                  <a:latin typeface="Comic Sans MS" pitchFamily="66" charset="0"/>
                </a:rPr>
                <a:t>Peaks centred at 0 time</a:t>
              </a:r>
              <a:r>
                <a:rPr lang="en-GB" sz="1800"/>
                <a:t> ~ imply both neurones (T &amp; R) receive common input</a:t>
              </a:r>
            </a:p>
          </p:txBody>
        </p:sp>
      </p:grpSp>
      <p:sp>
        <p:nvSpPr>
          <p:cNvPr id="24614" name="Text Box 11"/>
          <p:cNvSpPr txBox="1">
            <a:spLocks noChangeArrowheads="1"/>
          </p:cNvSpPr>
          <p:nvPr/>
        </p:nvSpPr>
        <p:spPr bwMode="auto">
          <a:xfrm>
            <a:off x="247650" y="996950"/>
            <a:ext cx="862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800" b="1"/>
              <a:t> </a:t>
            </a:r>
            <a:r>
              <a:rPr lang="en-GB" sz="1800" b="1">
                <a:latin typeface="Comic Sans MS" pitchFamily="66" charset="0"/>
              </a:rPr>
              <a:t>Height &amp; width of peak</a:t>
            </a:r>
            <a:r>
              <a:rPr lang="en-GB" sz="1800"/>
              <a:t>  – gives indication of strength of any correlation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69578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155575" y="249238"/>
            <a:ext cx="88074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23900" indent="-2667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81100" indent="-2667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38300" indent="-2667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95500" indent="-2667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527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30099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671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924300" indent="-266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000" b="1" dirty="0">
                <a:solidFill>
                  <a:srgbClr val="002060"/>
                </a:solidFill>
                <a:latin typeface="Comic Sans MS" pitchFamily="66" charset="0"/>
              </a:rPr>
              <a:t>CCH activity between neuronal pairs in sequential time series</a:t>
            </a:r>
            <a:r>
              <a:rPr lang="en-GB" sz="800" dirty="0">
                <a:solidFill>
                  <a:srgbClr val="002060"/>
                </a:solidFill>
              </a:rPr>
              <a:t> </a:t>
            </a:r>
          </a:p>
          <a:p>
            <a:pPr eaLnBrk="1" hangingPunct="1"/>
            <a:endParaRPr lang="en-GB" sz="800" dirty="0"/>
          </a:p>
          <a:p>
            <a:pPr eaLnBrk="1" hangingPunct="1"/>
            <a:endParaRPr lang="en-GB" sz="800" dirty="0"/>
          </a:p>
          <a:p>
            <a:pPr eaLnBrk="1" hangingPunct="1"/>
            <a:r>
              <a:rPr lang="en-GB" sz="1800" b="1" dirty="0"/>
              <a:t>(1)</a:t>
            </a:r>
            <a:r>
              <a:rPr lang="en-GB" sz="1800" dirty="0"/>
              <a:t> CCH in single temporal recording epoch limited information</a:t>
            </a:r>
          </a:p>
          <a:p>
            <a:pPr eaLnBrk="1" hangingPunct="1"/>
            <a:endParaRPr lang="en-GB" sz="1800" dirty="0"/>
          </a:p>
          <a:p>
            <a:pPr eaLnBrk="1" hangingPunct="1"/>
            <a:r>
              <a:rPr lang="en-GB" sz="1800" dirty="0"/>
              <a:t>		– devised </a:t>
            </a:r>
            <a:r>
              <a:rPr lang="en-GB" sz="1800" b="1" dirty="0">
                <a:latin typeface="Comic Sans MS" pitchFamily="66" charset="0"/>
              </a:rPr>
              <a:t>Sequential time-series visualisation</a:t>
            </a:r>
          </a:p>
        </p:txBody>
      </p:sp>
      <p:grpSp>
        <p:nvGrpSpPr>
          <p:cNvPr id="114715" name="Group 27"/>
          <p:cNvGrpSpPr>
            <a:grpSpLocks/>
          </p:cNvGrpSpPr>
          <p:nvPr/>
        </p:nvGrpSpPr>
        <p:grpSpPr bwMode="auto">
          <a:xfrm>
            <a:off x="238125" y="2413000"/>
            <a:ext cx="4349750" cy="3629025"/>
            <a:chOff x="150" y="1520"/>
            <a:chExt cx="2740" cy="2286"/>
          </a:xfrm>
        </p:grpSpPr>
        <p:pic>
          <p:nvPicPr>
            <p:cNvPr id="114692" name="Picture 4" descr="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" y="1693"/>
              <a:ext cx="2740" cy="2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694" name="Rectangle 6"/>
            <p:cNvSpPr>
              <a:spLocks noChangeArrowheads="1"/>
            </p:cNvSpPr>
            <p:nvPr/>
          </p:nvSpPr>
          <p:spPr bwMode="auto">
            <a:xfrm>
              <a:off x="628" y="1520"/>
              <a:ext cx="1883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GB" b="1"/>
                <a:t>CCH plot for single epoch 12</a:t>
              </a:r>
              <a:r>
                <a:rPr lang="en-GB"/>
                <a:t> </a:t>
              </a:r>
            </a:p>
          </p:txBody>
        </p:sp>
        <p:sp>
          <p:nvSpPr>
            <p:cNvPr id="114713" name="Text Box 25"/>
            <p:cNvSpPr txBox="1">
              <a:spLocks noChangeArrowheads="1"/>
            </p:cNvSpPr>
            <p:nvPr/>
          </p:nvSpPr>
          <p:spPr bwMode="auto">
            <a:xfrm>
              <a:off x="2102" y="3633"/>
              <a:ext cx="484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200" b="1"/>
                <a:t>Time (s)</a:t>
              </a:r>
            </a:p>
          </p:txBody>
        </p:sp>
      </p:grpSp>
      <p:sp>
        <p:nvSpPr>
          <p:cNvPr id="114707" name="Line 19"/>
          <p:cNvSpPr>
            <a:spLocks noChangeShapeType="1"/>
          </p:cNvSpPr>
          <p:nvPr/>
        </p:nvSpPr>
        <p:spPr bwMode="auto">
          <a:xfrm>
            <a:off x="2486025" y="3848100"/>
            <a:ext cx="0" cy="18954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14721" name="Group 33"/>
          <p:cNvGrpSpPr>
            <a:grpSpLocks/>
          </p:cNvGrpSpPr>
          <p:nvPr/>
        </p:nvGrpSpPr>
        <p:grpSpPr bwMode="auto">
          <a:xfrm>
            <a:off x="2498725" y="5788025"/>
            <a:ext cx="5340350" cy="787400"/>
            <a:chOff x="1574" y="3646"/>
            <a:chExt cx="3364" cy="496"/>
          </a:xfrm>
        </p:grpSpPr>
        <p:sp>
          <p:nvSpPr>
            <p:cNvPr id="114702" name="Line 14"/>
            <p:cNvSpPr>
              <a:spLocks noChangeShapeType="1"/>
            </p:cNvSpPr>
            <p:nvPr/>
          </p:nvSpPr>
          <p:spPr bwMode="auto">
            <a:xfrm>
              <a:off x="4930" y="3646"/>
              <a:ext cx="0" cy="474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703" name="Line 15"/>
            <p:cNvSpPr>
              <a:spLocks noChangeShapeType="1"/>
            </p:cNvSpPr>
            <p:nvPr/>
          </p:nvSpPr>
          <p:spPr bwMode="auto">
            <a:xfrm>
              <a:off x="1574" y="3668"/>
              <a:ext cx="0" cy="474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704" name="Line 16"/>
            <p:cNvSpPr>
              <a:spLocks noChangeShapeType="1"/>
            </p:cNvSpPr>
            <p:nvPr/>
          </p:nvSpPr>
          <p:spPr bwMode="auto">
            <a:xfrm flipH="1">
              <a:off x="1578" y="4128"/>
              <a:ext cx="3360" cy="6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4720" name="Group 32"/>
          <p:cNvGrpSpPr>
            <a:grpSpLocks/>
          </p:cNvGrpSpPr>
          <p:nvPr/>
        </p:nvGrpSpPr>
        <p:grpSpPr bwMode="auto">
          <a:xfrm>
            <a:off x="4505325" y="2419350"/>
            <a:ext cx="4572000" cy="3575050"/>
            <a:chOff x="2838" y="1524"/>
            <a:chExt cx="2880" cy="2252"/>
          </a:xfrm>
        </p:grpSpPr>
        <p:pic>
          <p:nvPicPr>
            <p:cNvPr id="114693" name="Picture 5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" y="1674"/>
              <a:ext cx="2781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695" name="Rectangle 7"/>
            <p:cNvSpPr>
              <a:spLocks noChangeArrowheads="1"/>
            </p:cNvSpPr>
            <p:nvPr/>
          </p:nvSpPr>
          <p:spPr bwMode="auto">
            <a:xfrm>
              <a:off x="3055" y="1524"/>
              <a:ext cx="236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GB" b="1"/>
                <a:t>Time series CCH plot for epoch trials 1-12</a:t>
              </a:r>
              <a:r>
                <a:rPr lang="en-GB"/>
                <a:t> </a:t>
              </a:r>
            </a:p>
          </p:txBody>
        </p:sp>
        <p:sp>
          <p:nvSpPr>
            <p:cNvPr id="114711" name="Text Box 23"/>
            <p:cNvSpPr txBox="1">
              <a:spLocks noChangeArrowheads="1"/>
            </p:cNvSpPr>
            <p:nvPr/>
          </p:nvSpPr>
          <p:spPr bwMode="auto">
            <a:xfrm>
              <a:off x="5060" y="1699"/>
              <a:ext cx="65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00" b="1"/>
                <a:t>CC magnitude</a:t>
              </a:r>
            </a:p>
          </p:txBody>
        </p:sp>
        <p:sp>
          <p:nvSpPr>
            <p:cNvPr id="114699" name="Text Box 11"/>
            <p:cNvSpPr txBox="1">
              <a:spLocks noChangeArrowheads="1"/>
            </p:cNvSpPr>
            <p:nvPr/>
          </p:nvSpPr>
          <p:spPr bwMode="auto">
            <a:xfrm>
              <a:off x="3710" y="3603"/>
              <a:ext cx="72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200" b="1"/>
                <a:t>Epoch Trial #</a:t>
              </a:r>
            </a:p>
          </p:txBody>
        </p:sp>
        <p:sp>
          <p:nvSpPr>
            <p:cNvPr id="114719" name="Text Box 31"/>
            <p:cNvSpPr txBox="1">
              <a:spLocks noChangeArrowheads="1"/>
            </p:cNvSpPr>
            <p:nvPr/>
          </p:nvSpPr>
          <p:spPr bwMode="auto">
            <a:xfrm rot="10800000">
              <a:off x="2903" y="2413"/>
              <a:ext cx="231" cy="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r>
                <a:rPr lang="en-GB" sz="1200" b="1"/>
                <a:t>Time (ms)</a:t>
              </a:r>
            </a:p>
          </p:txBody>
        </p:sp>
      </p:grpSp>
      <p:grpSp>
        <p:nvGrpSpPr>
          <p:cNvPr id="114710" name="Group 22"/>
          <p:cNvGrpSpPr>
            <a:grpSpLocks/>
          </p:cNvGrpSpPr>
          <p:nvPr/>
        </p:nvGrpSpPr>
        <p:grpSpPr bwMode="auto">
          <a:xfrm>
            <a:off x="5280025" y="5629275"/>
            <a:ext cx="785813" cy="715963"/>
            <a:chOff x="3362" y="3522"/>
            <a:chExt cx="495" cy="451"/>
          </a:xfrm>
        </p:grpSpPr>
        <p:sp>
          <p:nvSpPr>
            <p:cNvPr id="114708" name="Line 20"/>
            <p:cNvSpPr>
              <a:spLocks noChangeShapeType="1"/>
            </p:cNvSpPr>
            <p:nvPr/>
          </p:nvSpPr>
          <p:spPr bwMode="auto">
            <a:xfrm flipV="1">
              <a:off x="3612" y="3522"/>
              <a:ext cx="6" cy="29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709" name="Text Box 21"/>
            <p:cNvSpPr txBox="1">
              <a:spLocks noChangeArrowheads="1"/>
            </p:cNvSpPr>
            <p:nvPr/>
          </p:nvSpPr>
          <p:spPr bwMode="auto">
            <a:xfrm>
              <a:off x="3362" y="3781"/>
              <a:ext cx="4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Kainate</a:t>
              </a:r>
            </a:p>
          </p:txBody>
        </p:sp>
      </p:grpSp>
      <p:sp>
        <p:nvSpPr>
          <p:cNvPr id="114722" name="Text Box 34"/>
          <p:cNvSpPr txBox="1">
            <a:spLocks noChangeArrowheads="1"/>
          </p:cNvSpPr>
          <p:nvPr/>
        </p:nvSpPr>
        <p:spPr bwMode="auto">
          <a:xfrm rot="10800000">
            <a:off x="284163" y="3287713"/>
            <a:ext cx="366712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 sz="1200" b="1"/>
              <a:t>Correlation magnitude</a:t>
            </a:r>
          </a:p>
        </p:txBody>
      </p:sp>
    </p:spTree>
    <p:extLst>
      <p:ext uri="{BB962C8B-B14F-4D97-AF65-F5344CB8AC3E}">
        <p14:creationId xmlns:p14="http://schemas.microsoft.com/office/powerpoint/2010/main" val="39014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8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rgbClr val="002060"/>
                </a:solidFill>
                <a:latin typeface="Comic Sans MS" pitchFamily="66" charset="0"/>
              </a:rPr>
              <a:t>xCorrGrid</a:t>
            </a:r>
            <a:r>
              <a:rPr lang="en-GB" sz="2000" b="1" dirty="0" smtClean="0">
                <a:solidFill>
                  <a:srgbClr val="002060"/>
                </a:solidFill>
                <a:latin typeface="Comic Sans MS" pitchFamily="66" charset="0"/>
              </a:rPr>
              <a:t> – plot interpretation (2)</a:t>
            </a:r>
          </a:p>
          <a:p>
            <a:endParaRPr lang="en-GB" sz="2000" b="1" dirty="0">
              <a:latin typeface="Comic Sans MS" pitchFamily="66" charset="0"/>
            </a:endParaRP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E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xample #2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is a recording from an 8-channel (4x2) array in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mPFC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[sig 01-08] and 8-channel array in hippocampus [sig09-16]. </a:t>
            </a:r>
          </a:p>
          <a:p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600" b="1" dirty="0" smtClean="0">
                <a:latin typeface="Arial" pitchFamily="34" charset="0"/>
                <a:cs typeface="Arial" pitchFamily="34" charset="0"/>
              </a:rPr>
              <a:t>Sig01-04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recorded in superficial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mPFC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(IL) / </a:t>
            </a: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sig05-08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recorded in deep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mPFC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(CG).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Grid 	y-axis =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REFERENCE UNITS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x-axis =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TARGET UNITS</a:t>
            </a:r>
          </a:p>
          <a:p>
            <a:r>
              <a:rPr lang="en-GB" sz="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Each pixel = a correlation between pairs of units – the grid represents all neural pair combinations available from the array recording electrode(s)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Colour = magnitude of correlation for each neuronal pair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8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latin typeface="Comic Sans MS" pitchFamily="66" charset="0"/>
              </a:rPr>
              <a:t>black</a:t>
            </a:r>
            <a:r>
              <a:rPr lang="en-GB" dirty="0" smtClean="0">
                <a:latin typeface="Comic Sans MS" pitchFamily="66" charset="0"/>
              </a:rPr>
              <a:t> diagonal = max (100%) correlation = auto-correlation for each unit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Reviewing example grid user can infer: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8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Independent correlated activity within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mPFC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and 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Hpc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; some evidence for difference intra-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mPFC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weaker correlation between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mPFC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Hpc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latin typeface="Comic Sans MS" pitchFamily="66" charset="0"/>
              </a:rPr>
              <a:t> </a:t>
            </a:r>
            <a:endParaRPr lang="en-GB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12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919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919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62880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Old SLIDES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52919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omic Sans MS" pitchFamily="66" charset="0"/>
              </a:rPr>
              <a:t>Xcorrelogram</a:t>
            </a:r>
            <a:r>
              <a:rPr lang="en-GB" b="1" dirty="0" smtClean="0">
                <a:latin typeface="Comic Sans MS" pitchFamily="66" charset="0"/>
              </a:rPr>
              <a:t> Grid plot (old style): </a:t>
            </a:r>
            <a:endParaRPr lang="en-GB" b="1" dirty="0">
              <a:latin typeface="Comic Sans MS" pitchFamily="66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7455" y="501924"/>
            <a:ext cx="7565287" cy="6204438"/>
            <a:chOff x="467455" y="501924"/>
            <a:chExt cx="7565287" cy="62044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989" y="501924"/>
              <a:ext cx="6768753" cy="620443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547664" y="864144"/>
              <a:ext cx="5328592" cy="20162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683365" y="3222329"/>
              <a:ext cx="126829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Arial" pitchFamily="34" charset="0"/>
                  <a:cs typeface="Arial" pitchFamily="34" charset="0"/>
                </a:rPr>
                <a:t>Reference Unit</a:t>
              </a:r>
              <a:endParaRPr lang="en-GB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47664" y="2898656"/>
              <a:ext cx="5328592" cy="256485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006224" y="691552"/>
              <a:ext cx="72008" cy="5544616"/>
            </a:xfrm>
            <a:prstGeom prst="line">
              <a:avLst/>
            </a:prstGeom>
            <a:ln w="158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67544" y="1700808"/>
              <a:ext cx="10390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err="1" smtClean="0">
                  <a:latin typeface="Arial" pitchFamily="34" charset="0"/>
                  <a:cs typeface="Arial" pitchFamily="34" charset="0"/>
                </a:rPr>
                <a:t>mPFC</a:t>
              </a:r>
              <a:endParaRPr lang="en-GB" sz="14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(sig 01-08)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455" y="4004626"/>
              <a:ext cx="10390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err="1" smtClean="0">
                  <a:latin typeface="Arial" pitchFamily="34" charset="0"/>
                  <a:cs typeface="Arial" pitchFamily="34" charset="0"/>
                </a:rPr>
                <a:t>Hpc</a:t>
              </a:r>
              <a:endParaRPr lang="en-GB" sz="14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(sig 09-16)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06075" y="3131824"/>
            <a:ext cx="3369067" cy="2169099"/>
            <a:chOff x="5719966" y="3255367"/>
            <a:chExt cx="3369067" cy="2169099"/>
          </a:xfrm>
        </p:grpSpPr>
        <p:sp>
          <p:nvSpPr>
            <p:cNvPr id="12" name="TextBox 11"/>
            <p:cNvSpPr txBox="1"/>
            <p:nvPr/>
          </p:nvSpPr>
          <p:spPr>
            <a:xfrm>
              <a:off x="5719966" y="3255367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en-GB" sz="2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003016" y="3585640"/>
              <a:ext cx="1800200" cy="11669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735777" y="4624247"/>
              <a:ext cx="1353256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ouse cursor</a:t>
              </a:r>
            </a:p>
            <a:p>
              <a:endParaRPr lang="en-GB" sz="8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GB" sz="1200" dirty="0" smtClean="0">
                  <a:latin typeface="Arial" pitchFamily="34" charset="0"/>
                  <a:cs typeface="Arial" pitchFamily="34" charset="0"/>
                </a:rPr>
                <a:t>“click” generates </a:t>
              </a:r>
            </a:p>
            <a:p>
              <a:pPr algn="ctr"/>
              <a:r>
                <a:rPr lang="en-GB" sz="1200" b="1" dirty="0" smtClean="0">
                  <a:latin typeface="Arial" pitchFamily="34" charset="0"/>
                  <a:cs typeface="Arial" pitchFamily="34" charset="0"/>
                </a:rPr>
                <a:t> CCH</a:t>
              </a:r>
              <a:endParaRPr lang="en-GB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71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51520" y="116632"/>
            <a:ext cx="8890520" cy="6794326"/>
            <a:chOff x="251520" y="116632"/>
            <a:chExt cx="8890520" cy="6794326"/>
          </a:xfrm>
        </p:grpSpPr>
        <p:sp>
          <p:nvSpPr>
            <p:cNvPr id="2" name="TextBox 1"/>
            <p:cNvSpPr txBox="1"/>
            <p:nvPr/>
          </p:nvSpPr>
          <p:spPr>
            <a:xfrm>
              <a:off x="251520" y="116632"/>
              <a:ext cx="8640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206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Cross-correlation Grid/Matrix plot – Regions of Interest (ROIs 1 2 3) </a:t>
              </a:r>
              <a:endParaRPr lang="en-GB" b="1" dirty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39078" y="702002"/>
              <a:ext cx="8257988" cy="6208956"/>
              <a:chOff x="395536" y="702002"/>
              <a:chExt cx="8257988" cy="6208956"/>
            </a:xfrm>
          </p:grpSpPr>
          <p:pic>
            <p:nvPicPr>
              <p:cNvPr id="2050" name="Picture 2" descr="C:\Users\Brain\Desktop\Fig 2.t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476" y="702002"/>
                <a:ext cx="8163048" cy="6111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892066" y="3370944"/>
                <a:ext cx="2232248" cy="230538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Right Triangle 3"/>
              <p:cNvSpPr/>
              <p:nvPr/>
            </p:nvSpPr>
            <p:spPr>
              <a:xfrm>
                <a:off x="1903763" y="1052174"/>
                <a:ext cx="2220551" cy="2275228"/>
              </a:xfrm>
              <a:prstGeom prst="rtTriangle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ight Triangle 9"/>
              <p:cNvSpPr/>
              <p:nvPr/>
            </p:nvSpPr>
            <p:spPr>
              <a:xfrm>
                <a:off x="4208581" y="3401096"/>
                <a:ext cx="2220551" cy="2275228"/>
              </a:xfrm>
              <a:prstGeom prst="rtTriangle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05543" y="4717291"/>
                <a:ext cx="8531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ROI 2</a:t>
                </a:r>
                <a:endParaRPr lang="en-GB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20794" y="2420888"/>
                <a:ext cx="8531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ROI 1</a:t>
                </a:r>
                <a:endParaRPr lang="en-GB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614492" y="4354044"/>
                <a:ext cx="8531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ROI 3</a:t>
                </a:r>
                <a:endParaRPr lang="en-GB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903763" y="6523096"/>
                <a:ext cx="2220551" cy="369332"/>
                <a:chOff x="1903763" y="6523096"/>
                <a:chExt cx="2220551" cy="369332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903763" y="6525344"/>
                  <a:ext cx="2220551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2890258" y="6523096"/>
                  <a:ext cx="6292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VTA</a:t>
                  </a:r>
                  <a:endParaRPr lang="en-GB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4233172" y="6526517"/>
                <a:ext cx="2220551" cy="384441"/>
                <a:chOff x="4233172" y="6526517"/>
                <a:chExt cx="2220551" cy="384441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4233172" y="6526517"/>
                  <a:ext cx="2220551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4932102" y="6541626"/>
                  <a:ext cx="8515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 err="1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mPFC</a:t>
                  </a:r>
                  <a:endParaRPr lang="en-GB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 rot="16200000">
                <a:off x="-530073" y="2122362"/>
                <a:ext cx="2220551" cy="369332"/>
                <a:chOff x="1903763" y="6523096"/>
                <a:chExt cx="2220551" cy="369332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903763" y="6525344"/>
                  <a:ext cx="2220551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2890258" y="6523096"/>
                  <a:ext cx="6292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VTA</a:t>
                  </a:r>
                  <a:endParaRPr lang="en-GB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 rot="16200000">
                <a:off x="-522519" y="4419063"/>
                <a:ext cx="2220551" cy="384441"/>
                <a:chOff x="4233172" y="6526517"/>
                <a:chExt cx="2220551" cy="384441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4233172" y="6526517"/>
                  <a:ext cx="2220551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4932102" y="6541626"/>
                  <a:ext cx="8515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 err="1" smtClean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mPFC</a:t>
                  </a:r>
                  <a:endParaRPr lang="en-GB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9" name="TextBox 28"/>
            <p:cNvSpPr txBox="1"/>
            <p:nvPr/>
          </p:nvSpPr>
          <p:spPr>
            <a:xfrm>
              <a:off x="7606042" y="987470"/>
              <a:ext cx="1535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GB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igh correlation</a:t>
              </a:r>
              <a:endPara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72506" y="5368547"/>
              <a:ext cx="1457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 correlation</a:t>
              </a:r>
              <a:endPara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84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11663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Cross-correlation Grid/Matrix plot – generating selected </a:t>
            </a:r>
            <a:r>
              <a:rPr lang="en-GB" b="1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CCHistograms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5496" y="567050"/>
            <a:ext cx="8928991" cy="6102310"/>
            <a:chOff x="35496" y="567050"/>
            <a:chExt cx="8928991" cy="6102310"/>
          </a:xfrm>
        </p:grpSpPr>
        <p:pic>
          <p:nvPicPr>
            <p:cNvPr id="2050" name="Picture 2" descr="C:\Users\Brain\Desktop\Fig 2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67050"/>
              <a:ext cx="6323483" cy="4734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5595126" y="4278047"/>
              <a:ext cx="3369361" cy="2391313"/>
              <a:chOff x="1792519" y="674408"/>
              <a:chExt cx="5542073" cy="4149146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2519" y="674408"/>
                <a:ext cx="5542073" cy="4149146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534393" y="2439027"/>
                <a:ext cx="339756" cy="954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GB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059832" y="3816382"/>
              <a:ext cx="2016390" cy="2283543"/>
              <a:chOff x="5719966" y="3255367"/>
              <a:chExt cx="2016390" cy="228354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719966" y="3255367"/>
                <a:ext cx="364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latin typeface="Arial" pitchFamily="34" charset="0"/>
                    <a:cs typeface="Arial" pitchFamily="34" charset="0"/>
                  </a:rPr>
                  <a:t>+</a:t>
                </a:r>
                <a:endParaRPr lang="en-GB" sz="24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5902067" y="3486199"/>
                <a:ext cx="721076" cy="1488812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6007998" y="4923357"/>
                <a:ext cx="1728358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GB" sz="14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ouse cursor</a:t>
                </a:r>
              </a:p>
              <a:p>
                <a:endParaRPr lang="en-GB" sz="8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GB" sz="1200" dirty="0" smtClean="0">
                    <a:latin typeface="Arial" pitchFamily="34" charset="0"/>
                    <a:cs typeface="Arial" pitchFamily="34" charset="0"/>
                  </a:rPr>
                  <a:t>“click” generates</a:t>
                </a:r>
                <a:r>
                  <a:rPr lang="en-GB" sz="12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GB" sz="12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CCH</a:t>
                </a:r>
                <a:endParaRPr lang="en-GB" sz="1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>
              <a:off x="5045341" y="5951260"/>
              <a:ext cx="549785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330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Example </a:t>
            </a:r>
            <a:r>
              <a:rPr lang="en-GB" b="1" dirty="0" smtClean="0">
                <a:solidFill>
                  <a:srgbClr val="002060"/>
                </a:solidFill>
                <a:latin typeface="Comic Sans MS" pitchFamily="66" charset="0"/>
              </a:rPr>
              <a:t>Cross-Correlation Histogram (CCH) or x-</a:t>
            </a:r>
            <a:r>
              <a:rPr lang="en-GB" b="1" dirty="0" err="1" smtClean="0">
                <a:solidFill>
                  <a:srgbClr val="002060"/>
                </a:solidFill>
                <a:latin typeface="Comic Sans MS" pitchFamily="66" charset="0"/>
              </a:rPr>
              <a:t>correlogram</a:t>
            </a:r>
            <a:r>
              <a:rPr lang="en-GB" dirty="0" smtClean="0">
                <a:latin typeface="Comic Sans MS" pitchFamily="66" charset="0"/>
              </a:rPr>
              <a:t> 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4689718"/>
            <a:ext cx="89289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Computed indices/parameters:		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Reference</a:t>
            </a:r>
            <a:r>
              <a:rPr lang="en-GB" sz="1000" b="1" dirty="0">
                <a:latin typeface="Arial" pitchFamily="34" charset="0"/>
                <a:cs typeface="Arial" pitchFamily="34" charset="0"/>
              </a:rPr>
              <a:t>:  </a:t>
            </a:r>
            <a:r>
              <a:rPr lang="es-ES_tradnl" sz="1000" dirty="0" err="1">
                <a:latin typeface="Arial" pitchFamily="34" charset="0"/>
                <a:cs typeface="Arial" pitchFamily="34" charset="0"/>
              </a:rPr>
              <a:t>Eblen-Zajjur</a:t>
            </a:r>
            <a:r>
              <a:rPr lang="es-ES_tradnl" sz="1000" dirty="0">
                <a:latin typeface="Arial" pitchFamily="34" charset="0"/>
                <a:cs typeface="Arial" pitchFamily="34" charset="0"/>
              </a:rPr>
              <a:t> &amp; </a:t>
            </a:r>
            <a:r>
              <a:rPr lang="es-ES_tradnl" sz="1000" dirty="0" err="1">
                <a:latin typeface="Arial" pitchFamily="34" charset="0"/>
                <a:cs typeface="Arial" pitchFamily="34" charset="0"/>
              </a:rPr>
              <a:t>Sandkuhler</a:t>
            </a:r>
            <a:r>
              <a:rPr lang="es-ES_tradnl" sz="1000" dirty="0">
                <a:latin typeface="Arial" pitchFamily="34" charset="0"/>
                <a:cs typeface="Arial" pitchFamily="34" charset="0"/>
              </a:rPr>
              <a:t> (1996) </a:t>
            </a:r>
            <a:r>
              <a:rPr lang="es-ES_tradnl" sz="1000" dirty="0" err="1">
                <a:latin typeface="Arial" pitchFamily="34" charset="0"/>
                <a:cs typeface="Arial" pitchFamily="34" charset="0"/>
              </a:rPr>
              <a:t>Neurosci</a:t>
            </a:r>
            <a:r>
              <a:rPr lang="es-ES_tradnl" sz="1000" dirty="0">
                <a:latin typeface="Arial" pitchFamily="34" charset="0"/>
                <a:cs typeface="Arial" pitchFamily="34" charset="0"/>
              </a:rPr>
              <a:t>. 76, 39-54</a:t>
            </a:r>
            <a:endParaRPr lang="en-GB" sz="1000" dirty="0">
              <a:latin typeface="Arial" pitchFamily="34" charset="0"/>
              <a:cs typeface="Arial" pitchFamily="34" charset="0"/>
            </a:endParaRPr>
          </a:p>
          <a:p>
            <a:endParaRPr lang="en-GB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+/- 1s; bin width 1ms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+/- 200ms “shoulder” specified in computation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Peak height 	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strength of correlation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Half-peak width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”variance/jitter” in spike firing timing (“correlation”)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Peak Offset 	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shape &amp; skew from centre zero (0) =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lead +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lag-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firing correlation 						between unit pairs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03088" y="873743"/>
            <a:ext cx="6804291" cy="3546680"/>
            <a:chOff x="1792519" y="674408"/>
            <a:chExt cx="7324453" cy="41491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519" y="674408"/>
              <a:ext cx="5542073" cy="4149146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772024" y="2439028"/>
              <a:ext cx="4344948" cy="396063"/>
              <a:chOff x="4932040" y="2646056"/>
              <a:chExt cx="4344948" cy="396063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>
                <a:off x="4932040" y="2834648"/>
                <a:ext cx="792088" cy="0"/>
              </a:xfrm>
              <a:prstGeom prst="straightConnector1">
                <a:avLst/>
              </a:prstGeom>
              <a:ln w="158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5694408" y="2646056"/>
                <a:ext cx="3582580" cy="396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GB" sz="1600" b="1" dirty="0" smtClean="0">
                    <a:latin typeface="Arial" pitchFamily="34" charset="0"/>
                    <a:cs typeface="Arial" pitchFamily="34" charset="0"/>
                  </a:rPr>
                  <a:t>alf-peak width </a:t>
                </a:r>
                <a:r>
                  <a:rPr lang="en-GB" sz="1600" dirty="0" smtClean="0">
                    <a:latin typeface="Arial" pitchFamily="34" charset="0"/>
                    <a:cs typeface="Arial" pitchFamily="34" charset="0"/>
                  </a:rPr>
                  <a:t>~ value = x (</a:t>
                </a:r>
                <a:r>
                  <a:rPr lang="en-GB" sz="1600" dirty="0" err="1" smtClean="0">
                    <a:latin typeface="Arial" pitchFamily="34" charset="0"/>
                    <a:cs typeface="Arial" pitchFamily="34" charset="0"/>
                  </a:rPr>
                  <a:t>ms</a:t>
                </a:r>
                <a:r>
                  <a:rPr lang="en-GB" sz="1600" dirty="0" smtClean="0">
                    <a:latin typeface="Arial" pitchFamily="34" charset="0"/>
                    <a:cs typeface="Arial" pitchFamily="34" charset="0"/>
                  </a:rPr>
                  <a:t>)  </a:t>
                </a:r>
                <a:endParaRPr lang="en-GB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298657" y="3761608"/>
            <a:ext cx="2836135" cy="369332"/>
            <a:chOff x="6298657" y="3761608"/>
            <a:chExt cx="2836135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6548828" y="3761608"/>
              <a:ext cx="2585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onfidence limits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GB" sz="1400" i="1" dirty="0" smtClean="0">
                  <a:latin typeface="Arial" pitchFamily="34" charset="0"/>
                  <a:cs typeface="Arial" pitchFamily="34" charset="0"/>
                </a:rPr>
                <a:t>e.g. 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99%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6298657" y="3946274"/>
              <a:ext cx="295891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291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6632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CCH computed indices/parameter plots:</a:t>
            </a:r>
          </a:p>
          <a:p>
            <a:pPr algn="ctr"/>
            <a:r>
              <a:rPr lang="en-GB" sz="8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K-index / half-peak width (PW</a:t>
            </a:r>
            <a:r>
              <a:rPr lang="en-GB" b="1" baseline="-25000" dirty="0" smtClean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50</a:t>
            </a: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) 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364" y="6095037"/>
            <a:ext cx="8609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Data plotted as mean ±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s.e.m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., n= N units (ROI 1 &amp; ROI 2) / unit pairs (ROI 3) for a user-defined epoch / period within script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321" y="1375314"/>
            <a:ext cx="9087926" cy="3522312"/>
            <a:chOff x="48321" y="980728"/>
            <a:chExt cx="9087926" cy="352231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1" y="980728"/>
              <a:ext cx="4675365" cy="350027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7922" y="985577"/>
              <a:ext cx="4698325" cy="351746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rot="16200000">
              <a:off x="-258383" y="2546199"/>
              <a:ext cx="10534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206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K-index</a:t>
              </a:r>
              <a:endParaRPr lang="en-GB" dirty="0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3209520" y="2374646"/>
              <a:ext cx="28167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b="1" dirty="0" smtClean="0">
                  <a:solidFill>
                    <a:srgbClr val="00206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peak width (PW</a:t>
              </a:r>
              <a:r>
                <a:rPr lang="en-GB" b="1" baseline="-25000" dirty="0" smtClean="0">
                  <a:solidFill>
                    <a:srgbClr val="00206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50  </a:t>
              </a:r>
              <a:r>
                <a:rPr lang="en-GB" b="1" dirty="0" err="1" smtClean="0">
                  <a:solidFill>
                    <a:srgbClr val="00206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ms</a:t>
              </a:r>
              <a:r>
                <a:rPr lang="en-GB" b="1" dirty="0" smtClean="0">
                  <a:solidFill>
                    <a:srgbClr val="00206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)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308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2" y="4005064"/>
            <a:ext cx="3783121" cy="2832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16632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CCH computed indices/parameter plots:</a:t>
            </a:r>
          </a:p>
          <a:p>
            <a:pPr algn="ctr"/>
            <a:endParaRPr lang="en-GB" sz="800" b="1" dirty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ROI Peak Offset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9512" y="908720"/>
            <a:ext cx="8806306" cy="3782736"/>
            <a:chOff x="334312" y="980728"/>
            <a:chExt cx="8806306" cy="37827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12" y="980728"/>
              <a:ext cx="4381704" cy="32804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5" y="980728"/>
              <a:ext cx="4424603" cy="331253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76293" y="1331476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ROI 1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64088" y="1321213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ROI 2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06321" y="4394132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ROI 3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94" y="4005065"/>
            <a:ext cx="3769194" cy="282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8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rgbClr val="002060"/>
                </a:solidFill>
                <a:latin typeface="Comic Sans MS" pitchFamily="66" charset="0"/>
              </a:rPr>
              <a:t>xCorrGrid</a:t>
            </a:r>
            <a:r>
              <a:rPr lang="en-GB" sz="2000" b="1" dirty="0" smtClean="0">
                <a:solidFill>
                  <a:srgbClr val="002060"/>
                </a:solidFill>
                <a:latin typeface="Comic Sans MS" pitchFamily="66" charset="0"/>
              </a:rPr>
              <a:t> – plot interpretation (1)</a:t>
            </a:r>
          </a:p>
          <a:p>
            <a:endParaRPr lang="en-GB" sz="2000" b="1" dirty="0">
              <a:latin typeface="Comic Sans MS" pitchFamily="66" charset="0"/>
            </a:endParaRPr>
          </a:p>
          <a:p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Example #1 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recording from 8-channel array in VTA [sig 01-08] and 8-channel array in </a:t>
            </a:r>
            <a:r>
              <a:rPr lang="en-GB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mPFC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[sig09-16]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Grid/matrix  	y-axis =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REFERENCE UNITS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3"/>
            <a:r>
              <a:rPr lang="en-GB" dirty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x-axis =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TARGET UNITS</a:t>
            </a:r>
          </a:p>
          <a:p>
            <a:r>
              <a:rPr lang="en-GB" sz="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Each pixel = computed correlation between pairs of units – the grid represents all neural pair combinations available from the array recording electrode(s)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Colour = magnitude of correlation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for each neuronal pair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8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>
                <a:latin typeface="Comic Sans MS" pitchFamily="66" charset="0"/>
              </a:rPr>
              <a:t>black</a:t>
            </a:r>
            <a:r>
              <a:rPr lang="en-GB" dirty="0" smtClean="0">
                <a:latin typeface="Comic Sans MS" pitchFamily="66" charset="0"/>
              </a:rPr>
              <a:t> diagonal = max (100%) correlation = auto-correlation for each unit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Reviewing example grid user can infer: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8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Independent correlated activity within (intra-) VTA (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ROI 1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 and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mPFC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ROI 2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evidence for weaker </a:t>
            </a:r>
            <a:r>
              <a:rPr lang="en-GB" dirty="0">
                <a:latin typeface="Arial" pitchFamily="34" charset="0"/>
                <a:cs typeface="Arial" pitchFamily="34" charset="0"/>
              </a:rPr>
              <a:t>correlation between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(inter-) VTA and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mPFC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(: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ROI 3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when reviewing peak offset histograms “clicking” on a peak reveals contributing unit-pairs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8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291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41300" y="77788"/>
            <a:ext cx="8642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buFont typeface="Symbol" pitchFamily="18" charset="2"/>
              <a:buNone/>
              <a:tabLst>
                <a:tab pos="457200" algn="l"/>
              </a:tabLst>
            </a:pPr>
            <a:r>
              <a:rPr lang="en-GB" sz="2000" b="1" dirty="0">
                <a:solidFill>
                  <a:srgbClr val="002060"/>
                </a:solidFill>
                <a:latin typeface="Comic Sans MS" pitchFamily="66" charset="0"/>
              </a:rPr>
              <a:t>Cross-Correlation Histogram</a:t>
            </a: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 (CCH)</a:t>
            </a:r>
          </a:p>
          <a:p>
            <a:pPr>
              <a:buFont typeface="Symbol" pitchFamily="18" charset="2"/>
              <a:buNone/>
              <a:tabLst>
                <a:tab pos="457200" algn="l"/>
              </a:tabLst>
            </a:pPr>
            <a:endParaRPr lang="en-GB" sz="1000" dirty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buFont typeface="Symbol" pitchFamily="18" charset="2"/>
              <a:buChar char=""/>
              <a:tabLst>
                <a:tab pos="457200" algn="l"/>
              </a:tabLst>
            </a:pPr>
            <a:r>
              <a:rPr lang="en-GB" sz="1800" dirty="0"/>
              <a:t> </a:t>
            </a:r>
            <a:r>
              <a:rPr lang="en-GB" sz="1600" dirty="0"/>
              <a:t>Timing of spike occurrence at one </a:t>
            </a:r>
            <a:r>
              <a:rPr lang="en-GB" sz="1600" b="1" dirty="0">
                <a:solidFill>
                  <a:schemeClr val="accent2"/>
                </a:solidFill>
                <a:latin typeface="Comic Sans MS" pitchFamily="66" charset="0"/>
              </a:rPr>
              <a:t>reference</a:t>
            </a:r>
            <a:r>
              <a:rPr lang="en-GB" sz="1600" b="1" dirty="0"/>
              <a:t> neurone</a:t>
            </a:r>
            <a:r>
              <a:rPr lang="en-GB" sz="1600" dirty="0"/>
              <a:t> compared with a </a:t>
            </a:r>
            <a:r>
              <a:rPr lang="en-GB" sz="1600" b="1" dirty="0">
                <a:solidFill>
                  <a:schemeClr val="accent2"/>
                </a:solidFill>
                <a:latin typeface="Comic Sans MS" pitchFamily="66" charset="0"/>
              </a:rPr>
              <a:t>target</a:t>
            </a:r>
            <a:r>
              <a:rPr lang="en-GB" sz="1600" b="1" dirty="0"/>
              <a:t> neurone</a:t>
            </a:r>
          </a:p>
          <a:p>
            <a:pPr>
              <a:buFont typeface="Symbol" pitchFamily="18" charset="2"/>
              <a:buChar char=""/>
              <a:tabLst>
                <a:tab pos="457200" algn="l"/>
              </a:tabLst>
            </a:pPr>
            <a:endParaRPr lang="en-GB" sz="800" b="1" dirty="0"/>
          </a:p>
          <a:p>
            <a:pPr>
              <a:buFont typeface="Symbol" pitchFamily="18" charset="2"/>
              <a:buChar char=""/>
              <a:tabLst>
                <a:tab pos="457200" algn="l"/>
              </a:tabLst>
            </a:pPr>
            <a:r>
              <a:rPr lang="en-GB" sz="1600" dirty="0"/>
              <a:t> </a:t>
            </a:r>
            <a:r>
              <a:rPr lang="en-GB" sz="1600" dirty="0" smtClean="0"/>
              <a:t>Plot </a:t>
            </a:r>
            <a:r>
              <a:rPr lang="en-GB" sz="1600" dirty="0"/>
              <a:t>provides information on </a:t>
            </a:r>
            <a:r>
              <a:rPr lang="en-GB" sz="1600" b="1" dirty="0">
                <a:latin typeface="Comic Sans MS" pitchFamily="66" charset="0"/>
              </a:rPr>
              <a:t>absence / presence / degree</a:t>
            </a:r>
            <a:r>
              <a:rPr lang="en-GB" sz="1600" b="1" i="1" dirty="0"/>
              <a:t> </a:t>
            </a:r>
            <a:r>
              <a:rPr lang="en-GB" sz="1600" dirty="0"/>
              <a:t>of correlation neuronal pairs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79400" y="6419850"/>
            <a:ext cx="8569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1800" b="1"/>
              <a:t> </a:t>
            </a:r>
            <a:r>
              <a:rPr lang="en-GB" sz="1600" b="1"/>
              <a:t>lead</a:t>
            </a:r>
            <a:r>
              <a:rPr lang="en-GB" sz="1600"/>
              <a:t> (+ ms) or </a:t>
            </a:r>
            <a:r>
              <a:rPr lang="en-GB" sz="1600" b="1"/>
              <a:t>lag</a:t>
            </a:r>
            <a:r>
              <a:rPr lang="en-GB" sz="1600"/>
              <a:t> (- ms)</a:t>
            </a:r>
            <a:r>
              <a:rPr lang="en-GB" sz="1800"/>
              <a:t> ~ </a:t>
            </a:r>
            <a:r>
              <a:rPr lang="en-GB" sz="1600"/>
              <a:t>implication on connectivity between neurones</a:t>
            </a:r>
          </a:p>
        </p:txBody>
      </p:sp>
      <p:grpSp>
        <p:nvGrpSpPr>
          <p:cNvPr id="22541" name="Group 13"/>
          <p:cNvGrpSpPr>
            <a:grpSpLocks/>
          </p:cNvGrpSpPr>
          <p:nvPr/>
        </p:nvGrpSpPr>
        <p:grpSpPr bwMode="auto">
          <a:xfrm>
            <a:off x="1819275" y="1381125"/>
            <a:ext cx="5491163" cy="2538413"/>
            <a:chOff x="888" y="780"/>
            <a:chExt cx="3459" cy="1599"/>
          </a:xfrm>
        </p:grpSpPr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>
              <a:off x="1395" y="780"/>
              <a:ext cx="2952" cy="1599"/>
              <a:chOff x="1395" y="780"/>
              <a:chExt cx="2952" cy="1599"/>
            </a:xfrm>
          </p:grpSpPr>
          <p:pic>
            <p:nvPicPr>
              <p:cNvPr id="22531" name="Picture 3" descr="XC_Construct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5" y="789"/>
                <a:ext cx="2952" cy="1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36" name="Rectangle 8"/>
              <p:cNvSpPr>
                <a:spLocks noChangeArrowheads="1"/>
              </p:cNvSpPr>
              <p:nvPr/>
            </p:nvSpPr>
            <p:spPr bwMode="auto">
              <a:xfrm>
                <a:off x="2958" y="780"/>
                <a:ext cx="1068" cy="3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 flipV="1">
              <a:off x="2160" y="1032"/>
              <a:ext cx="2100" cy="0"/>
            </a:xfrm>
            <a:prstGeom prst="line">
              <a:avLst/>
            </a:prstGeom>
            <a:noFill/>
            <a:ln w="19050">
              <a:solidFill>
                <a:srgbClr val="99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2708" y="867"/>
              <a:ext cx="5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200" b="1"/>
                <a:t>Time (ms)</a:t>
              </a:r>
            </a:p>
          </p:txBody>
        </p:sp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890" y="1417"/>
              <a:ext cx="1333" cy="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Target neurone	~</a:t>
              </a:r>
            </a:p>
            <a:p>
              <a:endParaRPr lang="en-GB"/>
            </a:p>
            <a:p>
              <a:r>
                <a:rPr lang="en-GB"/>
                <a:t>Reference neurone	~</a:t>
              </a:r>
            </a:p>
          </p:txBody>
        </p:sp>
        <p:sp>
          <p:nvSpPr>
            <p:cNvPr id="22533" name="Text Box 6"/>
            <p:cNvSpPr txBox="1">
              <a:spLocks noChangeArrowheads="1"/>
            </p:cNvSpPr>
            <p:nvPr/>
          </p:nvSpPr>
          <p:spPr bwMode="auto">
            <a:xfrm>
              <a:off x="888" y="944"/>
              <a:ext cx="1181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800">
                  <a:solidFill>
                    <a:schemeClr val="accent2"/>
                  </a:solidFill>
                  <a:latin typeface="Comic Sans MS" pitchFamily="66" charset="0"/>
                </a:rPr>
                <a:t>s</a:t>
              </a:r>
              <a:r>
                <a:rPr lang="en-GB" sz="1600">
                  <a:solidFill>
                    <a:schemeClr val="accent2"/>
                  </a:solidFill>
                  <a:latin typeface="Comic Sans MS" pitchFamily="66" charset="0"/>
                </a:rPr>
                <a:t>pike rasters for </a:t>
              </a:r>
            </a:p>
            <a:p>
              <a:pPr eaLnBrk="1" hangingPunct="1"/>
              <a:r>
                <a:rPr lang="en-GB" sz="1600">
                  <a:solidFill>
                    <a:schemeClr val="accent2"/>
                  </a:solidFill>
                  <a:latin typeface="Comic Sans MS" pitchFamily="66" charset="0"/>
                </a:rPr>
                <a:t>    neuronal pair</a:t>
              </a:r>
            </a:p>
          </p:txBody>
        </p:sp>
      </p:grpSp>
      <p:grpSp>
        <p:nvGrpSpPr>
          <p:cNvPr id="22543" name="Group 15"/>
          <p:cNvGrpSpPr>
            <a:grpSpLocks/>
          </p:cNvGrpSpPr>
          <p:nvPr/>
        </p:nvGrpSpPr>
        <p:grpSpPr bwMode="auto">
          <a:xfrm>
            <a:off x="736600" y="3967163"/>
            <a:ext cx="7642225" cy="2214562"/>
            <a:chOff x="367" y="465"/>
            <a:chExt cx="4977" cy="1616"/>
          </a:xfrm>
        </p:grpSpPr>
        <p:grpSp>
          <p:nvGrpSpPr>
            <p:cNvPr id="22544" name="Group 4"/>
            <p:cNvGrpSpPr>
              <a:grpSpLocks/>
            </p:cNvGrpSpPr>
            <p:nvPr/>
          </p:nvGrpSpPr>
          <p:grpSpPr bwMode="auto">
            <a:xfrm>
              <a:off x="367" y="465"/>
              <a:ext cx="4977" cy="1165"/>
              <a:chOff x="140" y="2922"/>
              <a:chExt cx="5302" cy="1378"/>
            </a:xfrm>
          </p:grpSpPr>
          <p:pic>
            <p:nvPicPr>
              <p:cNvPr id="22545" name="Picture 5" descr="XC_Samples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5" y="2922"/>
                <a:ext cx="2123" cy="1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46" name="Rectangle 6"/>
              <p:cNvSpPr>
                <a:spLocks noChangeArrowheads="1"/>
              </p:cNvSpPr>
              <p:nvPr/>
            </p:nvSpPr>
            <p:spPr bwMode="auto">
              <a:xfrm>
                <a:off x="3797" y="3747"/>
                <a:ext cx="1645" cy="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GB" sz="1800" b="1" i="1">
                    <a:solidFill>
                      <a:srgbClr val="FF0000"/>
                    </a:solidFill>
                  </a:rPr>
                  <a:t>~ correlation present</a:t>
                </a:r>
              </a:p>
            </p:txBody>
          </p:sp>
          <p:sp>
            <p:nvSpPr>
              <p:cNvPr id="22547" name="Rectangle 7"/>
              <p:cNvSpPr>
                <a:spLocks noChangeArrowheads="1"/>
              </p:cNvSpPr>
              <p:nvPr/>
            </p:nvSpPr>
            <p:spPr bwMode="auto">
              <a:xfrm>
                <a:off x="140" y="3747"/>
                <a:ext cx="163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800" b="1" i="1">
                    <a:solidFill>
                      <a:srgbClr val="FF0000"/>
                    </a:solidFill>
                  </a:rPr>
                  <a:t>correlation absent ~</a:t>
                </a:r>
              </a:p>
            </p:txBody>
          </p:sp>
        </p:grpSp>
        <p:grpSp>
          <p:nvGrpSpPr>
            <p:cNvPr id="22548" name="Group 29"/>
            <p:cNvGrpSpPr>
              <a:grpSpLocks/>
            </p:cNvGrpSpPr>
            <p:nvPr/>
          </p:nvGrpSpPr>
          <p:grpSpPr bwMode="auto">
            <a:xfrm>
              <a:off x="2192" y="1602"/>
              <a:ext cx="504" cy="336"/>
              <a:chOff x="2192" y="1389"/>
              <a:chExt cx="504" cy="336"/>
            </a:xfrm>
          </p:grpSpPr>
          <p:sp>
            <p:nvSpPr>
              <p:cNvPr id="22549" name="Line 25"/>
              <p:cNvSpPr>
                <a:spLocks noChangeShapeType="1"/>
              </p:cNvSpPr>
              <p:nvPr/>
            </p:nvSpPr>
            <p:spPr bwMode="auto">
              <a:xfrm>
                <a:off x="2426" y="1389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550" name="Text Box 27"/>
              <p:cNvSpPr txBox="1">
                <a:spLocks noChangeArrowheads="1"/>
              </p:cNvSpPr>
              <p:nvPr/>
            </p:nvSpPr>
            <p:spPr bwMode="auto">
              <a:xfrm>
                <a:off x="2192" y="1457"/>
                <a:ext cx="504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GB" sz="1800"/>
                  <a:t>-  0  +</a:t>
                </a:r>
              </a:p>
            </p:txBody>
          </p:sp>
        </p:grpSp>
        <p:grpSp>
          <p:nvGrpSpPr>
            <p:cNvPr id="22551" name="Group 30"/>
            <p:cNvGrpSpPr>
              <a:grpSpLocks/>
            </p:cNvGrpSpPr>
            <p:nvPr/>
          </p:nvGrpSpPr>
          <p:grpSpPr bwMode="auto">
            <a:xfrm>
              <a:off x="3140" y="1613"/>
              <a:ext cx="504" cy="337"/>
              <a:chOff x="3104" y="1434"/>
              <a:chExt cx="504" cy="337"/>
            </a:xfrm>
          </p:grpSpPr>
          <p:sp>
            <p:nvSpPr>
              <p:cNvPr id="22552" name="Line 26"/>
              <p:cNvSpPr>
                <a:spLocks noChangeShapeType="1"/>
              </p:cNvSpPr>
              <p:nvPr/>
            </p:nvSpPr>
            <p:spPr bwMode="auto">
              <a:xfrm>
                <a:off x="3334" y="1434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553" name="Text Box 28"/>
              <p:cNvSpPr txBox="1">
                <a:spLocks noChangeArrowheads="1"/>
              </p:cNvSpPr>
              <p:nvPr/>
            </p:nvSpPr>
            <p:spPr bwMode="auto">
              <a:xfrm>
                <a:off x="3104" y="1503"/>
                <a:ext cx="504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GB" sz="1800"/>
                  <a:t>-  0  +</a:t>
                </a:r>
              </a:p>
            </p:txBody>
          </p:sp>
        </p:grpSp>
        <p:sp>
          <p:nvSpPr>
            <p:cNvPr id="22554" name="Text Box 47"/>
            <p:cNvSpPr txBox="1">
              <a:spLocks noChangeArrowheads="1"/>
            </p:cNvSpPr>
            <p:nvPr/>
          </p:nvSpPr>
          <p:spPr bwMode="auto">
            <a:xfrm>
              <a:off x="2554" y="1813"/>
              <a:ext cx="67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b="1"/>
                <a:t>Time (ms</a:t>
              </a:r>
              <a:r>
                <a:rPr lang="en-GB" sz="180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23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497</Words>
  <Application>Microsoft Office PowerPoint</Application>
  <PresentationFormat>On-screen Show (4:3)</PresentationFormat>
  <Paragraphs>149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Nottingham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Mason Rob</dc:creator>
  <cp:lastModifiedBy>Mason Rob</cp:lastModifiedBy>
  <cp:revision>42</cp:revision>
  <dcterms:created xsi:type="dcterms:W3CDTF">2012-11-07T16:11:27Z</dcterms:created>
  <dcterms:modified xsi:type="dcterms:W3CDTF">2015-01-16T13:16:02Z</dcterms:modified>
</cp:coreProperties>
</file>