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68" r:id="rId4"/>
    <p:sldId id="258" r:id="rId5"/>
    <p:sldId id="272" r:id="rId6"/>
    <p:sldId id="27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29999-9590-4BC4-91C9-943AA4422A6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BB1E4-52FC-4CAF-8547-0D8810A8E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20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BB1E4-52FC-4CAF-8547-0D8810A8E0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0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6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27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31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9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8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45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01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23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74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00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7B9BB-F1E7-4838-A142-51A5ACC4148F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8CF51-4FE4-460D-A2B0-BD90E78C3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0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"/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if"/><Relationship Id="rId4" Type="http://schemas.openxmlformats.org/officeDocument/2006/relationships/image" Target="../media/image8.t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944" y="275504"/>
            <a:ext cx="8692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err="1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xCorrelation</a:t>
            </a:r>
            <a:r>
              <a:rPr lang="en-GB" sz="24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 Grid – USER GUIDE </a:t>
            </a:r>
            <a:r>
              <a:rPr lang="en-GB" sz="1600" b="1" dirty="0" smtClean="0">
                <a:solidFill>
                  <a:srgbClr val="002060"/>
                </a:solidFill>
                <a:latin typeface="Comic Sans MS" pitchFamily="66" charset="0"/>
                <a:cs typeface="Arial" pitchFamily="34" charset="0"/>
              </a:rPr>
              <a:t>(2014 v2)</a:t>
            </a:r>
            <a:endParaRPr lang="en-GB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err="1" smtClean="0">
                <a:latin typeface="Arial" pitchFamily="34" charset="0"/>
                <a:cs typeface="Arial" pitchFamily="34" charset="0"/>
              </a:rPr>
              <a:t>Xcorrelogram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analysis useful tool to examine correlated firing between pairs of units 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8952" y="1515640"/>
            <a:ext cx="8568952" cy="763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1800" dirty="0"/>
              <a:t> Problem with  CCH analysis is astronomical combination of neuronal pairs</a:t>
            </a:r>
            <a:r>
              <a:rPr lang="en-GB" dirty="0"/>
              <a:t> </a:t>
            </a:r>
            <a:r>
              <a:rPr lang="en-GB" sz="1800" dirty="0"/>
              <a:t>available</a:t>
            </a:r>
          </a:p>
          <a:p>
            <a:pPr>
              <a:buFontTx/>
              <a:buChar char="•"/>
            </a:pPr>
            <a:endParaRPr lang="en-GB" sz="800" dirty="0"/>
          </a:p>
          <a:p>
            <a:r>
              <a:rPr lang="en-GB" i="1" dirty="0"/>
              <a:t>e.g.</a:t>
            </a:r>
            <a:r>
              <a:rPr lang="en-GB" dirty="0"/>
              <a:t> </a:t>
            </a:r>
            <a:r>
              <a:rPr lang="en-GB" sz="1800" dirty="0"/>
              <a:t>just with a16-electrode array: </a:t>
            </a:r>
            <a:r>
              <a:rPr lang="en-GB" i="1" dirty="0"/>
              <a:t>i.e.</a:t>
            </a:r>
            <a:r>
              <a:rPr lang="en-GB" sz="1800" dirty="0"/>
              <a:t> </a:t>
            </a:r>
            <a:r>
              <a:rPr lang="en-GB" sz="1800" b="1" dirty="0"/>
              <a:t>many pair </a:t>
            </a:r>
            <a:r>
              <a:rPr lang="en-GB" sz="1800" b="1" dirty="0" smtClean="0"/>
              <a:t>combinations!</a:t>
            </a:r>
            <a:endParaRPr lang="en-GB" sz="1800" b="1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228" y="2492896"/>
            <a:ext cx="632598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8952" y="5200164"/>
            <a:ext cx="856895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latin typeface="Comic Sans MS" pitchFamily="66" charset="0"/>
              </a:rPr>
              <a:t>Question:</a:t>
            </a:r>
            <a:r>
              <a:rPr lang="en-GB" dirty="0" smtClean="0"/>
              <a:t>	How </a:t>
            </a:r>
            <a:r>
              <a:rPr lang="en-GB" dirty="0"/>
              <a:t>to visualise such huge data sets, to allow visual scanning / 	</a:t>
            </a:r>
            <a:r>
              <a:rPr lang="en-GB" dirty="0" smtClean="0"/>
              <a:t>		analysis selection</a:t>
            </a:r>
          </a:p>
          <a:p>
            <a:endParaRPr lang="en-GB" dirty="0"/>
          </a:p>
          <a:p>
            <a:r>
              <a:rPr lang="en-GB" b="1" dirty="0" smtClean="0"/>
              <a:t>Resolution:</a:t>
            </a:r>
            <a:r>
              <a:rPr lang="en-GB" dirty="0" smtClean="0"/>
              <a:t>	Development of a grid plot which allows visualisation of the entire 			recording array population of unit-pairs x-correlations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18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51520" y="116632"/>
            <a:ext cx="8890520" cy="6794326"/>
            <a:chOff x="251520" y="116632"/>
            <a:chExt cx="8890520" cy="6794326"/>
          </a:xfrm>
        </p:grpSpPr>
        <p:sp>
          <p:nvSpPr>
            <p:cNvPr id="2" name="TextBox 1"/>
            <p:cNvSpPr txBox="1"/>
            <p:nvPr/>
          </p:nvSpPr>
          <p:spPr>
            <a:xfrm>
              <a:off x="251520" y="116632"/>
              <a:ext cx="8640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rgbClr val="00206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Cross-correlation Grid/Matrix plot – Regions of Interest (ROIs 1 2 3) </a:t>
              </a:r>
              <a:endParaRPr lang="en-GB" b="1" dirty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39078" y="702002"/>
              <a:ext cx="8257988" cy="6208956"/>
              <a:chOff x="395536" y="702002"/>
              <a:chExt cx="8257988" cy="6208956"/>
            </a:xfrm>
          </p:grpSpPr>
          <p:pic>
            <p:nvPicPr>
              <p:cNvPr id="2050" name="Picture 2" descr="C:\Users\Brain\Desktop\Fig 2.tif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0476" y="702002"/>
                <a:ext cx="8163048" cy="611137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92066" y="3370944"/>
                <a:ext cx="2232248" cy="230538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Right Triangle 3"/>
              <p:cNvSpPr/>
              <p:nvPr/>
            </p:nvSpPr>
            <p:spPr>
              <a:xfrm>
                <a:off x="1903763" y="1052174"/>
                <a:ext cx="2220551" cy="2275228"/>
              </a:xfrm>
              <a:prstGeom prst="rtTriangle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Right Triangle 9"/>
              <p:cNvSpPr/>
              <p:nvPr/>
            </p:nvSpPr>
            <p:spPr>
              <a:xfrm>
                <a:off x="4208581" y="3401096"/>
                <a:ext cx="2220551" cy="2275228"/>
              </a:xfrm>
              <a:prstGeom prst="rtTriangle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505543" y="4717291"/>
                <a:ext cx="8531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ROI 2</a:t>
                </a:r>
                <a:endParaRPr lang="en-GB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20794" y="2420888"/>
                <a:ext cx="8531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ROI 1</a:t>
                </a:r>
                <a:endParaRPr lang="en-GB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614492" y="4354044"/>
                <a:ext cx="8531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ROI 3</a:t>
                </a:r>
                <a:endParaRPr lang="en-GB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1903763" y="6523096"/>
                <a:ext cx="2220551" cy="369332"/>
                <a:chOff x="1903763" y="6523096"/>
                <a:chExt cx="2220551" cy="369332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>
                  <a:off x="1903763" y="6525344"/>
                  <a:ext cx="2220551" cy="0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2890258" y="6523096"/>
                  <a:ext cx="6292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VTA</a:t>
                  </a:r>
                  <a:endParaRPr lang="en-GB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4233172" y="6526517"/>
                <a:ext cx="2220551" cy="384441"/>
                <a:chOff x="4233172" y="6526517"/>
                <a:chExt cx="2220551" cy="384441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233172" y="6526517"/>
                  <a:ext cx="2220551" cy="0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4932102" y="6541626"/>
                  <a:ext cx="8515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 err="1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mPFC</a:t>
                  </a:r>
                  <a:endParaRPr lang="en-GB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 rot="16200000">
                <a:off x="-530073" y="2122362"/>
                <a:ext cx="2220551" cy="369332"/>
                <a:chOff x="1903763" y="6523096"/>
                <a:chExt cx="2220551" cy="369332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903763" y="6525344"/>
                  <a:ext cx="2220551" cy="0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2890258" y="6523096"/>
                  <a:ext cx="6292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VTA</a:t>
                  </a:r>
                  <a:endParaRPr lang="en-GB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Group 25"/>
              <p:cNvGrpSpPr/>
              <p:nvPr/>
            </p:nvGrpSpPr>
            <p:grpSpPr>
              <a:xfrm rot="16200000">
                <a:off x="-522519" y="4419063"/>
                <a:ext cx="2220551" cy="384441"/>
                <a:chOff x="4233172" y="6526517"/>
                <a:chExt cx="2220551" cy="384441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233172" y="6526517"/>
                  <a:ext cx="2220551" cy="0"/>
                </a:xfrm>
                <a:prstGeom prst="line">
                  <a:avLst/>
                </a:prstGeom>
                <a:ln w="254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TextBox 27"/>
                <p:cNvSpPr txBox="1"/>
                <p:nvPr/>
              </p:nvSpPr>
              <p:spPr>
                <a:xfrm>
                  <a:off x="4932102" y="6541626"/>
                  <a:ext cx="85151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b="1" dirty="0" err="1" smtClean="0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mPFC</a:t>
                  </a:r>
                  <a:endParaRPr lang="en-GB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9" name="TextBox 28"/>
            <p:cNvSpPr txBox="1"/>
            <p:nvPr/>
          </p:nvSpPr>
          <p:spPr>
            <a:xfrm>
              <a:off x="7606042" y="987470"/>
              <a:ext cx="15359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GB" sz="14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igh correlation</a:t>
              </a:r>
              <a:endParaRPr lang="en-GB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72506" y="5368547"/>
              <a:ext cx="14574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low correlation</a:t>
              </a:r>
              <a:endParaRPr lang="en-GB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4841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116632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Cross-correlation Grid/Matrix plot – generating selected </a:t>
            </a:r>
            <a:r>
              <a:rPr lang="en-GB" b="1" dirty="0" err="1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CCHistograms</a:t>
            </a:r>
            <a:endParaRPr lang="en-GB" b="1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5496" y="567050"/>
            <a:ext cx="8928991" cy="6102310"/>
            <a:chOff x="35496" y="567050"/>
            <a:chExt cx="8928991" cy="6102310"/>
          </a:xfrm>
        </p:grpSpPr>
        <p:pic>
          <p:nvPicPr>
            <p:cNvPr id="2050" name="Picture 2" descr="C:\Users\Brain\Desktop\Fig 2.t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567050"/>
              <a:ext cx="6323483" cy="47341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/>
            <p:nvPr/>
          </p:nvGrpSpPr>
          <p:grpSpPr>
            <a:xfrm>
              <a:off x="5595126" y="4278047"/>
              <a:ext cx="3369361" cy="2391313"/>
              <a:chOff x="1792519" y="674408"/>
              <a:chExt cx="5542073" cy="4149146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92519" y="674408"/>
                <a:ext cx="5542073" cy="4149146"/>
              </a:xfrm>
              <a:prstGeom prst="rect">
                <a:avLst/>
              </a:prstGeom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5534393" y="2439027"/>
                <a:ext cx="339756" cy="9549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059832" y="3816382"/>
              <a:ext cx="2016390" cy="2283543"/>
              <a:chOff x="5719966" y="3255367"/>
              <a:chExt cx="2016390" cy="228354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9966" y="3255367"/>
                <a:ext cx="3642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b="1" dirty="0" smtClean="0">
                    <a:latin typeface="Arial" pitchFamily="34" charset="0"/>
                    <a:cs typeface="Arial" pitchFamily="34" charset="0"/>
                  </a:rPr>
                  <a:t>+</a:t>
                </a:r>
                <a:endParaRPr lang="en-GB" sz="24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>
                <a:off x="5902067" y="3486199"/>
                <a:ext cx="721076" cy="1488812"/>
              </a:xfrm>
              <a:prstGeom prst="line">
                <a:avLst/>
              </a:prstGeom>
              <a:ln w="254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6007998" y="4923357"/>
                <a:ext cx="1728358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GB" sz="1400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ouse cursor</a:t>
                </a:r>
              </a:p>
              <a:p>
                <a:endParaRPr lang="en-GB" sz="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GB" sz="1200" dirty="0" smtClean="0">
                    <a:latin typeface="Arial" pitchFamily="34" charset="0"/>
                    <a:cs typeface="Arial" pitchFamily="34" charset="0"/>
                  </a:rPr>
                  <a:t>“click” generates</a:t>
                </a:r>
                <a:r>
                  <a:rPr lang="en-GB" sz="12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GB" sz="1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CCH</a:t>
                </a:r>
                <a:endParaRPr lang="en-GB" sz="1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5045341" y="5951260"/>
              <a:ext cx="549785" cy="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330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0648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Example </a:t>
            </a:r>
            <a:r>
              <a:rPr lang="en-GB" b="1" dirty="0" smtClean="0">
                <a:solidFill>
                  <a:srgbClr val="002060"/>
                </a:solidFill>
                <a:latin typeface="Comic Sans MS" pitchFamily="66" charset="0"/>
              </a:rPr>
              <a:t>Cross-Correlation Histogram (CCH) or x-</a:t>
            </a:r>
            <a:r>
              <a:rPr lang="en-GB" b="1" dirty="0" err="1" smtClean="0">
                <a:solidFill>
                  <a:srgbClr val="002060"/>
                </a:solidFill>
                <a:latin typeface="Comic Sans MS" pitchFamily="66" charset="0"/>
              </a:rPr>
              <a:t>correlogram</a:t>
            </a:r>
            <a:r>
              <a:rPr lang="en-GB" dirty="0" smtClean="0">
                <a:latin typeface="Comic Sans MS" pitchFamily="66" charset="0"/>
              </a:rPr>
              <a:t>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4689718"/>
            <a:ext cx="89289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Computed indices/parameters:		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Reference</a:t>
            </a:r>
            <a:r>
              <a:rPr lang="en-GB" sz="1000" b="1" dirty="0">
                <a:latin typeface="Arial" pitchFamily="34" charset="0"/>
                <a:cs typeface="Arial" pitchFamily="34" charset="0"/>
              </a:rPr>
              <a:t>:  </a:t>
            </a:r>
            <a:r>
              <a:rPr lang="es-ES_tradnl" sz="1000" dirty="0" err="1">
                <a:latin typeface="Arial" pitchFamily="34" charset="0"/>
                <a:cs typeface="Arial" pitchFamily="34" charset="0"/>
              </a:rPr>
              <a:t>Eblen-Zajjur</a:t>
            </a:r>
            <a:r>
              <a:rPr lang="es-ES_tradnl" sz="1000" dirty="0">
                <a:latin typeface="Arial" pitchFamily="34" charset="0"/>
                <a:cs typeface="Arial" pitchFamily="34" charset="0"/>
              </a:rPr>
              <a:t> &amp; </a:t>
            </a:r>
            <a:r>
              <a:rPr lang="es-ES_tradnl" sz="1000" dirty="0" err="1">
                <a:latin typeface="Arial" pitchFamily="34" charset="0"/>
                <a:cs typeface="Arial" pitchFamily="34" charset="0"/>
              </a:rPr>
              <a:t>Sandkuhler</a:t>
            </a:r>
            <a:r>
              <a:rPr lang="es-ES_tradnl" sz="1000" dirty="0">
                <a:latin typeface="Arial" pitchFamily="34" charset="0"/>
                <a:cs typeface="Arial" pitchFamily="34" charset="0"/>
              </a:rPr>
              <a:t> (1996) </a:t>
            </a:r>
            <a:r>
              <a:rPr lang="es-ES_tradnl" sz="1000" dirty="0" err="1">
                <a:latin typeface="Arial" pitchFamily="34" charset="0"/>
                <a:cs typeface="Arial" pitchFamily="34" charset="0"/>
              </a:rPr>
              <a:t>Neurosci</a:t>
            </a:r>
            <a:r>
              <a:rPr lang="es-ES_tradnl" sz="1000" dirty="0">
                <a:latin typeface="Arial" pitchFamily="34" charset="0"/>
                <a:cs typeface="Arial" pitchFamily="34" charset="0"/>
              </a:rPr>
              <a:t>. 76, 39-54</a:t>
            </a:r>
            <a:endParaRPr lang="en-GB" sz="1000" dirty="0">
              <a:latin typeface="Arial" pitchFamily="34" charset="0"/>
              <a:cs typeface="Arial" pitchFamily="34" charset="0"/>
            </a:endParaRPr>
          </a:p>
          <a:p>
            <a:endParaRPr lang="en-GB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+/- 1s; bin width 1ms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+/- 200ms “shoulder” specified in computation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Peak height 	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strength of correlation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Half-peak width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”variance/jitter” in spike firing timing (“correlation”)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Peak Offset 	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~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shape &amp; skew from centre zero (0) =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lead +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lag-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firing correlation 						between unit pairs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03088" y="873743"/>
            <a:ext cx="6804291" cy="3546680"/>
            <a:chOff x="1792519" y="674408"/>
            <a:chExt cx="7324453" cy="414914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2519" y="674408"/>
              <a:ext cx="5542073" cy="4149146"/>
            </a:xfrm>
            <a:prstGeom prst="rect">
              <a:avLst/>
            </a:prstGeom>
          </p:spPr>
        </p:pic>
        <p:grpSp>
          <p:nvGrpSpPr>
            <p:cNvPr id="9" name="Group 8"/>
            <p:cNvGrpSpPr/>
            <p:nvPr/>
          </p:nvGrpSpPr>
          <p:grpSpPr>
            <a:xfrm>
              <a:off x="4772024" y="2439028"/>
              <a:ext cx="4344948" cy="396063"/>
              <a:chOff x="4932040" y="2646056"/>
              <a:chExt cx="4344948" cy="396063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H="1">
                <a:off x="4932040" y="2834648"/>
                <a:ext cx="792088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694408" y="2646056"/>
                <a:ext cx="3582580" cy="396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GB" sz="1600" b="1" dirty="0" smtClean="0">
                    <a:latin typeface="Arial" pitchFamily="34" charset="0"/>
                    <a:cs typeface="Arial" pitchFamily="34" charset="0"/>
                  </a:rPr>
                  <a:t>alf-peak width </a:t>
                </a:r>
                <a:r>
                  <a:rPr lang="en-GB" sz="1600" dirty="0" smtClean="0">
                    <a:latin typeface="Arial" pitchFamily="34" charset="0"/>
                    <a:cs typeface="Arial" pitchFamily="34" charset="0"/>
                  </a:rPr>
                  <a:t>~ value = x (</a:t>
                </a:r>
                <a:r>
                  <a:rPr lang="en-GB" sz="1600" dirty="0" err="1" smtClean="0">
                    <a:latin typeface="Arial" pitchFamily="34" charset="0"/>
                    <a:cs typeface="Arial" pitchFamily="34" charset="0"/>
                  </a:rPr>
                  <a:t>ms</a:t>
                </a:r>
                <a:r>
                  <a:rPr lang="en-GB" sz="1600" dirty="0" smtClean="0">
                    <a:latin typeface="Arial" pitchFamily="34" charset="0"/>
                    <a:cs typeface="Arial" pitchFamily="34" charset="0"/>
                  </a:rPr>
                  <a:t>)  </a:t>
                </a:r>
                <a:endParaRPr lang="en-GB" sz="1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6298657" y="3761608"/>
            <a:ext cx="2836135" cy="369332"/>
            <a:chOff x="6298657" y="3761608"/>
            <a:chExt cx="2836135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548828" y="3761608"/>
              <a:ext cx="25859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onfidence limits</a:t>
              </a:r>
              <a:r>
                <a:rPr lang="en-GB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GB" sz="1400" i="1" dirty="0" smtClean="0">
                  <a:latin typeface="Arial" pitchFamily="34" charset="0"/>
                  <a:cs typeface="Arial" pitchFamily="34" charset="0"/>
                </a:rPr>
                <a:t>e.g. </a:t>
              </a:r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99%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6298657" y="3946274"/>
              <a:ext cx="295891" cy="0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291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632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CCH computed indices/parameter plots:</a:t>
            </a:r>
          </a:p>
          <a:p>
            <a:pPr algn="ctr"/>
            <a:r>
              <a:rPr lang="en-GB" sz="800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K-index / half-peak width (PW</a:t>
            </a:r>
            <a:r>
              <a:rPr lang="en-GB" b="1" baseline="-25000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50</a:t>
            </a:r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) </a:t>
            </a:r>
            <a:endParaRPr lang="en-GB" b="1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364" y="6095037"/>
            <a:ext cx="86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Data plotted as mean ±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s.e.m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., n= N units (ROI 1 &amp; ROI 2) / unit pairs (ROI 3) for a user-defined epoch / period within script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8321" y="1375314"/>
            <a:ext cx="9087926" cy="3522312"/>
            <a:chOff x="48321" y="980728"/>
            <a:chExt cx="9087926" cy="352231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21" y="980728"/>
              <a:ext cx="4675365" cy="350027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922" y="985577"/>
              <a:ext cx="4698325" cy="3517463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 rot="16200000">
              <a:off x="-258383" y="2546199"/>
              <a:ext cx="105349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GB" b="1" dirty="0">
                  <a:solidFill>
                    <a:srgbClr val="00206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K-index</a:t>
              </a:r>
              <a:endParaRPr lang="en-GB" dirty="0"/>
            </a:p>
          </p:txBody>
        </p:sp>
        <p:sp>
          <p:nvSpPr>
            <p:cNvPr id="15" name="Rectangle 14"/>
            <p:cNvSpPr/>
            <p:nvPr/>
          </p:nvSpPr>
          <p:spPr>
            <a:xfrm rot="16200000">
              <a:off x="3209520" y="2374646"/>
              <a:ext cx="281670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GB" b="1" dirty="0" smtClean="0">
                  <a:solidFill>
                    <a:srgbClr val="00206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peak width (PW</a:t>
              </a:r>
              <a:r>
                <a:rPr lang="en-GB" b="1" baseline="-25000" dirty="0" smtClean="0">
                  <a:solidFill>
                    <a:srgbClr val="00206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50  </a:t>
              </a:r>
              <a:r>
                <a:rPr lang="en-GB" b="1" dirty="0" err="1" smtClean="0">
                  <a:solidFill>
                    <a:srgbClr val="00206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ms</a:t>
              </a:r>
              <a:r>
                <a:rPr lang="en-GB" b="1" dirty="0" smtClean="0">
                  <a:solidFill>
                    <a:srgbClr val="00206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)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308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62" y="4005064"/>
            <a:ext cx="3783121" cy="28322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116632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CCH computed indices/parameter plots:</a:t>
            </a:r>
          </a:p>
          <a:p>
            <a:pPr algn="ctr"/>
            <a:endParaRPr lang="en-GB" sz="800" b="1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en-GB" b="1" dirty="0" smtClean="0">
                <a:solidFill>
                  <a:srgbClr val="00206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ROI Peak Offset</a:t>
            </a:r>
            <a:endParaRPr lang="en-GB" b="1" dirty="0">
              <a:solidFill>
                <a:srgbClr val="00206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9512" y="908720"/>
            <a:ext cx="8806306" cy="3782736"/>
            <a:chOff x="334312" y="980728"/>
            <a:chExt cx="8806306" cy="378273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4312" y="980728"/>
              <a:ext cx="4381704" cy="328042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6015" y="980728"/>
              <a:ext cx="4424603" cy="331253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76293" y="1331476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ROI 1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64088" y="1321213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ROI 2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06321" y="4394132"/>
              <a:ext cx="787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ROI 3</a:t>
              </a:r>
              <a:endParaRPr lang="en-GB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794" y="4005065"/>
            <a:ext cx="3769194" cy="282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err="1" smtClean="0">
                <a:solidFill>
                  <a:srgbClr val="002060"/>
                </a:solidFill>
                <a:latin typeface="Comic Sans MS" pitchFamily="66" charset="0"/>
              </a:rPr>
              <a:t>xCorrGrid</a:t>
            </a:r>
            <a:r>
              <a:rPr lang="en-GB" sz="2000" b="1" dirty="0" smtClean="0">
                <a:solidFill>
                  <a:srgbClr val="002060"/>
                </a:solidFill>
                <a:latin typeface="Comic Sans MS" pitchFamily="66" charset="0"/>
              </a:rPr>
              <a:t> – plot interpretation (1)</a:t>
            </a:r>
          </a:p>
          <a:p>
            <a:endParaRPr lang="en-GB" sz="2000" b="1" dirty="0">
              <a:latin typeface="Comic Sans MS" pitchFamily="66" charset="0"/>
            </a:endParaRPr>
          </a:p>
          <a:p>
            <a:r>
              <a:rPr lang="en-GB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Example #1 </a:t>
            </a: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 recording from 8-channel array in VTA [sig 01-08] and 8-channel array in </a:t>
            </a:r>
            <a:r>
              <a:rPr lang="en-GB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mPFC</a:t>
            </a:r>
            <a:r>
              <a:rPr lang="en-GB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[sig09-16]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Grid/matrix  	y-axis =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REFERENCE UNITS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x-axis =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TARGET UNITS</a:t>
            </a:r>
          </a:p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Each pixel = computed correlation between pairs of units – the grid represents all neural pair combinations available from the array recording electrode(s)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Colour = magnitude of correlation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for each neuronal pair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8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b="1" dirty="0" smtClean="0">
                <a:latin typeface="Comic Sans MS" pitchFamily="66" charset="0"/>
              </a:rPr>
              <a:t>black</a:t>
            </a:r>
            <a:r>
              <a:rPr lang="en-GB" dirty="0" smtClean="0">
                <a:latin typeface="Comic Sans MS" pitchFamily="66" charset="0"/>
              </a:rPr>
              <a:t> diagonal = max (100%) correlation = auto-correlation for each unit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Comic Sans MS" pitchFamily="66" charset="0"/>
              </a:rPr>
              <a:t>Reviewing example grid user can infer: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8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Independent correlated activity within (intra-) VTA (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ROI 1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and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mPFC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ROI 2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evidence for weaker </a:t>
            </a:r>
            <a:r>
              <a:rPr lang="en-GB" dirty="0">
                <a:latin typeface="Arial" pitchFamily="34" charset="0"/>
                <a:cs typeface="Arial" pitchFamily="34" charset="0"/>
              </a:rPr>
              <a:t>correlation between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(inter-) VTA and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mPFC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(: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ROI 3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reviewing peak offset histograms “clicking” on a peak reveals contributing unit-pairs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8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2919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215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 Rob</dc:creator>
  <cp:lastModifiedBy>Mason Rob</cp:lastModifiedBy>
  <cp:revision>42</cp:revision>
  <dcterms:created xsi:type="dcterms:W3CDTF">2012-11-07T16:11:27Z</dcterms:created>
  <dcterms:modified xsi:type="dcterms:W3CDTF">2014-09-15T12:42:12Z</dcterms:modified>
</cp:coreProperties>
</file>