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3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9" r:id="rId31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0F9310-DA3B-4E03-BE77-E7CA23A53F47}" v="8" dt="2024-01-30T15:28:04.74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7" autoAdjust="0"/>
    <p:restoredTop sz="94660"/>
  </p:normalViewPr>
  <p:slideViewPr>
    <p:cSldViewPr>
      <p:cViewPr varScale="1">
        <p:scale>
          <a:sx n="66" d="100"/>
          <a:sy n="66" d="100"/>
        </p:scale>
        <p:origin x="81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on Mitchell" userId="4a9465ea-2401-4a20-bbdd-e1c71fa13e93" providerId="ADAL" clId="{6E0F9310-DA3B-4E03-BE77-E7CA23A53F47}"/>
    <pc:docChg chg="undo custSel modSld">
      <pc:chgData name="Gordon Mitchell" userId="4a9465ea-2401-4a20-bbdd-e1c71fa13e93" providerId="ADAL" clId="{6E0F9310-DA3B-4E03-BE77-E7CA23A53F47}" dt="2024-01-31T09:26:04.151" v="823" actId="20577"/>
      <pc:docMkLst>
        <pc:docMk/>
      </pc:docMkLst>
      <pc:sldChg chg="modSp mod">
        <pc:chgData name="Gordon Mitchell" userId="4a9465ea-2401-4a20-bbdd-e1c71fa13e93" providerId="ADAL" clId="{6E0F9310-DA3B-4E03-BE77-E7CA23A53F47}" dt="2024-01-31T08:48:09.064" v="472" actId="20577"/>
        <pc:sldMkLst>
          <pc:docMk/>
          <pc:sldMk cId="0" sldId="256"/>
        </pc:sldMkLst>
        <pc:spChg chg="mod">
          <ac:chgData name="Gordon Mitchell" userId="4a9465ea-2401-4a20-bbdd-e1c71fa13e93" providerId="ADAL" clId="{6E0F9310-DA3B-4E03-BE77-E7CA23A53F47}" dt="2024-01-31T08:48:09.064" v="472" actId="20577"/>
          <ac:spMkLst>
            <pc:docMk/>
            <pc:sldMk cId="0" sldId="256"/>
            <ac:spMk id="10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1T08:51:31.569" v="638" actId="6549"/>
        <pc:sldMkLst>
          <pc:docMk/>
          <pc:sldMk cId="0" sldId="258"/>
        </pc:sldMkLst>
        <pc:spChg chg="mod">
          <ac:chgData name="Gordon Mitchell" userId="4a9465ea-2401-4a20-bbdd-e1c71fa13e93" providerId="ADAL" clId="{6E0F9310-DA3B-4E03-BE77-E7CA23A53F47}" dt="2024-01-31T08:51:31.569" v="638" actId="6549"/>
          <ac:spMkLst>
            <pc:docMk/>
            <pc:sldMk cId="0" sldId="258"/>
            <ac:spMk id="4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1T08:49:50.249" v="577" actId="20577"/>
          <ac:spMkLst>
            <pc:docMk/>
            <pc:sldMk cId="0" sldId="258"/>
            <ac:spMk id="12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1T08:50:39.231" v="628" actId="20577"/>
          <ac:spMkLst>
            <pc:docMk/>
            <pc:sldMk cId="0" sldId="258"/>
            <ac:spMk id="15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0T14:58:52.722" v="7" actId="6549"/>
          <ac:spMkLst>
            <pc:docMk/>
            <pc:sldMk cId="0" sldId="258"/>
            <ac:spMk id="21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0T14:58:59.254" v="11" actId="20577"/>
        <pc:sldMkLst>
          <pc:docMk/>
          <pc:sldMk cId="0" sldId="259"/>
        </pc:sldMkLst>
        <pc:spChg chg="mod">
          <ac:chgData name="Gordon Mitchell" userId="4a9465ea-2401-4a20-bbdd-e1c71fa13e93" providerId="ADAL" clId="{6E0F9310-DA3B-4E03-BE77-E7CA23A53F47}" dt="2024-01-30T14:58:59.254" v="11" actId="20577"/>
          <ac:spMkLst>
            <pc:docMk/>
            <pc:sldMk cId="0" sldId="259"/>
            <ac:spMk id="21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0T14:58:45.734" v="5" actId="20577"/>
        <pc:sldMkLst>
          <pc:docMk/>
          <pc:sldMk cId="0" sldId="260"/>
        </pc:sldMkLst>
        <pc:spChg chg="mod">
          <ac:chgData name="Gordon Mitchell" userId="4a9465ea-2401-4a20-bbdd-e1c71fa13e93" providerId="ADAL" clId="{6E0F9310-DA3B-4E03-BE77-E7CA23A53F47}" dt="2024-01-30T14:58:45.734" v="5" actId="20577"/>
          <ac:spMkLst>
            <pc:docMk/>
            <pc:sldMk cId="0" sldId="260"/>
            <ac:spMk id="15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0T14:59:06.047" v="13" actId="20577"/>
        <pc:sldMkLst>
          <pc:docMk/>
          <pc:sldMk cId="0" sldId="263"/>
        </pc:sldMkLst>
        <pc:spChg chg="mod">
          <ac:chgData name="Gordon Mitchell" userId="4a9465ea-2401-4a20-bbdd-e1c71fa13e93" providerId="ADAL" clId="{6E0F9310-DA3B-4E03-BE77-E7CA23A53F47}" dt="2024-01-30T14:59:06.047" v="13" actId="20577"/>
          <ac:spMkLst>
            <pc:docMk/>
            <pc:sldMk cId="0" sldId="263"/>
            <ac:spMk id="20" creationId="{00000000-0000-0000-0000-000000000000}"/>
          </ac:spMkLst>
        </pc:spChg>
      </pc:sldChg>
      <pc:sldChg chg="addSp delSp modSp mod">
        <pc:chgData name="Gordon Mitchell" userId="4a9465ea-2401-4a20-bbdd-e1c71fa13e93" providerId="ADAL" clId="{6E0F9310-DA3B-4E03-BE77-E7CA23A53F47}" dt="2024-01-31T08:55:16.186" v="656" actId="14100"/>
        <pc:sldMkLst>
          <pc:docMk/>
          <pc:sldMk cId="0" sldId="266"/>
        </pc:sldMkLst>
        <pc:spChg chg="mod">
          <ac:chgData name="Gordon Mitchell" userId="4a9465ea-2401-4a20-bbdd-e1c71fa13e93" providerId="ADAL" clId="{6E0F9310-DA3B-4E03-BE77-E7CA23A53F47}" dt="2024-01-30T15:27:49.422" v="128" actId="1076"/>
          <ac:spMkLst>
            <pc:docMk/>
            <pc:sldMk cId="0" sldId="266"/>
            <ac:spMk id="8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0T15:25:16.443" v="84" actId="14100"/>
          <ac:spMkLst>
            <pc:docMk/>
            <pc:sldMk cId="0" sldId="266"/>
            <ac:spMk id="16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1T08:55:16.186" v="656" actId="14100"/>
          <ac:spMkLst>
            <pc:docMk/>
            <pc:sldMk cId="0" sldId="266"/>
            <ac:spMk id="21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1T08:54:58.092" v="653" actId="1076"/>
          <ac:spMkLst>
            <pc:docMk/>
            <pc:sldMk cId="0" sldId="266"/>
            <ac:spMk id="22" creationId="{00000000-0000-0000-0000-000000000000}"/>
          </ac:spMkLst>
        </pc:spChg>
        <pc:spChg chg="del mod">
          <ac:chgData name="Gordon Mitchell" userId="4a9465ea-2401-4a20-bbdd-e1c71fa13e93" providerId="ADAL" clId="{6E0F9310-DA3B-4E03-BE77-E7CA23A53F47}" dt="2024-01-30T15:26:46.194" v="119" actId="478"/>
          <ac:spMkLst>
            <pc:docMk/>
            <pc:sldMk cId="0" sldId="266"/>
            <ac:spMk id="25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0T14:59:12.364" v="15" actId="6549"/>
          <ac:spMkLst>
            <pc:docMk/>
            <pc:sldMk cId="0" sldId="266"/>
            <ac:spMk id="27" creationId="{00000000-0000-0000-0000-000000000000}"/>
          </ac:spMkLst>
        </pc:spChg>
        <pc:spChg chg="add mod">
          <ac:chgData name="Gordon Mitchell" userId="4a9465ea-2401-4a20-bbdd-e1c71fa13e93" providerId="ADAL" clId="{6E0F9310-DA3B-4E03-BE77-E7CA23A53F47}" dt="2024-01-30T15:26:22.093" v="114" actId="6549"/>
          <ac:spMkLst>
            <pc:docMk/>
            <pc:sldMk cId="0" sldId="266"/>
            <ac:spMk id="28" creationId="{2A5B2A91-BE39-8946-965C-617AF4663261}"/>
          </ac:spMkLst>
        </pc:spChg>
        <pc:spChg chg="add mod">
          <ac:chgData name="Gordon Mitchell" userId="4a9465ea-2401-4a20-bbdd-e1c71fa13e93" providerId="ADAL" clId="{6E0F9310-DA3B-4E03-BE77-E7CA23A53F47}" dt="2024-01-30T15:28:19.819" v="144" actId="20577"/>
          <ac:spMkLst>
            <pc:docMk/>
            <pc:sldMk cId="0" sldId="266"/>
            <ac:spMk id="29" creationId="{D4A38A48-B0FE-53E4-87B3-BB21E1BA21F6}"/>
          </ac:spMkLst>
        </pc:spChg>
        <pc:spChg chg="add mod">
          <ac:chgData name="Gordon Mitchell" userId="4a9465ea-2401-4a20-bbdd-e1c71fa13e93" providerId="ADAL" clId="{6E0F9310-DA3B-4E03-BE77-E7CA23A53F47}" dt="2024-01-30T15:28:28.681" v="146" actId="20577"/>
          <ac:spMkLst>
            <pc:docMk/>
            <pc:sldMk cId="0" sldId="266"/>
            <ac:spMk id="30" creationId="{88774E24-8CE2-A576-9DAE-06D9FC6C2BF1}"/>
          </ac:spMkLst>
        </pc:spChg>
        <pc:spChg chg="add del mod">
          <ac:chgData name="Gordon Mitchell" userId="4a9465ea-2401-4a20-bbdd-e1c71fa13e93" providerId="ADAL" clId="{6E0F9310-DA3B-4E03-BE77-E7CA23A53F47}" dt="2024-01-30T15:27:25.490" v="123"/>
          <ac:spMkLst>
            <pc:docMk/>
            <pc:sldMk cId="0" sldId="266"/>
            <ac:spMk id="31" creationId="{427BA77F-0336-4C5C-A439-CF2A23CFCD36}"/>
          </ac:spMkLst>
        </pc:spChg>
        <pc:spChg chg="add mod">
          <ac:chgData name="Gordon Mitchell" userId="4a9465ea-2401-4a20-bbdd-e1c71fa13e93" providerId="ADAL" clId="{6E0F9310-DA3B-4E03-BE77-E7CA23A53F47}" dt="2024-01-30T15:28:13.507" v="140" actId="20577"/>
          <ac:spMkLst>
            <pc:docMk/>
            <pc:sldMk cId="0" sldId="266"/>
            <ac:spMk id="32" creationId="{B8CE610D-1A31-7278-311E-7480A82A85BD}"/>
          </ac:spMkLst>
        </pc:spChg>
        <pc:grpChg chg="mod">
          <ac:chgData name="Gordon Mitchell" userId="4a9465ea-2401-4a20-bbdd-e1c71fa13e93" providerId="ADAL" clId="{6E0F9310-DA3B-4E03-BE77-E7CA23A53F47}" dt="2024-01-31T08:40:52.069" v="147" actId="1076"/>
          <ac:grpSpMkLst>
            <pc:docMk/>
            <pc:sldMk cId="0" sldId="266"/>
            <ac:grpSpMk id="10" creationId="{00000000-0000-0000-0000-000000000000}"/>
          </ac:grpSpMkLst>
        </pc:grpChg>
        <pc:grpChg chg="mod">
          <ac:chgData name="Gordon Mitchell" userId="4a9465ea-2401-4a20-bbdd-e1c71fa13e93" providerId="ADAL" clId="{6E0F9310-DA3B-4E03-BE77-E7CA23A53F47}" dt="2024-01-31T08:55:10.096" v="655" actId="14100"/>
          <ac:grpSpMkLst>
            <pc:docMk/>
            <pc:sldMk cId="0" sldId="266"/>
            <ac:grpSpMk id="19" creationId="{00000000-0000-0000-0000-000000000000}"/>
          </ac:grpSpMkLst>
        </pc:grpChg>
      </pc:sldChg>
      <pc:sldChg chg="addSp delSp modSp mod">
        <pc:chgData name="Gordon Mitchell" userId="4a9465ea-2401-4a20-bbdd-e1c71fa13e93" providerId="ADAL" clId="{6E0F9310-DA3B-4E03-BE77-E7CA23A53F47}" dt="2024-01-31T08:57:14.008" v="703" actId="6549"/>
        <pc:sldMkLst>
          <pc:docMk/>
          <pc:sldMk cId="0" sldId="267"/>
        </pc:sldMkLst>
        <pc:spChg chg="mod">
          <ac:chgData name="Gordon Mitchell" userId="4a9465ea-2401-4a20-bbdd-e1c71fa13e93" providerId="ADAL" clId="{6E0F9310-DA3B-4E03-BE77-E7CA23A53F47}" dt="2024-01-31T08:57:14.008" v="703" actId="6549"/>
          <ac:spMkLst>
            <pc:docMk/>
            <pc:sldMk cId="0" sldId="267"/>
            <ac:spMk id="7" creationId="{00000000-0000-0000-0000-000000000000}"/>
          </ac:spMkLst>
        </pc:spChg>
        <pc:spChg chg="add del mod">
          <ac:chgData name="Gordon Mitchell" userId="4a9465ea-2401-4a20-bbdd-e1c71fa13e93" providerId="ADAL" clId="{6E0F9310-DA3B-4E03-BE77-E7CA23A53F47}" dt="2024-01-30T14:59:59.173" v="19" actId="20577"/>
          <ac:spMkLst>
            <pc:docMk/>
            <pc:sldMk cId="0" sldId="267"/>
            <ac:spMk id="19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0T15:00:08.976" v="24" actId="20577"/>
        <pc:sldMkLst>
          <pc:docMk/>
          <pc:sldMk cId="0" sldId="269"/>
        </pc:sldMkLst>
        <pc:spChg chg="mod">
          <ac:chgData name="Gordon Mitchell" userId="4a9465ea-2401-4a20-bbdd-e1c71fa13e93" providerId="ADAL" clId="{6E0F9310-DA3B-4E03-BE77-E7CA23A53F47}" dt="2024-01-30T15:00:08.976" v="24" actId="20577"/>
          <ac:spMkLst>
            <pc:docMk/>
            <pc:sldMk cId="0" sldId="269"/>
            <ac:spMk id="12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1T08:59:52.200" v="733" actId="1076"/>
        <pc:sldMkLst>
          <pc:docMk/>
          <pc:sldMk cId="0" sldId="271"/>
        </pc:sldMkLst>
        <pc:spChg chg="mod">
          <ac:chgData name="Gordon Mitchell" userId="4a9465ea-2401-4a20-bbdd-e1c71fa13e93" providerId="ADAL" clId="{6E0F9310-DA3B-4E03-BE77-E7CA23A53F47}" dt="2024-01-31T08:59:20.901" v="712" actId="14100"/>
          <ac:spMkLst>
            <pc:docMk/>
            <pc:sldMk cId="0" sldId="271"/>
            <ac:spMk id="14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1T08:59:52.200" v="733" actId="1076"/>
          <ac:spMkLst>
            <pc:docMk/>
            <pc:sldMk cId="0" sldId="271"/>
            <ac:spMk id="18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0T15:00:14.879" v="27" actId="20577"/>
          <ac:spMkLst>
            <pc:docMk/>
            <pc:sldMk cId="0" sldId="271"/>
            <ac:spMk id="21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1T09:25:11.703" v="807" actId="20577"/>
        <pc:sldMkLst>
          <pc:docMk/>
          <pc:sldMk cId="0" sldId="272"/>
        </pc:sldMkLst>
        <pc:spChg chg="mod">
          <ac:chgData name="Gordon Mitchell" userId="4a9465ea-2401-4a20-bbdd-e1c71fa13e93" providerId="ADAL" clId="{6E0F9310-DA3B-4E03-BE77-E7CA23A53F47}" dt="2024-01-31T09:25:11.703" v="807" actId="20577"/>
          <ac:spMkLst>
            <pc:docMk/>
            <pc:sldMk cId="0" sldId="272"/>
            <ac:spMk id="11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1T09:00:30.394" v="741" actId="1076"/>
          <ac:spMkLst>
            <pc:docMk/>
            <pc:sldMk cId="0" sldId="272"/>
            <ac:spMk id="13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1T09:00:51.116" v="742" actId="1076"/>
          <ac:spMkLst>
            <pc:docMk/>
            <pc:sldMk cId="0" sldId="272"/>
            <ac:spMk id="14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0T15:00:21.339" v="30" actId="20577"/>
          <ac:spMkLst>
            <pc:docMk/>
            <pc:sldMk cId="0" sldId="272"/>
            <ac:spMk id="17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1T09:25:20.052" v="808" actId="20577"/>
        <pc:sldMkLst>
          <pc:docMk/>
          <pc:sldMk cId="0" sldId="273"/>
        </pc:sldMkLst>
        <pc:spChg chg="mod">
          <ac:chgData name="Gordon Mitchell" userId="4a9465ea-2401-4a20-bbdd-e1c71fa13e93" providerId="ADAL" clId="{6E0F9310-DA3B-4E03-BE77-E7CA23A53F47}" dt="2024-01-31T09:25:20.052" v="808" actId="20577"/>
          <ac:spMkLst>
            <pc:docMk/>
            <pc:sldMk cId="0" sldId="273"/>
            <ac:spMk id="9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0T15:00:32.815" v="32" actId="6549"/>
          <ac:spMkLst>
            <pc:docMk/>
            <pc:sldMk cId="0" sldId="273"/>
            <ac:spMk id="11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1T09:02:37.128" v="804" actId="20577"/>
        <pc:sldMkLst>
          <pc:docMk/>
          <pc:sldMk cId="0" sldId="274"/>
        </pc:sldMkLst>
        <pc:spChg chg="mod">
          <ac:chgData name="Gordon Mitchell" userId="4a9465ea-2401-4a20-bbdd-e1c71fa13e93" providerId="ADAL" clId="{6E0F9310-DA3B-4E03-BE77-E7CA23A53F47}" dt="2024-01-31T09:02:05.866" v="779" actId="6549"/>
          <ac:spMkLst>
            <pc:docMk/>
            <pc:sldMk cId="0" sldId="274"/>
            <ac:spMk id="8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1T09:02:37.128" v="804" actId="20577"/>
          <ac:spMkLst>
            <pc:docMk/>
            <pc:sldMk cId="0" sldId="274"/>
            <ac:spMk id="10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0T15:00:38.767" v="34" actId="6549"/>
          <ac:spMkLst>
            <pc:docMk/>
            <pc:sldMk cId="0" sldId="274"/>
            <ac:spMk id="16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1T09:26:04.151" v="823" actId="20577"/>
        <pc:sldMkLst>
          <pc:docMk/>
          <pc:sldMk cId="0" sldId="276"/>
        </pc:sldMkLst>
        <pc:spChg chg="mod">
          <ac:chgData name="Gordon Mitchell" userId="4a9465ea-2401-4a20-bbdd-e1c71fa13e93" providerId="ADAL" clId="{6E0F9310-DA3B-4E03-BE77-E7CA23A53F47}" dt="2024-01-30T15:00:44.959" v="36" actId="20577"/>
          <ac:spMkLst>
            <pc:docMk/>
            <pc:sldMk cId="0" sldId="276"/>
            <ac:spMk id="12" creationId="{00000000-0000-0000-0000-000000000000}"/>
          </ac:spMkLst>
        </pc:spChg>
        <pc:spChg chg="mod">
          <ac:chgData name="Gordon Mitchell" userId="4a9465ea-2401-4a20-bbdd-e1c71fa13e93" providerId="ADAL" clId="{6E0F9310-DA3B-4E03-BE77-E7CA23A53F47}" dt="2024-01-31T09:26:04.151" v="823" actId="20577"/>
          <ac:spMkLst>
            <pc:docMk/>
            <pc:sldMk cId="0" sldId="276"/>
            <ac:spMk id="19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0T15:00:52.072" v="38" actId="6549"/>
        <pc:sldMkLst>
          <pc:docMk/>
          <pc:sldMk cId="0" sldId="278"/>
        </pc:sldMkLst>
        <pc:spChg chg="mod">
          <ac:chgData name="Gordon Mitchell" userId="4a9465ea-2401-4a20-bbdd-e1c71fa13e93" providerId="ADAL" clId="{6E0F9310-DA3B-4E03-BE77-E7CA23A53F47}" dt="2024-01-30T15:00:52.072" v="38" actId="6549"/>
          <ac:spMkLst>
            <pc:docMk/>
            <pc:sldMk cId="0" sldId="278"/>
            <ac:spMk id="13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0T15:01:01.249" v="40" actId="6549"/>
        <pc:sldMkLst>
          <pc:docMk/>
          <pc:sldMk cId="0" sldId="280"/>
        </pc:sldMkLst>
        <pc:spChg chg="mod">
          <ac:chgData name="Gordon Mitchell" userId="4a9465ea-2401-4a20-bbdd-e1c71fa13e93" providerId="ADAL" clId="{6E0F9310-DA3B-4E03-BE77-E7CA23A53F47}" dt="2024-01-30T15:01:01.249" v="40" actId="6549"/>
          <ac:spMkLst>
            <pc:docMk/>
            <pc:sldMk cId="0" sldId="280"/>
            <ac:spMk id="10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0T15:01:06.573" v="42" actId="6549"/>
        <pc:sldMkLst>
          <pc:docMk/>
          <pc:sldMk cId="0" sldId="281"/>
        </pc:sldMkLst>
        <pc:spChg chg="mod">
          <ac:chgData name="Gordon Mitchell" userId="4a9465ea-2401-4a20-bbdd-e1c71fa13e93" providerId="ADAL" clId="{6E0F9310-DA3B-4E03-BE77-E7CA23A53F47}" dt="2024-01-30T15:01:06.573" v="42" actId="6549"/>
          <ac:spMkLst>
            <pc:docMk/>
            <pc:sldMk cId="0" sldId="281"/>
            <ac:spMk id="10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0T15:01:11.966" v="44" actId="6549"/>
        <pc:sldMkLst>
          <pc:docMk/>
          <pc:sldMk cId="0" sldId="282"/>
        </pc:sldMkLst>
        <pc:spChg chg="mod">
          <ac:chgData name="Gordon Mitchell" userId="4a9465ea-2401-4a20-bbdd-e1c71fa13e93" providerId="ADAL" clId="{6E0F9310-DA3B-4E03-BE77-E7CA23A53F47}" dt="2024-01-30T15:01:11.966" v="44" actId="6549"/>
          <ac:spMkLst>
            <pc:docMk/>
            <pc:sldMk cId="0" sldId="282"/>
            <ac:spMk id="10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0T15:01:17.576" v="48" actId="6549"/>
        <pc:sldMkLst>
          <pc:docMk/>
          <pc:sldMk cId="0" sldId="283"/>
        </pc:sldMkLst>
        <pc:spChg chg="mod">
          <ac:chgData name="Gordon Mitchell" userId="4a9465ea-2401-4a20-bbdd-e1c71fa13e93" providerId="ADAL" clId="{6E0F9310-DA3B-4E03-BE77-E7CA23A53F47}" dt="2024-01-30T15:01:17.576" v="48" actId="6549"/>
          <ac:spMkLst>
            <pc:docMk/>
            <pc:sldMk cId="0" sldId="283"/>
            <ac:spMk id="10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0T15:01:26.943" v="54" actId="20577"/>
        <pc:sldMkLst>
          <pc:docMk/>
          <pc:sldMk cId="0" sldId="285"/>
        </pc:sldMkLst>
        <pc:spChg chg="mod">
          <ac:chgData name="Gordon Mitchell" userId="4a9465ea-2401-4a20-bbdd-e1c71fa13e93" providerId="ADAL" clId="{6E0F9310-DA3B-4E03-BE77-E7CA23A53F47}" dt="2024-01-30T15:01:26.943" v="54" actId="20577"/>
          <ac:spMkLst>
            <pc:docMk/>
            <pc:sldMk cId="0" sldId="285"/>
            <ac:spMk id="16" creationId="{00000000-0000-0000-0000-000000000000}"/>
          </ac:spMkLst>
        </pc:spChg>
      </pc:sldChg>
      <pc:sldChg chg="modSp mod">
        <pc:chgData name="Gordon Mitchell" userId="4a9465ea-2401-4a20-bbdd-e1c71fa13e93" providerId="ADAL" clId="{6E0F9310-DA3B-4E03-BE77-E7CA23A53F47}" dt="2024-01-30T15:01:33.999" v="58" actId="20577"/>
        <pc:sldMkLst>
          <pc:docMk/>
          <pc:sldMk cId="0" sldId="286"/>
        </pc:sldMkLst>
        <pc:spChg chg="mod">
          <ac:chgData name="Gordon Mitchell" userId="4a9465ea-2401-4a20-bbdd-e1c71fa13e93" providerId="ADAL" clId="{6E0F9310-DA3B-4E03-BE77-E7CA23A53F47}" dt="2024-01-30T15:01:33.999" v="58" actId="20577"/>
          <ac:spMkLst>
            <pc:docMk/>
            <pc:sldMk cId="0" sldId="286"/>
            <ac:spMk id="11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3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4460">
              <a:lnSpc>
                <a:spcPts val="138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3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4460">
              <a:lnSpc>
                <a:spcPts val="138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3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4460">
              <a:lnSpc>
                <a:spcPts val="138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3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4460">
              <a:lnSpc>
                <a:spcPts val="138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4460">
              <a:lnSpc>
                <a:spcPts val="138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3035" y="3237642"/>
            <a:ext cx="6494780" cy="3717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3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91641" y="2793977"/>
            <a:ext cx="13709650" cy="4667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4251" y="10911733"/>
            <a:ext cx="1172845" cy="196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96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3A4750"/>
                </a:solidFill>
                <a:latin typeface="Calibri"/>
                <a:cs typeface="Calibri"/>
              </a:defRPr>
            </a:lvl1pPr>
          </a:lstStyle>
          <a:p>
            <a:pPr marL="124460">
              <a:lnSpc>
                <a:spcPts val="138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3445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53035" y="3237642"/>
            <a:ext cx="6494780" cy="3089115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21590" marR="5080">
              <a:lnSpc>
                <a:spcPts val="7750"/>
              </a:lnSpc>
              <a:spcBef>
                <a:spcPts val="1280"/>
              </a:spcBef>
            </a:pPr>
            <a:r>
              <a:rPr sz="6000" spc="150" dirty="0"/>
              <a:t>UNIVERSITY</a:t>
            </a:r>
            <a:r>
              <a:rPr sz="6000" spc="160" dirty="0"/>
              <a:t> </a:t>
            </a:r>
            <a:r>
              <a:rPr sz="6000" spc="120" dirty="0"/>
              <a:t>OF </a:t>
            </a:r>
            <a:r>
              <a:rPr sz="6000" spc="125" dirty="0"/>
              <a:t>NOTTINGHAM PENSIONS</a:t>
            </a:r>
            <a:r>
              <a:rPr sz="6000" spc="165" dirty="0"/>
              <a:t> </a:t>
            </a:r>
            <a:r>
              <a:rPr sz="6000" spc="-25" dirty="0"/>
              <a:t>DAY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194825" y="1124262"/>
            <a:ext cx="6428105" cy="5598795"/>
            <a:chOff x="1194825" y="1124262"/>
            <a:chExt cx="6428105" cy="559879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4825" y="1124262"/>
              <a:ext cx="1521272" cy="152127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65734" y="6712334"/>
              <a:ext cx="6357620" cy="0"/>
            </a:xfrm>
            <a:custGeom>
              <a:avLst/>
              <a:gdLst/>
              <a:ahLst/>
              <a:cxnLst/>
              <a:rect l="l" t="t" r="r" b="b"/>
              <a:pathLst>
                <a:path w="6357620">
                  <a:moveTo>
                    <a:pt x="0" y="0"/>
                  </a:moveTo>
                  <a:lnTo>
                    <a:pt x="6357073" y="0"/>
                  </a:lnTo>
                </a:path>
              </a:pathLst>
            </a:custGeom>
            <a:ln w="20941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53035" y="6970778"/>
            <a:ext cx="5517515" cy="357149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4100" dirty="0">
                <a:solidFill>
                  <a:srgbClr val="FFFFFF"/>
                </a:solidFill>
                <a:latin typeface="Myriad Pro"/>
                <a:cs typeface="Myriad Pro"/>
              </a:rPr>
              <a:t>1</a:t>
            </a:r>
            <a:r>
              <a:rPr lang="en-GB" sz="4100" spc="5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4100" spc="45" dirty="0">
                <a:solidFill>
                  <a:srgbClr val="FFFFFF"/>
                </a:solidFill>
                <a:latin typeface="Myriad Pro"/>
                <a:cs typeface="Myriad Pro"/>
              </a:rPr>
              <a:t>FEBRUARY</a:t>
            </a:r>
            <a:r>
              <a:rPr lang="en-GB" sz="4100" spc="5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4100" spc="-20" dirty="0">
                <a:solidFill>
                  <a:srgbClr val="FFFFFF"/>
                </a:solidFill>
                <a:latin typeface="Myriad Pro"/>
                <a:cs typeface="Myriad Pro"/>
              </a:rPr>
              <a:t>2024</a:t>
            </a:r>
            <a:endParaRPr lang="en-GB" sz="4100" dirty="0">
              <a:latin typeface="Myriad Pro"/>
              <a:cs typeface="Myriad Pro"/>
            </a:endParaRPr>
          </a:p>
          <a:p>
            <a:pPr marL="12700" marR="341630">
              <a:lnSpc>
                <a:spcPts val="1320"/>
              </a:lnSpc>
              <a:spcBef>
                <a:spcPts val="3315"/>
              </a:spcBef>
            </a:pP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lang="en-GB"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content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of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this</a:t>
            </a:r>
            <a:r>
              <a:rPr lang="en-GB"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presentation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is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for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information</a:t>
            </a:r>
            <a:r>
              <a:rPr lang="en-GB"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only.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It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does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not</a:t>
            </a:r>
            <a:r>
              <a:rPr lang="en-GB"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spc="-10" dirty="0">
                <a:solidFill>
                  <a:srgbClr val="FFFFFF"/>
                </a:solidFill>
                <a:latin typeface="Myriad Pro"/>
                <a:cs typeface="Myriad Pro"/>
              </a:rPr>
              <a:t>explain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all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situations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or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eventualities.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It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is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not,</a:t>
            </a:r>
            <a:r>
              <a:rPr lang="en-GB"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and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should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not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be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taken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Myriad Pro"/>
                <a:cs typeface="Myriad Pro"/>
              </a:rPr>
              <a:t>as,</a:t>
            </a:r>
            <a:r>
              <a:rPr lang="en-GB"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spc="-10" dirty="0">
                <a:solidFill>
                  <a:srgbClr val="FFFFFF"/>
                </a:solidFill>
                <a:latin typeface="Myriad Pro"/>
                <a:cs typeface="Myriad Pro"/>
              </a:rPr>
              <a:t>advice. 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You</a:t>
            </a:r>
            <a:r>
              <a:rPr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should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not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rely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on,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or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take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or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fail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to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take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any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action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based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upon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yriad Pro"/>
                <a:cs typeface="Myriad Pro"/>
              </a:rPr>
              <a:t>this</a:t>
            </a:r>
            <a:r>
              <a:rPr lang="en-GB" sz="1300" spc="-20" dirty="0"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presentation.</a:t>
            </a:r>
            <a:r>
              <a:rPr sz="1300" spc="-3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We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recommend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that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spc="20" dirty="0">
                <a:solidFill>
                  <a:srgbClr val="FFFFFF"/>
                </a:solidFill>
                <a:latin typeface="Myriad Pro"/>
                <a:cs typeface="Myriad Pro"/>
              </a:rPr>
              <a:t>members and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employers,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or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any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other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person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that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views,</a:t>
            </a:r>
            <a:r>
              <a:rPr sz="1300" spc="50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or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otherwise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comes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into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possession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of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content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of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this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presentation,</a:t>
            </a:r>
            <a:r>
              <a:rPr sz="1300" spc="3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yriad Pro"/>
                <a:cs typeface="Myriad Pro"/>
              </a:rPr>
              <a:t>take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their</a:t>
            </a:r>
            <a:r>
              <a:rPr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own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advice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on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which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they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can</a:t>
            </a:r>
            <a:r>
              <a:rPr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rely.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GB" sz="1300" spc="15" dirty="0">
                <a:solidFill>
                  <a:srgbClr val="FFFFFF"/>
                </a:solidFill>
                <a:latin typeface="Myriad Pro"/>
                <a:cs typeface="Myriad Pro"/>
              </a:rPr>
              <a:t>The content in this presentation is based on the current scheme rules, as amended, including the change in contribution rate from 1 January 2024. The further benefit changes anticipated from 1 April 2024 are referred to at certain points in this presentation but have not yet become effective.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If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there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is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any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difference</a:t>
            </a:r>
            <a:r>
              <a:rPr sz="130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between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Myriad Pro"/>
                <a:cs typeface="Myriad Pro"/>
              </a:rPr>
              <a:t>this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presentation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and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USS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trust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deed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and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rules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latter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shall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prevail.</a:t>
            </a:r>
            <a:r>
              <a:rPr sz="1300" spc="3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Please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check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USS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website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for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latest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information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regarding</a:t>
            </a:r>
            <a:r>
              <a:rPr sz="130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scheme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and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Myriad Pro"/>
                <a:cs typeface="Myriad Pro"/>
              </a:rPr>
              <a:t>any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changes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that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may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have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occurred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to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its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rules</a:t>
            </a:r>
            <a:r>
              <a:rPr sz="1300" spc="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dirty="0">
                <a:solidFill>
                  <a:srgbClr val="FFFFFF"/>
                </a:solidFill>
                <a:latin typeface="Myriad Pro"/>
                <a:cs typeface="Myriad Pro"/>
              </a:rPr>
              <a:t>and</a:t>
            </a:r>
            <a:r>
              <a:rPr sz="130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Myriad Pro"/>
                <a:cs typeface="Myriad Pro"/>
              </a:rPr>
              <a:t>benefits.</a:t>
            </a:r>
            <a:endParaRPr sz="13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277661"/>
            <a:ext cx="239776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Blocks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Pension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2366645" cy="0"/>
            </a:xfrm>
            <a:custGeom>
              <a:avLst/>
              <a:gdLst/>
              <a:ahLst/>
              <a:cxnLst/>
              <a:rect l="l" t="t" r="r" b="b"/>
              <a:pathLst>
                <a:path w="2366645">
                  <a:moveTo>
                    <a:pt x="0" y="0"/>
                  </a:moveTo>
                  <a:lnTo>
                    <a:pt x="2366420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335037" y="2952789"/>
            <a:ext cx="6764655" cy="2555240"/>
          </a:xfrm>
          <a:custGeom>
            <a:avLst/>
            <a:gdLst/>
            <a:ahLst/>
            <a:cxnLst/>
            <a:rect l="l" t="t" r="r" b="b"/>
            <a:pathLst>
              <a:path w="6764655" h="2555240">
                <a:moveTo>
                  <a:pt x="6764191" y="0"/>
                </a:moveTo>
                <a:lnTo>
                  <a:pt x="0" y="0"/>
                </a:lnTo>
                <a:lnTo>
                  <a:pt x="0" y="2554791"/>
                </a:lnTo>
                <a:lnTo>
                  <a:pt x="6495132" y="2554791"/>
                </a:lnTo>
                <a:lnTo>
                  <a:pt x="6543494" y="2550456"/>
                </a:lnTo>
                <a:lnTo>
                  <a:pt x="6589013" y="2537957"/>
                </a:lnTo>
                <a:lnTo>
                  <a:pt x="6630929" y="2518055"/>
                </a:lnTo>
                <a:lnTo>
                  <a:pt x="6668481" y="2491510"/>
                </a:lnTo>
                <a:lnTo>
                  <a:pt x="6700910" y="2459081"/>
                </a:lnTo>
                <a:lnTo>
                  <a:pt x="6727456" y="2421528"/>
                </a:lnTo>
                <a:lnTo>
                  <a:pt x="6747358" y="2379613"/>
                </a:lnTo>
                <a:lnTo>
                  <a:pt x="6759856" y="2334093"/>
                </a:lnTo>
                <a:lnTo>
                  <a:pt x="6764191" y="2285731"/>
                </a:lnTo>
                <a:lnTo>
                  <a:pt x="6764191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39066" y="3620697"/>
            <a:ext cx="4869815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GB" sz="2950" dirty="0">
                <a:solidFill>
                  <a:srgbClr val="2E829D"/>
                </a:solidFill>
                <a:latin typeface="Calibri"/>
                <a:cs typeface="Calibri"/>
              </a:rPr>
              <a:t>Annual Increases </a:t>
            </a:r>
            <a:endParaRPr sz="295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53042" y="4064033"/>
            <a:ext cx="3808742" cy="380874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157062" y="4169395"/>
            <a:ext cx="447103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Each</a:t>
            </a:r>
            <a:r>
              <a:rPr sz="245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block</a:t>
            </a:r>
            <a:r>
              <a:rPr sz="2450" b="0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attracts</a:t>
            </a:r>
            <a:r>
              <a:rPr sz="2450" b="0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annual</a:t>
            </a:r>
            <a:r>
              <a:rPr sz="245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increases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35037" y="6198764"/>
            <a:ext cx="6764655" cy="2555240"/>
          </a:xfrm>
          <a:custGeom>
            <a:avLst/>
            <a:gdLst/>
            <a:ahLst/>
            <a:cxnLst/>
            <a:rect l="l" t="t" r="r" b="b"/>
            <a:pathLst>
              <a:path w="6764655" h="2555240">
                <a:moveTo>
                  <a:pt x="6764191" y="0"/>
                </a:moveTo>
                <a:lnTo>
                  <a:pt x="0" y="0"/>
                </a:lnTo>
                <a:lnTo>
                  <a:pt x="0" y="2554791"/>
                </a:lnTo>
                <a:lnTo>
                  <a:pt x="6495132" y="2554791"/>
                </a:lnTo>
                <a:lnTo>
                  <a:pt x="6543494" y="2550456"/>
                </a:lnTo>
                <a:lnTo>
                  <a:pt x="6589013" y="2537957"/>
                </a:lnTo>
                <a:lnTo>
                  <a:pt x="6630929" y="2518055"/>
                </a:lnTo>
                <a:lnTo>
                  <a:pt x="6668481" y="2491510"/>
                </a:lnTo>
                <a:lnTo>
                  <a:pt x="6700910" y="2459081"/>
                </a:lnTo>
                <a:lnTo>
                  <a:pt x="6727456" y="2421528"/>
                </a:lnTo>
                <a:lnTo>
                  <a:pt x="6747358" y="2379613"/>
                </a:lnTo>
                <a:lnTo>
                  <a:pt x="6759856" y="2334093"/>
                </a:lnTo>
                <a:lnTo>
                  <a:pt x="6764191" y="2285731"/>
                </a:lnTo>
                <a:lnTo>
                  <a:pt x="6764191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39066" y="6751042"/>
            <a:ext cx="3366770" cy="106680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2950" b="0" spc="-50" dirty="0">
                <a:solidFill>
                  <a:srgbClr val="2E829D"/>
                </a:solidFill>
                <a:latin typeface="Calibri Light"/>
                <a:cs typeface="Calibri Light"/>
              </a:rPr>
              <a:t>Tax</a:t>
            </a:r>
            <a:r>
              <a:rPr sz="2950" b="0" spc="-8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Free</a:t>
            </a:r>
            <a:r>
              <a:rPr sz="2950" b="0" spc="-8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20" dirty="0">
                <a:solidFill>
                  <a:srgbClr val="2E829D"/>
                </a:solidFill>
                <a:latin typeface="Calibri Light"/>
                <a:cs typeface="Calibri Light"/>
              </a:rPr>
              <a:t>Cash</a:t>
            </a:r>
            <a:endParaRPr sz="2950" dirty="0">
              <a:latin typeface="Calibri Light"/>
              <a:cs typeface="Calibri Light"/>
            </a:endParaRPr>
          </a:p>
          <a:p>
            <a:pPr marL="30480">
              <a:lnSpc>
                <a:spcPct val="100000"/>
              </a:lnSpc>
              <a:spcBef>
                <a:spcPts val="79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In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addition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to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your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2450" dirty="0">
              <a:latin typeface="Calibri Light"/>
              <a:cs typeface="Calibri Ligh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70233" y="2608725"/>
            <a:ext cx="1485410" cy="12521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57133" y="2608725"/>
            <a:ext cx="1485410" cy="12521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21258" y="8477155"/>
            <a:ext cx="1485410" cy="125209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08167" y="8477155"/>
            <a:ext cx="1485403" cy="125209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84824" y="5231171"/>
            <a:ext cx="1485410" cy="12521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10385" y="5231171"/>
            <a:ext cx="1485410" cy="1252100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6</a:t>
            </a:r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277661"/>
            <a:ext cx="3362325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spc="-30" dirty="0">
                <a:solidFill>
                  <a:srgbClr val="FFFFFF"/>
                </a:solidFill>
                <a:latin typeface="Calibri Light"/>
                <a:cs typeface="Calibri Light"/>
              </a:rPr>
              <a:t>Taking</a:t>
            </a:r>
            <a:r>
              <a:rPr sz="2700" b="0" spc="-9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your</a:t>
            </a:r>
            <a:r>
              <a:rPr sz="2700" b="0" spc="-8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benefits-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DB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3350895" cy="0"/>
            </a:xfrm>
            <a:custGeom>
              <a:avLst/>
              <a:gdLst/>
              <a:ahLst/>
              <a:cxnLst/>
              <a:rect l="l" t="t" r="r" b="b"/>
              <a:pathLst>
                <a:path w="3350895">
                  <a:moveTo>
                    <a:pt x="0" y="0"/>
                  </a:moveTo>
                  <a:lnTo>
                    <a:pt x="335068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235564" y="1759931"/>
            <a:ext cx="11900535" cy="5274945"/>
          </a:xfrm>
          <a:custGeom>
            <a:avLst/>
            <a:gdLst/>
            <a:ahLst/>
            <a:cxnLst/>
            <a:rect l="l" t="t" r="r" b="b"/>
            <a:pathLst>
              <a:path w="11900535" h="5274945">
                <a:moveTo>
                  <a:pt x="11900161" y="0"/>
                </a:moveTo>
                <a:lnTo>
                  <a:pt x="0" y="0"/>
                </a:lnTo>
                <a:lnTo>
                  <a:pt x="0" y="5274687"/>
                </a:lnTo>
                <a:lnTo>
                  <a:pt x="11631101" y="5274687"/>
                </a:lnTo>
                <a:lnTo>
                  <a:pt x="11679463" y="5270352"/>
                </a:lnTo>
                <a:lnTo>
                  <a:pt x="11724982" y="5257855"/>
                </a:lnTo>
                <a:lnTo>
                  <a:pt x="11766898" y="5237954"/>
                </a:lnTo>
                <a:lnTo>
                  <a:pt x="11804451" y="5211409"/>
                </a:lnTo>
                <a:lnTo>
                  <a:pt x="11836879" y="5178981"/>
                </a:lnTo>
                <a:lnTo>
                  <a:pt x="11863425" y="5141429"/>
                </a:lnTo>
                <a:lnTo>
                  <a:pt x="11883327" y="5099513"/>
                </a:lnTo>
                <a:lnTo>
                  <a:pt x="11895826" y="5053992"/>
                </a:lnTo>
                <a:lnTo>
                  <a:pt x="11900161" y="5005627"/>
                </a:lnTo>
                <a:lnTo>
                  <a:pt x="11900161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39593" y="2302190"/>
            <a:ext cx="475742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USS</a:t>
            </a:r>
            <a:r>
              <a:rPr sz="2950" b="0" spc="-4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Retirement</a:t>
            </a:r>
            <a:r>
              <a:rPr sz="2950" b="0" spc="-4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Income</a:t>
            </a:r>
            <a:r>
              <a:rPr sz="2950" b="0" spc="-5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Builder</a:t>
            </a:r>
            <a:endParaRPr sz="295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57588" y="2809064"/>
            <a:ext cx="10105390" cy="361442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2450" b="1" spc="-10" dirty="0">
                <a:solidFill>
                  <a:srgbClr val="34454D"/>
                </a:solidFill>
                <a:latin typeface="Calibri"/>
                <a:cs typeface="Calibri"/>
              </a:rPr>
              <a:t>Maximum</a:t>
            </a:r>
            <a:r>
              <a:rPr sz="2450" b="1" spc="-70" dirty="0">
                <a:solidFill>
                  <a:srgbClr val="34454D"/>
                </a:solidFill>
                <a:latin typeface="Calibri"/>
                <a:cs typeface="Calibri"/>
              </a:rPr>
              <a:t> </a:t>
            </a:r>
            <a:r>
              <a:rPr sz="2450" b="1" spc="-10" dirty="0">
                <a:solidFill>
                  <a:srgbClr val="34454D"/>
                </a:solidFill>
                <a:latin typeface="Calibri"/>
                <a:cs typeface="Calibri"/>
              </a:rPr>
              <a:t>pension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Take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the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whole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of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the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benefit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have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built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up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as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24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3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50" b="1" spc="-10" dirty="0">
                <a:solidFill>
                  <a:srgbClr val="34454D"/>
                </a:solidFill>
                <a:latin typeface="Calibri"/>
                <a:cs typeface="Calibri"/>
              </a:rPr>
              <a:t>Maximum</a:t>
            </a:r>
            <a:r>
              <a:rPr sz="2450" b="1" spc="-45" dirty="0">
                <a:solidFill>
                  <a:srgbClr val="34454D"/>
                </a:solidFill>
                <a:latin typeface="Calibri"/>
                <a:cs typeface="Calibri"/>
              </a:rPr>
              <a:t> </a:t>
            </a:r>
            <a:r>
              <a:rPr sz="2450" b="1" spc="-30" dirty="0">
                <a:solidFill>
                  <a:srgbClr val="34454D"/>
                </a:solidFill>
                <a:latin typeface="Calibri"/>
                <a:cs typeface="Calibri"/>
              </a:rPr>
              <a:t>tax-</a:t>
            </a:r>
            <a:r>
              <a:rPr sz="2450" b="1" dirty="0">
                <a:solidFill>
                  <a:srgbClr val="34454D"/>
                </a:solidFill>
                <a:latin typeface="Calibri"/>
                <a:cs typeface="Calibri"/>
              </a:rPr>
              <a:t>free</a:t>
            </a:r>
            <a:r>
              <a:rPr sz="2450" b="1" spc="-45" dirty="0">
                <a:solidFill>
                  <a:srgbClr val="34454D"/>
                </a:solidFill>
                <a:latin typeface="Calibri"/>
                <a:cs typeface="Calibri"/>
              </a:rPr>
              <a:t> </a:t>
            </a:r>
            <a:r>
              <a:rPr sz="2450" b="1" spc="-20" dirty="0">
                <a:solidFill>
                  <a:srgbClr val="34454D"/>
                </a:solidFill>
                <a:latin typeface="Calibri"/>
                <a:cs typeface="Calibri"/>
              </a:rPr>
              <a:t>cash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Take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smaller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plus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the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maximum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possible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40" dirty="0">
                <a:solidFill>
                  <a:srgbClr val="34454D"/>
                </a:solidFill>
                <a:latin typeface="Calibri Light"/>
                <a:cs typeface="Calibri Light"/>
              </a:rPr>
              <a:t>tax-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free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cash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sum</a:t>
            </a:r>
            <a:endParaRPr sz="24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2450" b="1" dirty="0">
                <a:solidFill>
                  <a:srgbClr val="34454D"/>
                </a:solidFill>
                <a:latin typeface="Calibri"/>
                <a:cs typeface="Calibri"/>
              </a:rPr>
              <a:t>Something</a:t>
            </a:r>
            <a:r>
              <a:rPr sz="2450" b="1" spc="-105" dirty="0">
                <a:solidFill>
                  <a:srgbClr val="34454D"/>
                </a:solidFill>
                <a:latin typeface="Calibri"/>
                <a:cs typeface="Calibri"/>
              </a:rPr>
              <a:t> </a:t>
            </a:r>
            <a:r>
              <a:rPr sz="2450" b="1" spc="-10" dirty="0">
                <a:solidFill>
                  <a:srgbClr val="34454D"/>
                </a:solidFill>
                <a:latin typeface="Calibri"/>
                <a:cs typeface="Calibri"/>
              </a:rPr>
              <a:t>in-between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Choose</a:t>
            </a:r>
            <a:r>
              <a:rPr sz="2450" b="0" spc="-10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and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lump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sum,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within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the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above</a:t>
            </a:r>
            <a:r>
              <a:rPr sz="2450" b="0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parameters,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to</a:t>
            </a:r>
            <a:r>
              <a:rPr sz="2450" b="0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suit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your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needs</a:t>
            </a:r>
            <a:endParaRPr sz="2450">
              <a:latin typeface="Calibri Light"/>
              <a:cs typeface="Calibri Light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43761" y="2746460"/>
            <a:ext cx="5109789" cy="383233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57588" y="7542729"/>
            <a:ext cx="10841355" cy="2717165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1275080" algn="l"/>
              </a:tabLst>
            </a:pP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Example: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	A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£20k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p.a.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with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£60k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lump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sum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could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be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converted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to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the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following:</a:t>
            </a:r>
            <a:endParaRPr sz="24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450" b="1" spc="-10" dirty="0">
                <a:solidFill>
                  <a:srgbClr val="B61748"/>
                </a:solidFill>
                <a:latin typeface="Calibri"/>
                <a:cs typeface="Calibri"/>
              </a:rPr>
              <a:t>Maximum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pension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=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£22k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per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annum</a:t>
            </a:r>
            <a:r>
              <a:rPr sz="2450" b="1" spc="-55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+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no</a:t>
            </a:r>
            <a:r>
              <a:rPr sz="2450" b="1" spc="-50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B61748"/>
                </a:solidFill>
                <a:latin typeface="Calibri"/>
                <a:cs typeface="Calibri"/>
              </a:rPr>
              <a:t>lump</a:t>
            </a:r>
            <a:r>
              <a:rPr sz="2450" b="1" spc="-45" dirty="0">
                <a:solidFill>
                  <a:srgbClr val="B61748"/>
                </a:solidFill>
                <a:latin typeface="Calibri"/>
                <a:cs typeface="Calibri"/>
              </a:rPr>
              <a:t> </a:t>
            </a:r>
            <a:r>
              <a:rPr sz="2450" b="1" spc="-25" dirty="0">
                <a:solidFill>
                  <a:srgbClr val="B61748"/>
                </a:solidFill>
                <a:latin typeface="Calibri"/>
                <a:cs typeface="Calibri"/>
              </a:rPr>
              <a:t>sum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OR</a:t>
            </a:r>
            <a:endParaRPr sz="24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Max</a:t>
            </a:r>
            <a:r>
              <a:rPr sz="2450" b="1" spc="-8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lump</a:t>
            </a:r>
            <a:r>
              <a:rPr sz="2450" b="1" spc="-6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sum</a:t>
            </a:r>
            <a:r>
              <a:rPr sz="2450" b="1" spc="-6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=</a:t>
            </a:r>
            <a:r>
              <a:rPr sz="2450" b="1" spc="-6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spc="-20" dirty="0">
                <a:solidFill>
                  <a:srgbClr val="2E829D"/>
                </a:solidFill>
                <a:latin typeface="Calibri"/>
                <a:cs typeface="Calibri"/>
              </a:rPr>
              <a:t>£115k</a:t>
            </a:r>
            <a:r>
              <a:rPr sz="2450" b="1" spc="-6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+</a:t>
            </a:r>
            <a:r>
              <a:rPr sz="2450" b="1" spc="-6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reduced</a:t>
            </a:r>
            <a:r>
              <a:rPr sz="2450" b="1" spc="-6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annual</a:t>
            </a:r>
            <a:r>
              <a:rPr sz="2450" b="1" spc="-6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pension</a:t>
            </a:r>
            <a:r>
              <a:rPr sz="2450" b="1" spc="-6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829D"/>
                </a:solidFill>
                <a:latin typeface="Calibri"/>
                <a:cs typeface="Calibri"/>
              </a:rPr>
              <a:t>of</a:t>
            </a:r>
            <a:r>
              <a:rPr sz="2450" b="1" spc="-6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spc="-25" dirty="0">
                <a:solidFill>
                  <a:srgbClr val="2E829D"/>
                </a:solidFill>
                <a:latin typeface="Calibri"/>
                <a:cs typeface="Calibri"/>
              </a:rPr>
              <a:t>£17k</a:t>
            </a:r>
            <a:r>
              <a:rPr sz="2450" b="1" spc="-6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450" b="1" spc="-20" dirty="0">
                <a:solidFill>
                  <a:srgbClr val="2E829D"/>
                </a:solidFill>
                <a:latin typeface="Calibri"/>
                <a:cs typeface="Calibri"/>
              </a:rPr>
              <a:t>p.a.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OR</a:t>
            </a:r>
            <a:endParaRPr sz="24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450" b="1" dirty="0">
                <a:solidFill>
                  <a:srgbClr val="3BA66E"/>
                </a:solidFill>
                <a:latin typeface="Calibri"/>
                <a:cs typeface="Calibri"/>
              </a:rPr>
              <a:t>Something</a:t>
            </a:r>
            <a:r>
              <a:rPr sz="2450" b="1" spc="-105" dirty="0">
                <a:solidFill>
                  <a:srgbClr val="3BA66E"/>
                </a:solidFill>
                <a:latin typeface="Calibri"/>
                <a:cs typeface="Calibri"/>
              </a:rPr>
              <a:t> </a:t>
            </a:r>
            <a:r>
              <a:rPr sz="2450" b="1" spc="-10" dirty="0">
                <a:solidFill>
                  <a:srgbClr val="3BA66E"/>
                </a:solidFill>
                <a:latin typeface="Calibri"/>
                <a:cs typeface="Calibri"/>
              </a:rPr>
              <a:t>in-between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7</a:t>
            </a:r>
            <a:endParaRPr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2E82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70993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spc="-10" dirty="0"/>
              <a:t>Investment </a:t>
            </a:r>
            <a:r>
              <a:rPr dirty="0"/>
              <a:t>Builder</a:t>
            </a:r>
            <a:r>
              <a:rPr spc="-5" dirty="0"/>
              <a:t> </a:t>
            </a:r>
            <a:r>
              <a:rPr spc="-20" dirty="0"/>
              <a:t>(DC)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277661"/>
            <a:ext cx="261493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spc="-20" dirty="0">
                <a:solidFill>
                  <a:srgbClr val="FFFFFF"/>
                </a:solidFill>
                <a:latin typeface="Calibri Light"/>
                <a:cs typeface="Calibri Light"/>
              </a:rPr>
              <a:t>Investment</a:t>
            </a:r>
            <a:r>
              <a:rPr sz="2700" b="0" spc="-8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Builder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2576195" cy="0"/>
            </a:xfrm>
            <a:custGeom>
              <a:avLst/>
              <a:gdLst/>
              <a:ahLst/>
              <a:cxnLst/>
              <a:rect l="l" t="t" r="r" b="b"/>
              <a:pathLst>
                <a:path w="2576195">
                  <a:moveTo>
                    <a:pt x="0" y="0"/>
                  </a:moveTo>
                  <a:lnTo>
                    <a:pt x="2575837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4586247" y="2094177"/>
            <a:ext cx="10848340" cy="3340735"/>
          </a:xfrm>
          <a:custGeom>
            <a:avLst/>
            <a:gdLst/>
            <a:ahLst/>
            <a:cxnLst/>
            <a:rect l="l" t="t" r="r" b="b"/>
            <a:pathLst>
              <a:path w="10848340" h="3340735">
                <a:moveTo>
                  <a:pt x="10847837" y="0"/>
                </a:moveTo>
                <a:lnTo>
                  <a:pt x="0" y="0"/>
                </a:lnTo>
                <a:lnTo>
                  <a:pt x="0" y="3340212"/>
                </a:lnTo>
                <a:lnTo>
                  <a:pt x="10578777" y="3340212"/>
                </a:lnTo>
                <a:lnTo>
                  <a:pt x="10627139" y="3335877"/>
                </a:lnTo>
                <a:lnTo>
                  <a:pt x="10672658" y="3323379"/>
                </a:lnTo>
                <a:lnTo>
                  <a:pt x="10714574" y="3303479"/>
                </a:lnTo>
                <a:lnTo>
                  <a:pt x="10752127" y="3276934"/>
                </a:lnTo>
                <a:lnTo>
                  <a:pt x="10784555" y="3244506"/>
                </a:lnTo>
                <a:lnTo>
                  <a:pt x="10811101" y="3206954"/>
                </a:lnTo>
                <a:lnTo>
                  <a:pt x="10831003" y="3165038"/>
                </a:lnTo>
                <a:lnTo>
                  <a:pt x="10843502" y="3119517"/>
                </a:lnTo>
                <a:lnTo>
                  <a:pt x="10847837" y="3071152"/>
                </a:lnTo>
                <a:lnTo>
                  <a:pt x="1084783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90276" y="2762084"/>
            <a:ext cx="486981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USS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–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April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2022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to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March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spc="-20" dirty="0">
                <a:solidFill>
                  <a:srgbClr val="2E829D"/>
                </a:solidFill>
                <a:latin typeface="Calibri"/>
                <a:cs typeface="Calibri"/>
              </a:rPr>
              <a:t>2024</a:t>
            </a:r>
            <a:endParaRPr sz="29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236526" y="3556941"/>
            <a:ext cx="2343785" cy="1145540"/>
            <a:chOff x="9236526" y="3556941"/>
            <a:chExt cx="2343785" cy="11455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1826" y="3594361"/>
              <a:ext cx="1088207" cy="108820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236526" y="3556941"/>
              <a:ext cx="572770" cy="1145540"/>
            </a:xfrm>
            <a:custGeom>
              <a:avLst/>
              <a:gdLst/>
              <a:ahLst/>
              <a:cxnLst/>
              <a:rect l="l" t="t" r="r" b="b"/>
              <a:pathLst>
                <a:path w="572770" h="1145539">
                  <a:moveTo>
                    <a:pt x="0" y="0"/>
                  </a:moveTo>
                  <a:lnTo>
                    <a:pt x="0" y="1145096"/>
                  </a:lnTo>
                  <a:lnTo>
                    <a:pt x="572548" y="572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2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402976" y="3814972"/>
            <a:ext cx="3840479" cy="534762"/>
          </a:xfrm>
          <a:prstGeom prst="rect">
            <a:avLst/>
          </a:prstGeom>
          <a:solidFill>
            <a:srgbClr val="2E829D"/>
          </a:solidFill>
        </p:spPr>
        <p:txBody>
          <a:bodyPr vert="horz" wrap="square" lIns="0" tIns="19050" rIns="0" bIns="0" rtlCol="0">
            <a:spAutoFit/>
          </a:bodyPr>
          <a:lstStyle/>
          <a:p>
            <a:pPr marL="930910">
              <a:lnSpc>
                <a:spcPct val="100000"/>
              </a:lnSpc>
              <a:spcBef>
                <a:spcPts val="150"/>
              </a:spcBef>
            </a:pPr>
            <a:r>
              <a:rPr lang="en-GB" sz="3350" spc="-80" dirty="0">
                <a:solidFill>
                  <a:srgbClr val="FFFFFF"/>
                </a:solidFill>
                <a:latin typeface="Calibri Light"/>
                <a:cs typeface="Calibri Light"/>
              </a:rPr>
              <a:t>Over</a:t>
            </a:r>
            <a:r>
              <a:rPr sz="3350" b="0" spc="-7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350" b="0" spc="-10" dirty="0">
                <a:solidFill>
                  <a:srgbClr val="FFFFFF"/>
                </a:solidFill>
                <a:latin typeface="Calibri Light"/>
                <a:cs typeface="Calibri Light"/>
              </a:rPr>
              <a:t>£41,004</a:t>
            </a:r>
            <a:endParaRPr sz="3350" dirty="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238235" y="3505846"/>
            <a:ext cx="2188845" cy="101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3865"/>
              </a:lnSpc>
              <a:spcBef>
                <a:spcPts val="130"/>
              </a:spcBef>
            </a:pPr>
            <a:r>
              <a:rPr sz="3500" b="0" dirty="0">
                <a:solidFill>
                  <a:srgbClr val="34454D"/>
                </a:solidFill>
                <a:latin typeface="Calibri Light"/>
                <a:cs typeface="Calibri Light"/>
              </a:rPr>
              <a:t>20%</a:t>
            </a:r>
            <a:r>
              <a:rPr sz="350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DC</a:t>
            </a:r>
            <a:endParaRPr sz="3500">
              <a:latin typeface="Calibri Light"/>
              <a:cs typeface="Calibri Light"/>
            </a:endParaRPr>
          </a:p>
          <a:p>
            <a:pPr marL="12700">
              <a:lnSpc>
                <a:spcPts val="3865"/>
              </a:lnSpc>
            </a:pPr>
            <a:r>
              <a:rPr sz="3500" b="0" spc="-40" dirty="0">
                <a:solidFill>
                  <a:srgbClr val="34454D"/>
                </a:solidFill>
                <a:latin typeface="Calibri Light"/>
                <a:cs typeface="Calibri Light"/>
              </a:rPr>
              <a:t>contribution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86247" y="6146409"/>
            <a:ext cx="10848340" cy="3340735"/>
          </a:xfrm>
          <a:custGeom>
            <a:avLst/>
            <a:gdLst/>
            <a:ahLst/>
            <a:cxnLst/>
            <a:rect l="l" t="t" r="r" b="b"/>
            <a:pathLst>
              <a:path w="10848340" h="3340734">
                <a:moveTo>
                  <a:pt x="10847837" y="0"/>
                </a:moveTo>
                <a:lnTo>
                  <a:pt x="0" y="0"/>
                </a:lnTo>
                <a:lnTo>
                  <a:pt x="0" y="3340212"/>
                </a:lnTo>
                <a:lnTo>
                  <a:pt x="10578777" y="3340212"/>
                </a:lnTo>
                <a:lnTo>
                  <a:pt x="10627139" y="3335877"/>
                </a:lnTo>
                <a:lnTo>
                  <a:pt x="10672658" y="3323379"/>
                </a:lnTo>
                <a:lnTo>
                  <a:pt x="10714574" y="3303479"/>
                </a:lnTo>
                <a:lnTo>
                  <a:pt x="10752127" y="3276934"/>
                </a:lnTo>
                <a:lnTo>
                  <a:pt x="10784555" y="3244506"/>
                </a:lnTo>
                <a:lnTo>
                  <a:pt x="10811101" y="3206954"/>
                </a:lnTo>
                <a:lnTo>
                  <a:pt x="10831003" y="3165038"/>
                </a:lnTo>
                <a:lnTo>
                  <a:pt x="10843502" y="3119517"/>
                </a:lnTo>
                <a:lnTo>
                  <a:pt x="10847837" y="3071152"/>
                </a:lnTo>
                <a:lnTo>
                  <a:pt x="1084783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90276" y="6814317"/>
            <a:ext cx="3366374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USS</a:t>
            </a:r>
            <a:r>
              <a:rPr sz="2950" b="0" spc="-2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–</a:t>
            </a:r>
            <a:r>
              <a:rPr sz="2950" b="0" spc="-3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lang="en-GB" sz="2950" spc="-30" dirty="0">
                <a:solidFill>
                  <a:srgbClr val="2E829D"/>
                </a:solidFill>
                <a:latin typeface="Calibri Light"/>
                <a:cs typeface="Calibri Light"/>
              </a:rPr>
              <a:t>From</a:t>
            </a:r>
            <a:r>
              <a:rPr sz="2950" b="0" spc="-2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April</a:t>
            </a:r>
            <a:r>
              <a:rPr sz="2950" b="0" spc="-20" dirty="0">
                <a:solidFill>
                  <a:srgbClr val="2E829D"/>
                </a:solidFill>
                <a:latin typeface="Calibri Light"/>
                <a:cs typeface="Calibri Light"/>
              </a:rPr>
              <a:t> 2024</a:t>
            </a:r>
            <a:endParaRPr sz="2950" dirty="0">
              <a:latin typeface="Calibri Light"/>
              <a:cs typeface="Calibri Ligh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236526" y="7609173"/>
            <a:ext cx="2343785" cy="1145540"/>
            <a:chOff x="9236526" y="7609173"/>
            <a:chExt cx="2343785" cy="114554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1826" y="7646591"/>
              <a:ext cx="1088207" cy="108821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236526" y="7609173"/>
              <a:ext cx="572770" cy="1145540"/>
            </a:xfrm>
            <a:custGeom>
              <a:avLst/>
              <a:gdLst/>
              <a:ahLst/>
              <a:cxnLst/>
              <a:rect l="l" t="t" r="r" b="b"/>
              <a:pathLst>
                <a:path w="572770" h="1145540">
                  <a:moveTo>
                    <a:pt x="0" y="0"/>
                  </a:moveTo>
                  <a:lnTo>
                    <a:pt x="0" y="1145096"/>
                  </a:lnTo>
                  <a:lnTo>
                    <a:pt x="572548" y="572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82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381972" y="7656799"/>
            <a:ext cx="3840479" cy="1050288"/>
          </a:xfrm>
          <a:prstGeom prst="rect">
            <a:avLst/>
          </a:prstGeom>
          <a:solidFill>
            <a:srgbClr val="2E829D"/>
          </a:solidFill>
        </p:spPr>
        <p:txBody>
          <a:bodyPr vert="horz" wrap="square" lIns="0" tIns="19050" rIns="0" bIns="0" rtlCol="0">
            <a:spAutoFit/>
          </a:bodyPr>
          <a:lstStyle/>
          <a:p>
            <a:pPr marL="837565">
              <a:lnSpc>
                <a:spcPct val="100000"/>
              </a:lnSpc>
              <a:spcBef>
                <a:spcPts val="150"/>
              </a:spcBef>
            </a:pPr>
            <a:r>
              <a:rPr lang="en-GB" sz="3350" spc="-75" dirty="0">
                <a:solidFill>
                  <a:srgbClr val="FFFFFF"/>
                </a:solidFill>
                <a:latin typeface="Calibri Light"/>
                <a:cs typeface="Calibri Light"/>
              </a:rPr>
              <a:t>Anticipated to be over</a:t>
            </a:r>
            <a:r>
              <a:rPr sz="3350" b="0" spc="-7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350" b="0" spc="-10" dirty="0">
                <a:solidFill>
                  <a:srgbClr val="FFFFFF"/>
                </a:solidFill>
                <a:latin typeface="Calibri Light"/>
                <a:cs typeface="Calibri Light"/>
              </a:rPr>
              <a:t>£70,308</a:t>
            </a:r>
            <a:endParaRPr sz="3350" dirty="0">
              <a:latin typeface="Calibri Light"/>
              <a:cs typeface="Calibri Light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8</a:t>
            </a:r>
            <a:endParaRPr spc="-25" dirty="0"/>
          </a:p>
        </p:txBody>
      </p:sp>
      <p:sp>
        <p:nvSpPr>
          <p:cNvPr id="19" name="object 19"/>
          <p:cNvSpPr txBox="1"/>
          <p:nvPr/>
        </p:nvSpPr>
        <p:spPr>
          <a:xfrm>
            <a:off x="12238235" y="7558078"/>
            <a:ext cx="2188845" cy="101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3865"/>
              </a:lnSpc>
              <a:spcBef>
                <a:spcPts val="130"/>
              </a:spcBef>
            </a:pPr>
            <a:r>
              <a:rPr sz="3500" b="0" dirty="0">
                <a:solidFill>
                  <a:srgbClr val="34454D"/>
                </a:solidFill>
                <a:latin typeface="Calibri Light"/>
                <a:cs typeface="Calibri Light"/>
              </a:rPr>
              <a:t>20%</a:t>
            </a:r>
            <a:r>
              <a:rPr sz="350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DC</a:t>
            </a:r>
            <a:endParaRPr sz="3500">
              <a:latin typeface="Calibri Light"/>
              <a:cs typeface="Calibri Light"/>
            </a:endParaRPr>
          </a:p>
          <a:p>
            <a:pPr marL="12700">
              <a:lnSpc>
                <a:spcPts val="3865"/>
              </a:lnSpc>
            </a:pPr>
            <a:r>
              <a:rPr sz="3500" b="0" spc="-40" dirty="0">
                <a:solidFill>
                  <a:srgbClr val="34454D"/>
                </a:solidFill>
                <a:latin typeface="Calibri Light"/>
                <a:cs typeface="Calibri Light"/>
              </a:rPr>
              <a:t>contribution</a:t>
            </a:r>
            <a:endParaRPr sz="35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4388" y="277661"/>
            <a:ext cx="431165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latin typeface="Calibri Light"/>
                <a:cs typeface="Calibri Light"/>
              </a:rPr>
              <a:t>Savings</a:t>
            </a:r>
            <a:r>
              <a:rPr sz="2700" b="0" spc="-114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into</a:t>
            </a:r>
            <a:r>
              <a:rPr sz="2700" b="0" spc="-110" dirty="0">
                <a:latin typeface="Calibri Light"/>
                <a:cs typeface="Calibri Light"/>
              </a:rPr>
              <a:t> </a:t>
            </a:r>
            <a:r>
              <a:rPr sz="2700" b="0" spc="-20" dirty="0">
                <a:latin typeface="Calibri Light"/>
                <a:cs typeface="Calibri Light"/>
              </a:rPr>
              <a:t>Investment</a:t>
            </a:r>
            <a:r>
              <a:rPr sz="2700" b="0" spc="-110" dirty="0">
                <a:latin typeface="Calibri Light"/>
                <a:cs typeface="Calibri Light"/>
              </a:rPr>
              <a:t> </a:t>
            </a:r>
            <a:r>
              <a:rPr sz="2700" b="0" spc="-10" dirty="0">
                <a:latin typeface="Calibri Light"/>
                <a:cs typeface="Calibri Light"/>
              </a:rPr>
              <a:t>Builder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4377055" cy="0"/>
            </a:xfrm>
            <a:custGeom>
              <a:avLst/>
              <a:gdLst/>
              <a:ahLst/>
              <a:cxnLst/>
              <a:rect l="l" t="t" r="r" b="b"/>
              <a:pathLst>
                <a:path w="4377055">
                  <a:moveTo>
                    <a:pt x="0" y="0"/>
                  </a:moveTo>
                  <a:lnTo>
                    <a:pt x="4376830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651782" y="2397886"/>
            <a:ext cx="7544434" cy="1780539"/>
          </a:xfrm>
          <a:custGeom>
            <a:avLst/>
            <a:gdLst/>
            <a:ahLst/>
            <a:cxnLst/>
            <a:rect l="l" t="t" r="r" b="b"/>
            <a:pathLst>
              <a:path w="7544434" h="1780539">
                <a:moveTo>
                  <a:pt x="7544272" y="0"/>
                </a:moveTo>
                <a:lnTo>
                  <a:pt x="0" y="0"/>
                </a:lnTo>
                <a:lnTo>
                  <a:pt x="0" y="1779945"/>
                </a:lnTo>
                <a:lnTo>
                  <a:pt x="7275213" y="1779945"/>
                </a:lnTo>
                <a:lnTo>
                  <a:pt x="7323575" y="1775610"/>
                </a:lnTo>
                <a:lnTo>
                  <a:pt x="7369094" y="1763112"/>
                </a:lnTo>
                <a:lnTo>
                  <a:pt x="7411010" y="1743210"/>
                </a:lnTo>
                <a:lnTo>
                  <a:pt x="7448562" y="1716664"/>
                </a:lnTo>
                <a:lnTo>
                  <a:pt x="7480991" y="1684235"/>
                </a:lnTo>
                <a:lnTo>
                  <a:pt x="7507537" y="1646683"/>
                </a:lnTo>
                <a:lnTo>
                  <a:pt x="7527439" y="1604767"/>
                </a:lnTo>
                <a:lnTo>
                  <a:pt x="7539937" y="1559248"/>
                </a:lnTo>
                <a:lnTo>
                  <a:pt x="7544272" y="1510885"/>
                </a:lnTo>
                <a:lnTo>
                  <a:pt x="7544272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56337" y="2993826"/>
            <a:ext cx="464947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Earnings</a:t>
            </a:r>
            <a:r>
              <a:rPr sz="2950" b="0" spc="-4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over</a:t>
            </a:r>
            <a:r>
              <a:rPr sz="2950" b="0" spc="-3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Salary</a:t>
            </a:r>
            <a:r>
              <a:rPr sz="2950" b="0" spc="-3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Threshold</a:t>
            </a:r>
            <a:endParaRPr sz="2950">
              <a:latin typeface="Calibri Light"/>
              <a:cs typeface="Calibri Light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27272" y="2584296"/>
            <a:ext cx="4939929" cy="615161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20713" y="2743759"/>
            <a:ext cx="1088207" cy="1088207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651782" y="4764306"/>
            <a:ext cx="7544434" cy="1780539"/>
          </a:xfrm>
          <a:custGeom>
            <a:avLst/>
            <a:gdLst/>
            <a:ahLst/>
            <a:cxnLst/>
            <a:rect l="l" t="t" r="r" b="b"/>
            <a:pathLst>
              <a:path w="7544434" h="1780540">
                <a:moveTo>
                  <a:pt x="7544272" y="0"/>
                </a:moveTo>
                <a:lnTo>
                  <a:pt x="0" y="0"/>
                </a:lnTo>
                <a:lnTo>
                  <a:pt x="0" y="1779945"/>
                </a:lnTo>
                <a:lnTo>
                  <a:pt x="7275213" y="1779945"/>
                </a:lnTo>
                <a:lnTo>
                  <a:pt x="7323575" y="1775610"/>
                </a:lnTo>
                <a:lnTo>
                  <a:pt x="7369094" y="1763112"/>
                </a:lnTo>
                <a:lnTo>
                  <a:pt x="7411010" y="1743210"/>
                </a:lnTo>
                <a:lnTo>
                  <a:pt x="7448562" y="1716664"/>
                </a:lnTo>
                <a:lnTo>
                  <a:pt x="7480991" y="1684235"/>
                </a:lnTo>
                <a:lnTo>
                  <a:pt x="7507537" y="1646683"/>
                </a:lnTo>
                <a:lnTo>
                  <a:pt x="7527439" y="1604767"/>
                </a:lnTo>
                <a:lnTo>
                  <a:pt x="7539937" y="1559248"/>
                </a:lnTo>
                <a:lnTo>
                  <a:pt x="7544272" y="1510885"/>
                </a:lnTo>
                <a:lnTo>
                  <a:pt x="7544272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56336" y="5360246"/>
            <a:ext cx="487631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Make</a:t>
            </a:r>
            <a:r>
              <a:rPr sz="2950" b="0" spc="-5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additional</a:t>
            </a:r>
            <a:r>
              <a:rPr sz="2950" b="0" spc="-5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contributions</a:t>
            </a:r>
            <a:endParaRPr sz="2950" dirty="0">
              <a:latin typeface="Calibri Light"/>
              <a:cs typeface="Calibri Ligh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20713" y="5110179"/>
            <a:ext cx="1088207" cy="1088207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651782" y="7130432"/>
            <a:ext cx="7544434" cy="1780539"/>
          </a:xfrm>
          <a:custGeom>
            <a:avLst/>
            <a:gdLst/>
            <a:ahLst/>
            <a:cxnLst/>
            <a:rect l="l" t="t" r="r" b="b"/>
            <a:pathLst>
              <a:path w="7544434" h="1780540">
                <a:moveTo>
                  <a:pt x="7544272" y="0"/>
                </a:moveTo>
                <a:lnTo>
                  <a:pt x="0" y="0"/>
                </a:lnTo>
                <a:lnTo>
                  <a:pt x="0" y="1779945"/>
                </a:lnTo>
                <a:lnTo>
                  <a:pt x="7275213" y="1779945"/>
                </a:lnTo>
                <a:lnTo>
                  <a:pt x="7323575" y="1775610"/>
                </a:lnTo>
                <a:lnTo>
                  <a:pt x="7369094" y="1763112"/>
                </a:lnTo>
                <a:lnTo>
                  <a:pt x="7411010" y="1743210"/>
                </a:lnTo>
                <a:lnTo>
                  <a:pt x="7448562" y="1716664"/>
                </a:lnTo>
                <a:lnTo>
                  <a:pt x="7480991" y="1684235"/>
                </a:lnTo>
                <a:lnTo>
                  <a:pt x="7507537" y="1646683"/>
                </a:lnTo>
                <a:lnTo>
                  <a:pt x="7527439" y="1604767"/>
                </a:lnTo>
                <a:lnTo>
                  <a:pt x="7539937" y="1559248"/>
                </a:lnTo>
                <a:lnTo>
                  <a:pt x="7544272" y="1510885"/>
                </a:lnTo>
                <a:lnTo>
                  <a:pt x="7544272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351273" y="7559357"/>
            <a:ext cx="4367530" cy="92268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spc="-40" dirty="0">
                <a:solidFill>
                  <a:srgbClr val="2E829D"/>
                </a:solidFill>
                <a:latin typeface="Calibri Light"/>
                <a:cs typeface="Calibri Light"/>
              </a:rPr>
              <a:t>Transfers</a:t>
            </a:r>
            <a:r>
              <a:rPr lang="en-GB" sz="2950" b="0" spc="-40" dirty="0">
                <a:solidFill>
                  <a:srgbClr val="2E829D"/>
                </a:solidFill>
                <a:latin typeface="Calibri Light"/>
                <a:cs typeface="Calibri Light"/>
              </a:rPr>
              <a:t> in </a:t>
            </a:r>
            <a:r>
              <a:rPr sz="2950" b="0" spc="-5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from</a:t>
            </a:r>
            <a:r>
              <a:rPr sz="2950" b="0" spc="-5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other</a:t>
            </a:r>
            <a:r>
              <a:rPr sz="2950" b="0" spc="-5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scheme</a:t>
            </a:r>
            <a:r>
              <a:rPr lang="en-GB"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s</a:t>
            </a:r>
            <a:endParaRPr sz="2950" dirty="0">
              <a:latin typeface="Calibri Light"/>
              <a:cs typeface="Calibri Ligh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20713" y="7476599"/>
            <a:ext cx="1088207" cy="1088207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9</a:t>
            </a:r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4388" y="277661"/>
            <a:ext cx="569849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spc="-20" dirty="0">
                <a:latin typeface="Calibri Light"/>
                <a:cs typeface="Calibri Light"/>
              </a:rPr>
              <a:t>Investment</a:t>
            </a:r>
            <a:r>
              <a:rPr sz="2700" b="0" spc="-7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Choices</a:t>
            </a:r>
            <a:r>
              <a:rPr sz="2700" b="0" spc="-7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in</a:t>
            </a:r>
            <a:r>
              <a:rPr sz="2700" b="0" spc="-75" dirty="0">
                <a:latin typeface="Calibri Light"/>
                <a:cs typeface="Calibri Light"/>
              </a:rPr>
              <a:t> </a:t>
            </a:r>
            <a:r>
              <a:rPr sz="2700" b="0" spc="-20" dirty="0">
                <a:latin typeface="Calibri Light"/>
                <a:cs typeface="Calibri Light"/>
              </a:rPr>
              <a:t>Investment</a:t>
            </a:r>
            <a:r>
              <a:rPr sz="2700" b="0" spc="-70" dirty="0">
                <a:latin typeface="Calibri Light"/>
                <a:cs typeface="Calibri Light"/>
              </a:rPr>
              <a:t> </a:t>
            </a:r>
            <a:r>
              <a:rPr sz="2700" b="0" spc="-10" dirty="0">
                <a:latin typeface="Calibri Light"/>
                <a:cs typeface="Calibri Light"/>
              </a:rPr>
              <a:t>Builder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5654675" cy="0"/>
            </a:xfrm>
            <a:custGeom>
              <a:avLst/>
              <a:gdLst/>
              <a:ahLst/>
              <a:cxnLst/>
              <a:rect l="l" t="t" r="r" b="b"/>
              <a:pathLst>
                <a:path w="5654675">
                  <a:moveTo>
                    <a:pt x="0" y="0"/>
                  </a:moveTo>
                  <a:lnTo>
                    <a:pt x="5654278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2680546" y="3299236"/>
            <a:ext cx="4103370" cy="1205865"/>
          </a:xfrm>
          <a:custGeom>
            <a:avLst/>
            <a:gdLst/>
            <a:ahLst/>
            <a:cxnLst/>
            <a:rect l="l" t="t" r="r" b="b"/>
            <a:pathLst>
              <a:path w="4103370" h="1205864">
                <a:moveTo>
                  <a:pt x="4103236" y="0"/>
                </a:moveTo>
                <a:lnTo>
                  <a:pt x="0" y="0"/>
                </a:lnTo>
                <a:lnTo>
                  <a:pt x="0" y="1205481"/>
                </a:lnTo>
                <a:lnTo>
                  <a:pt x="3834176" y="1205481"/>
                </a:lnTo>
                <a:lnTo>
                  <a:pt x="3882538" y="1201146"/>
                </a:lnTo>
                <a:lnTo>
                  <a:pt x="3928058" y="1188647"/>
                </a:lnTo>
                <a:lnTo>
                  <a:pt x="3969973" y="1168745"/>
                </a:lnTo>
                <a:lnTo>
                  <a:pt x="4007526" y="1142200"/>
                </a:lnTo>
                <a:lnTo>
                  <a:pt x="4039955" y="1109771"/>
                </a:lnTo>
                <a:lnTo>
                  <a:pt x="4066500" y="1072219"/>
                </a:lnTo>
                <a:lnTo>
                  <a:pt x="4086402" y="1030303"/>
                </a:lnTo>
                <a:lnTo>
                  <a:pt x="4098901" y="984784"/>
                </a:lnTo>
                <a:lnTo>
                  <a:pt x="4103236" y="936421"/>
                </a:lnTo>
                <a:lnTo>
                  <a:pt x="4103236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16536" y="1989468"/>
            <a:ext cx="6512785" cy="6512785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680546" y="5758025"/>
            <a:ext cx="4103370" cy="1290955"/>
          </a:xfrm>
          <a:custGeom>
            <a:avLst/>
            <a:gdLst/>
            <a:ahLst/>
            <a:cxnLst/>
            <a:rect l="l" t="t" r="r" b="b"/>
            <a:pathLst>
              <a:path w="4103370" h="1290954">
                <a:moveTo>
                  <a:pt x="4103236" y="0"/>
                </a:moveTo>
                <a:lnTo>
                  <a:pt x="0" y="0"/>
                </a:lnTo>
                <a:lnTo>
                  <a:pt x="0" y="1290578"/>
                </a:lnTo>
                <a:lnTo>
                  <a:pt x="3834176" y="1290578"/>
                </a:lnTo>
                <a:lnTo>
                  <a:pt x="3882538" y="1286243"/>
                </a:lnTo>
                <a:lnTo>
                  <a:pt x="3928058" y="1273746"/>
                </a:lnTo>
                <a:lnTo>
                  <a:pt x="3969973" y="1253845"/>
                </a:lnTo>
                <a:lnTo>
                  <a:pt x="4007526" y="1227300"/>
                </a:lnTo>
                <a:lnTo>
                  <a:pt x="4039955" y="1194872"/>
                </a:lnTo>
                <a:lnTo>
                  <a:pt x="4066500" y="1157320"/>
                </a:lnTo>
                <a:lnTo>
                  <a:pt x="4086402" y="1115404"/>
                </a:lnTo>
                <a:lnTo>
                  <a:pt x="4098901" y="1069883"/>
                </a:lnTo>
                <a:lnTo>
                  <a:pt x="4103236" y="1021518"/>
                </a:lnTo>
                <a:lnTo>
                  <a:pt x="4103236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85102" y="3581049"/>
            <a:ext cx="1828164" cy="30219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Do</a:t>
            </a:r>
            <a:r>
              <a:rPr sz="2950" b="0" spc="-3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it</a:t>
            </a:r>
            <a:r>
              <a:rPr sz="2950" b="0" spc="-2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for</a:t>
            </a:r>
            <a:r>
              <a:rPr sz="2950" b="0" spc="-2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35" dirty="0">
                <a:solidFill>
                  <a:srgbClr val="2E829D"/>
                </a:solidFill>
                <a:latin typeface="Calibri Light"/>
                <a:cs typeface="Calibri Light"/>
              </a:rPr>
              <a:t>me</a:t>
            </a:r>
            <a:endParaRPr sz="295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29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5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950" b="0" spc="-25" dirty="0">
                <a:solidFill>
                  <a:srgbClr val="34454D"/>
                </a:solidFill>
                <a:latin typeface="Calibri Light"/>
                <a:cs typeface="Calibri Light"/>
              </a:rPr>
              <a:t>or</a:t>
            </a:r>
            <a:endParaRPr sz="295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29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2495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Le</a:t>
            </a:r>
            <a:r>
              <a:rPr lang="en-GB" sz="2950" b="0" dirty="0">
                <a:solidFill>
                  <a:srgbClr val="2E829D"/>
                </a:solidFill>
                <a:latin typeface="Calibri Light"/>
                <a:cs typeface="Calibri Light"/>
              </a:rPr>
              <a:t>t</a:t>
            </a:r>
            <a:r>
              <a:rPr sz="2950" b="0" spc="-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me do </a:t>
            </a:r>
            <a:r>
              <a:rPr sz="2950" b="0" spc="-25" dirty="0">
                <a:solidFill>
                  <a:srgbClr val="2E829D"/>
                </a:solidFill>
                <a:latin typeface="Calibri Light"/>
                <a:cs typeface="Calibri Light"/>
              </a:rPr>
              <a:t>it</a:t>
            </a:r>
            <a:endParaRPr sz="2950" dirty="0"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spc="-25" dirty="0"/>
              <a:t>1</a:t>
            </a:r>
            <a:r>
              <a:rPr lang="en-GB" spc="-25" dirty="0"/>
              <a:t>0</a:t>
            </a:r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277661"/>
            <a:ext cx="3362325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spc="-30" dirty="0">
                <a:solidFill>
                  <a:srgbClr val="FFFFFF"/>
                </a:solidFill>
                <a:latin typeface="Calibri Light"/>
                <a:cs typeface="Calibri Light"/>
              </a:rPr>
              <a:t>Taking</a:t>
            </a:r>
            <a:r>
              <a:rPr sz="2700" b="0" spc="-9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your</a:t>
            </a:r>
            <a:r>
              <a:rPr sz="2700" b="0" spc="-8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benefits-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DC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3350895" cy="0"/>
            </a:xfrm>
            <a:custGeom>
              <a:avLst/>
              <a:gdLst/>
              <a:ahLst/>
              <a:cxnLst/>
              <a:rect l="l" t="t" r="r" b="b"/>
              <a:pathLst>
                <a:path w="3350895">
                  <a:moveTo>
                    <a:pt x="0" y="0"/>
                  </a:moveTo>
                  <a:lnTo>
                    <a:pt x="335068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2429245" y="1759931"/>
            <a:ext cx="12230100" cy="4041140"/>
          </a:xfrm>
          <a:custGeom>
            <a:avLst/>
            <a:gdLst/>
            <a:ahLst/>
            <a:cxnLst/>
            <a:rect l="l" t="t" r="r" b="b"/>
            <a:pathLst>
              <a:path w="12230100" h="4041140">
                <a:moveTo>
                  <a:pt x="12229994" y="0"/>
                </a:moveTo>
                <a:lnTo>
                  <a:pt x="0" y="0"/>
                </a:lnTo>
                <a:lnTo>
                  <a:pt x="0" y="4040934"/>
                </a:lnTo>
                <a:lnTo>
                  <a:pt x="11960934" y="4040934"/>
                </a:lnTo>
                <a:lnTo>
                  <a:pt x="12009296" y="4036599"/>
                </a:lnTo>
                <a:lnTo>
                  <a:pt x="12054815" y="4024102"/>
                </a:lnTo>
                <a:lnTo>
                  <a:pt x="12096731" y="4004201"/>
                </a:lnTo>
                <a:lnTo>
                  <a:pt x="12134283" y="3977656"/>
                </a:lnTo>
                <a:lnTo>
                  <a:pt x="12166712" y="3945228"/>
                </a:lnTo>
                <a:lnTo>
                  <a:pt x="12193258" y="3907676"/>
                </a:lnTo>
                <a:lnTo>
                  <a:pt x="12213160" y="3865760"/>
                </a:lnTo>
                <a:lnTo>
                  <a:pt x="12225659" y="3820239"/>
                </a:lnTo>
                <a:lnTo>
                  <a:pt x="12229994" y="3771874"/>
                </a:lnTo>
                <a:lnTo>
                  <a:pt x="12229994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3274" y="2235407"/>
            <a:ext cx="354901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USS</a:t>
            </a:r>
            <a:r>
              <a:rPr sz="2950" b="0" spc="-8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Investment</a:t>
            </a:r>
            <a:r>
              <a:rPr sz="2950" b="0" spc="-7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Builder</a:t>
            </a:r>
            <a:endParaRPr sz="295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51269" y="3025135"/>
            <a:ext cx="10514965" cy="1669303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algn="just">
              <a:lnSpc>
                <a:spcPts val="2470"/>
              </a:lnSpc>
              <a:spcBef>
                <a:spcPts val="595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In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most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cases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can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start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accessing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your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pot</a:t>
            </a:r>
            <a:r>
              <a:rPr sz="2450" b="0" spc="-6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from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age</a:t>
            </a:r>
            <a:r>
              <a:rPr sz="2450" b="0" spc="-7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55</a:t>
            </a:r>
            <a:r>
              <a:rPr lang="en-GB" sz="2450" b="0" dirty="0">
                <a:solidFill>
                  <a:srgbClr val="34454D"/>
                </a:solidFill>
                <a:latin typeface="Calibri Light"/>
                <a:cs typeface="Calibri Light"/>
              </a:rPr>
              <a:t>, increasing to 57 from April 2028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.</a:t>
            </a:r>
            <a:r>
              <a:rPr sz="2450" b="0" spc="42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endParaRPr sz="245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 dirty="0">
              <a:latin typeface="Calibri Light"/>
              <a:cs typeface="Calibri Light"/>
            </a:endParaRPr>
          </a:p>
          <a:p>
            <a:pPr marL="12700" marR="33020" algn="just">
              <a:lnSpc>
                <a:spcPts val="2470"/>
              </a:lnSpc>
              <a:spcBef>
                <a:spcPts val="5"/>
              </a:spcBef>
            </a:pP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You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don’t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have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to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take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your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USS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30" dirty="0">
                <a:solidFill>
                  <a:srgbClr val="34454D"/>
                </a:solidFill>
                <a:latin typeface="Calibri Light"/>
                <a:cs typeface="Calibri Light"/>
              </a:rPr>
              <a:t>Investment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Builder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pot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at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the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same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time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as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take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your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USS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30" dirty="0">
                <a:solidFill>
                  <a:srgbClr val="34454D"/>
                </a:solidFill>
                <a:latin typeface="Calibri Light"/>
                <a:cs typeface="Calibri Light"/>
              </a:rPr>
              <a:t>Retirement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Income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Builder</a:t>
            </a:r>
            <a:r>
              <a:rPr sz="2450" b="0" spc="-7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benefits</a:t>
            </a:r>
            <a:endParaRPr sz="2450" dirty="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32766" y="6080480"/>
            <a:ext cx="3793490" cy="8337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317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Leave</a:t>
            </a:r>
            <a:r>
              <a:rPr sz="2950" b="0" spc="-8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invested</a:t>
            </a:r>
            <a:r>
              <a:rPr sz="2950" b="0" spc="-8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and</a:t>
            </a:r>
            <a:r>
              <a:rPr sz="2950" b="0" spc="-7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20" dirty="0">
                <a:solidFill>
                  <a:srgbClr val="2E829D"/>
                </a:solidFill>
                <a:latin typeface="Calibri Light"/>
                <a:cs typeface="Calibri Light"/>
              </a:rPr>
              <a:t>make</a:t>
            </a:r>
            <a:endParaRPr sz="2950">
              <a:latin typeface="Calibri Light"/>
              <a:cs typeface="Calibri Light"/>
            </a:endParaRPr>
          </a:p>
          <a:p>
            <a:pPr algn="ctr">
              <a:lnSpc>
                <a:spcPts val="3170"/>
              </a:lnSpc>
            </a:pP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withdrawals</a:t>
            </a:r>
            <a:endParaRPr sz="2950"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96714" y="7473694"/>
            <a:ext cx="2045058" cy="83548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3170"/>
              </a:lnSpc>
              <a:spcBef>
                <a:spcPts val="114"/>
              </a:spcBef>
            </a:pPr>
            <a:r>
              <a:rPr sz="2950" b="0" spc="-60" dirty="0">
                <a:solidFill>
                  <a:srgbClr val="2E829D"/>
                </a:solidFill>
                <a:latin typeface="Calibri Light"/>
                <a:cs typeface="Calibri Light"/>
              </a:rPr>
              <a:t>Take</a:t>
            </a:r>
            <a:r>
              <a:rPr sz="2950" b="0" spc="-10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25" dirty="0">
                <a:solidFill>
                  <a:srgbClr val="2E829D"/>
                </a:solidFill>
                <a:latin typeface="Calibri Light"/>
                <a:cs typeface="Calibri Light"/>
              </a:rPr>
              <a:t>as</a:t>
            </a:r>
            <a:r>
              <a:rPr lang="en-GB" sz="2950" b="0" spc="-25" dirty="0">
                <a:solidFill>
                  <a:srgbClr val="2E829D"/>
                </a:solidFill>
                <a:latin typeface="Calibri Light"/>
                <a:cs typeface="Calibri Light"/>
              </a:rPr>
              <a:t> c</a:t>
            </a:r>
            <a:r>
              <a:rPr lang="en-GB" sz="2950" spc="-20" dirty="0">
                <a:solidFill>
                  <a:srgbClr val="2E829D"/>
                </a:solidFill>
                <a:latin typeface="Calibri Light"/>
                <a:cs typeface="Calibri Light"/>
              </a:rPr>
              <a:t>ash lump sum</a:t>
            </a:r>
            <a:endParaRPr sz="2950" dirty="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84138" y="7473694"/>
            <a:ext cx="123761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spc="-40" dirty="0">
                <a:solidFill>
                  <a:srgbClr val="2E829D"/>
                </a:solidFill>
                <a:latin typeface="Calibri Light"/>
                <a:cs typeface="Calibri Light"/>
              </a:rPr>
              <a:t>Transfer</a:t>
            </a:r>
            <a:endParaRPr sz="2950">
              <a:latin typeface="Calibri Light"/>
              <a:cs typeface="Calibri Ligh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50798" y="7078320"/>
            <a:ext cx="3757929" cy="3594735"/>
            <a:chOff x="6950798" y="7078320"/>
            <a:chExt cx="3757929" cy="3594735"/>
          </a:xfrm>
        </p:grpSpPr>
        <p:sp>
          <p:nvSpPr>
            <p:cNvPr id="13" name="object 13"/>
            <p:cNvSpPr/>
            <p:nvPr/>
          </p:nvSpPr>
          <p:spPr>
            <a:xfrm>
              <a:off x="6950786" y="7078325"/>
              <a:ext cx="3757929" cy="2252345"/>
            </a:xfrm>
            <a:custGeom>
              <a:avLst/>
              <a:gdLst/>
              <a:ahLst/>
              <a:cxnLst/>
              <a:rect l="l" t="t" r="r" b="b"/>
              <a:pathLst>
                <a:path w="3757929" h="2252345">
                  <a:moveTo>
                    <a:pt x="1218374" y="2089543"/>
                  </a:moveTo>
                  <a:lnTo>
                    <a:pt x="228942" y="1100137"/>
                  </a:lnTo>
                  <a:lnTo>
                    <a:pt x="295541" y="1033538"/>
                  </a:lnTo>
                  <a:lnTo>
                    <a:pt x="0" y="1033538"/>
                  </a:lnTo>
                  <a:lnTo>
                    <a:pt x="0" y="1329080"/>
                  </a:lnTo>
                  <a:lnTo>
                    <a:pt x="66598" y="1262481"/>
                  </a:lnTo>
                  <a:lnTo>
                    <a:pt x="1056017" y="2251900"/>
                  </a:lnTo>
                  <a:lnTo>
                    <a:pt x="1218374" y="2089543"/>
                  </a:lnTo>
                  <a:close/>
                </a:path>
                <a:path w="3757929" h="2252345">
                  <a:moveTo>
                    <a:pt x="2087676" y="208978"/>
                  </a:moveTo>
                  <a:lnTo>
                    <a:pt x="1878698" y="0"/>
                  </a:lnTo>
                  <a:lnTo>
                    <a:pt x="1669719" y="208978"/>
                  </a:lnTo>
                  <a:lnTo>
                    <a:pt x="1763890" y="208978"/>
                  </a:lnTo>
                  <a:lnTo>
                    <a:pt x="1763890" y="1608226"/>
                  </a:lnTo>
                  <a:lnTo>
                    <a:pt x="1993493" y="1608226"/>
                  </a:lnTo>
                  <a:lnTo>
                    <a:pt x="1993493" y="208978"/>
                  </a:lnTo>
                  <a:lnTo>
                    <a:pt x="2087676" y="208978"/>
                  </a:lnTo>
                  <a:close/>
                </a:path>
                <a:path w="3757929" h="2252345">
                  <a:moveTo>
                    <a:pt x="3757384" y="1033538"/>
                  </a:moveTo>
                  <a:lnTo>
                    <a:pt x="3461842" y="1033538"/>
                  </a:lnTo>
                  <a:lnTo>
                    <a:pt x="3528428" y="1100137"/>
                  </a:lnTo>
                  <a:lnTo>
                    <a:pt x="2539022" y="2089543"/>
                  </a:lnTo>
                  <a:lnTo>
                    <a:pt x="2701379" y="2251900"/>
                  </a:lnTo>
                  <a:lnTo>
                    <a:pt x="3690785" y="1262494"/>
                  </a:lnTo>
                  <a:lnTo>
                    <a:pt x="3757384" y="1329080"/>
                  </a:lnTo>
                  <a:lnTo>
                    <a:pt x="3757384" y="1033538"/>
                  </a:lnTo>
                  <a:close/>
                </a:path>
              </a:pathLst>
            </a:custGeom>
            <a:solidFill>
              <a:srgbClr val="8FB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9979" y="7528566"/>
              <a:ext cx="2575848" cy="3144103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spc="-25" dirty="0"/>
              <a:t>1</a:t>
            </a:r>
            <a:r>
              <a:rPr lang="en-GB" spc="-25" dirty="0"/>
              <a:t>1</a:t>
            </a:r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7908" y="0"/>
              <a:ext cx="15036191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53035" y="4234552"/>
            <a:ext cx="3168015" cy="2164695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sz="6600" spc="-10" dirty="0"/>
              <a:t>Death Benefits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4982" y="2806197"/>
            <a:ext cx="17904460" cy="4188460"/>
            <a:chOff x="1444982" y="2806197"/>
            <a:chExt cx="17904460" cy="4188460"/>
          </a:xfrm>
        </p:grpSpPr>
        <p:sp>
          <p:nvSpPr>
            <p:cNvPr id="3" name="object 3"/>
            <p:cNvSpPr/>
            <p:nvPr/>
          </p:nvSpPr>
          <p:spPr>
            <a:xfrm>
              <a:off x="1444982" y="2806197"/>
              <a:ext cx="17904460" cy="1892300"/>
            </a:xfrm>
            <a:custGeom>
              <a:avLst/>
              <a:gdLst/>
              <a:ahLst/>
              <a:cxnLst/>
              <a:rect l="l" t="t" r="r" b="b"/>
              <a:pathLst>
                <a:path w="17904460" h="1892300">
                  <a:moveTo>
                    <a:pt x="17904114" y="0"/>
                  </a:moveTo>
                  <a:lnTo>
                    <a:pt x="0" y="0"/>
                  </a:lnTo>
                  <a:lnTo>
                    <a:pt x="0" y="1891732"/>
                  </a:lnTo>
                  <a:lnTo>
                    <a:pt x="17904114" y="1891732"/>
                  </a:lnTo>
                  <a:lnTo>
                    <a:pt x="17904114" y="0"/>
                  </a:lnTo>
                  <a:close/>
                </a:path>
              </a:pathLst>
            </a:custGeom>
            <a:solidFill>
              <a:srgbClr val="F6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44982" y="3763155"/>
              <a:ext cx="17904460" cy="3231515"/>
            </a:xfrm>
            <a:custGeom>
              <a:avLst/>
              <a:gdLst/>
              <a:ahLst/>
              <a:cxnLst/>
              <a:rect l="l" t="t" r="r" b="b"/>
              <a:pathLst>
                <a:path w="17904460" h="3231515">
                  <a:moveTo>
                    <a:pt x="17904114" y="0"/>
                  </a:moveTo>
                  <a:lnTo>
                    <a:pt x="0" y="0"/>
                  </a:lnTo>
                  <a:lnTo>
                    <a:pt x="0" y="3231398"/>
                  </a:lnTo>
                  <a:lnTo>
                    <a:pt x="17635054" y="3231398"/>
                  </a:lnTo>
                  <a:lnTo>
                    <a:pt x="17683419" y="3227063"/>
                  </a:lnTo>
                  <a:lnTo>
                    <a:pt x="17728940" y="3214565"/>
                  </a:lnTo>
                  <a:lnTo>
                    <a:pt x="17770856" y="3194663"/>
                  </a:lnTo>
                  <a:lnTo>
                    <a:pt x="17808408" y="3168117"/>
                  </a:lnTo>
                  <a:lnTo>
                    <a:pt x="17840836" y="3135688"/>
                  </a:lnTo>
                  <a:lnTo>
                    <a:pt x="17867381" y="3098136"/>
                  </a:lnTo>
                  <a:lnTo>
                    <a:pt x="17887282" y="3056220"/>
                  </a:lnTo>
                  <a:lnTo>
                    <a:pt x="17899779" y="3010701"/>
                  </a:lnTo>
                  <a:lnTo>
                    <a:pt x="17904114" y="2962339"/>
                  </a:lnTo>
                  <a:lnTo>
                    <a:pt x="17904114" y="0"/>
                  </a:lnTo>
                  <a:close/>
                </a:path>
              </a:pathLst>
            </a:custGeom>
            <a:solidFill>
              <a:srgbClr val="ED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44982" y="5163015"/>
              <a:ext cx="17904460" cy="664210"/>
            </a:xfrm>
            <a:custGeom>
              <a:avLst/>
              <a:gdLst/>
              <a:ahLst/>
              <a:cxnLst/>
              <a:rect l="l" t="t" r="r" b="b"/>
              <a:pathLst>
                <a:path w="17904460" h="664210">
                  <a:moveTo>
                    <a:pt x="17904114" y="0"/>
                  </a:moveTo>
                  <a:lnTo>
                    <a:pt x="0" y="0"/>
                  </a:lnTo>
                  <a:lnTo>
                    <a:pt x="0" y="664032"/>
                  </a:lnTo>
                  <a:lnTo>
                    <a:pt x="17904114" y="664032"/>
                  </a:lnTo>
                  <a:lnTo>
                    <a:pt x="17904114" y="0"/>
                  </a:lnTo>
                  <a:close/>
                </a:path>
              </a:pathLst>
            </a:custGeom>
            <a:solidFill>
              <a:srgbClr val="F6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34388" y="277661"/>
            <a:ext cx="6960262" cy="4270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What happens if you die</a:t>
            </a:r>
            <a:endParaRPr sz="2700" dirty="0">
              <a:latin typeface="Calibri Light"/>
              <a:cs typeface="Calibri Ligh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10" name="object 10"/>
            <p:cNvSpPr/>
            <p:nvPr/>
          </p:nvSpPr>
          <p:spPr>
            <a:xfrm>
              <a:off x="1047088" y="788867"/>
              <a:ext cx="3350895" cy="0"/>
            </a:xfrm>
            <a:custGeom>
              <a:avLst/>
              <a:gdLst/>
              <a:ahLst/>
              <a:cxnLst/>
              <a:rect l="l" t="t" r="r" b="b"/>
              <a:pathLst>
                <a:path w="3350895">
                  <a:moveTo>
                    <a:pt x="0" y="0"/>
                  </a:moveTo>
                  <a:lnTo>
                    <a:pt x="335068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9643566" y="10869020"/>
            <a:ext cx="198755" cy="2199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spc="-25" dirty="0">
                <a:solidFill>
                  <a:srgbClr val="3A4750"/>
                </a:solidFill>
                <a:latin typeface="Calibri"/>
                <a:cs typeface="Calibri"/>
              </a:rPr>
              <a:t>1</a:t>
            </a:r>
            <a:r>
              <a:rPr lang="en-GB" sz="1350" b="1" spc="-25" dirty="0">
                <a:solidFill>
                  <a:srgbClr val="3A4750"/>
                </a:solidFill>
                <a:latin typeface="Calibri"/>
                <a:cs typeface="Calibri"/>
              </a:rPr>
              <a:t>2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4251" y="10869020"/>
            <a:ext cx="1172845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spc="-10" dirty="0">
                <a:solidFill>
                  <a:srgbClr val="3A4750"/>
                </a:solidFill>
                <a:latin typeface="Calibri"/>
                <a:cs typeface="Calibri"/>
              </a:rPr>
              <a:t>Pensions</a:t>
            </a:r>
            <a:r>
              <a:rPr sz="1350" b="1" spc="-50" dirty="0">
                <a:solidFill>
                  <a:srgbClr val="3A4750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3A4750"/>
                </a:solidFill>
                <a:latin typeface="Calibri"/>
                <a:cs typeface="Calibri"/>
              </a:rPr>
              <a:t>Day</a:t>
            </a:r>
            <a:r>
              <a:rPr sz="1350" b="1" spc="-45" dirty="0">
                <a:solidFill>
                  <a:srgbClr val="3A4750"/>
                </a:solidFill>
                <a:latin typeface="Calibri"/>
                <a:cs typeface="Calibri"/>
              </a:rPr>
              <a:t> </a:t>
            </a:r>
            <a:r>
              <a:rPr sz="1350" b="1" spc="-25" dirty="0">
                <a:solidFill>
                  <a:srgbClr val="3A4750"/>
                </a:solidFill>
                <a:latin typeface="Calibri"/>
                <a:cs typeface="Calibri"/>
              </a:rPr>
              <a:t>24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44982" y="4183063"/>
            <a:ext cx="439293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34390"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Lump</a:t>
            </a:r>
            <a:r>
              <a:rPr sz="2450" b="0" spc="-12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Sum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44982" y="5163015"/>
            <a:ext cx="4392930" cy="664210"/>
          </a:xfrm>
          <a:prstGeom prst="rect">
            <a:avLst/>
          </a:prstGeom>
          <a:solidFill>
            <a:srgbClr val="F6F8FA"/>
          </a:solidFill>
        </p:spPr>
        <p:txBody>
          <a:bodyPr vert="horz" wrap="square" lIns="0" tIns="123189" rIns="0" bIns="0" rtlCol="0">
            <a:spAutoFit/>
          </a:bodyPr>
          <a:lstStyle/>
          <a:p>
            <a:pPr marL="834390">
              <a:lnSpc>
                <a:spcPct val="100000"/>
              </a:lnSpc>
              <a:spcBef>
                <a:spcPts val="969"/>
              </a:spcBef>
            </a:pP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And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67006" y="6038923"/>
            <a:ext cx="219837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Survivors</a:t>
            </a:r>
            <a:r>
              <a:rPr sz="2450" b="0" spc="-5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617599" y="2980221"/>
            <a:ext cx="245745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Death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in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 Service</a:t>
            </a:r>
            <a:endParaRPr sz="2950"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35594" y="4183063"/>
            <a:ext cx="212217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3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x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Annual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Salary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22894" y="5934633"/>
            <a:ext cx="3187065" cy="1054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05"/>
              </a:lnSpc>
              <a:spcBef>
                <a:spcPts val="120"/>
              </a:spcBef>
            </a:pP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Enhanced</a:t>
            </a:r>
            <a:r>
              <a:rPr sz="2450" b="0" spc="-8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for</a:t>
            </a:r>
            <a:r>
              <a:rPr sz="2450" b="0" spc="-8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future</a:t>
            </a:r>
            <a:endParaRPr sz="2450" dirty="0">
              <a:latin typeface="Calibri Light"/>
              <a:cs typeface="Calibri Light"/>
            </a:endParaRPr>
          </a:p>
          <a:p>
            <a:pPr marL="12700">
              <a:lnSpc>
                <a:spcPts val="2705"/>
              </a:lnSpc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service</a:t>
            </a:r>
            <a:r>
              <a:rPr sz="2450" b="0" spc="-10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which</a:t>
            </a:r>
            <a:r>
              <a:rPr sz="245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would</a:t>
            </a:r>
            <a:r>
              <a:rPr sz="245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have</a:t>
            </a:r>
            <a:r>
              <a:rPr lang="en-GB"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 been completed</a:t>
            </a:r>
            <a:endParaRPr sz="2450" dirty="0">
              <a:latin typeface="Calibri Light"/>
              <a:cs typeface="Calibri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973487" y="2980221"/>
            <a:ext cx="306387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Death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in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 Retirement</a:t>
            </a:r>
            <a:endParaRPr sz="2950">
              <a:latin typeface="Calibri Light"/>
              <a:cs typeface="Calibri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91481" y="4001131"/>
            <a:ext cx="3250565" cy="71691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R="5080">
              <a:lnSpc>
                <a:spcPts val="2470"/>
              </a:lnSpc>
              <a:spcBef>
                <a:spcPts val="595"/>
              </a:spcBef>
            </a:pPr>
            <a:r>
              <a:rPr sz="2450" b="0" spc="-30" dirty="0">
                <a:solidFill>
                  <a:srgbClr val="34454D"/>
                </a:solidFill>
                <a:latin typeface="Calibri Light"/>
                <a:cs typeface="Calibri Light"/>
              </a:rPr>
              <a:t>Remainder</a:t>
            </a:r>
            <a:r>
              <a:rPr sz="2450" b="0" spc="-5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of</a:t>
            </a:r>
            <a:r>
              <a:rPr sz="2450" b="0" spc="-5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pension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payments</a:t>
            </a:r>
            <a:r>
              <a:rPr sz="2450" b="0" spc="-5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if</a:t>
            </a:r>
            <a:r>
              <a:rPr sz="2450" b="0" spc="-5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within</a:t>
            </a:r>
            <a:r>
              <a:rPr sz="2450" b="0" spc="-5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5</a:t>
            </a:r>
            <a:r>
              <a:rPr sz="2450" b="0" spc="-5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years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230055" y="4629384"/>
            <a:ext cx="464693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761365"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from</a:t>
            </a:r>
            <a:r>
              <a:rPr sz="2450" b="0" spc="-9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retirement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978781" y="6038556"/>
            <a:ext cx="15525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Half</a:t>
            </a:r>
            <a:r>
              <a:rPr sz="2450" b="0" spc="-12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42754" y="2814009"/>
            <a:ext cx="0" cy="4180840"/>
          </a:xfrm>
          <a:custGeom>
            <a:avLst/>
            <a:gdLst/>
            <a:ahLst/>
            <a:cxnLst/>
            <a:rect l="l" t="t" r="r" b="b"/>
            <a:pathLst>
              <a:path h="4180840">
                <a:moveTo>
                  <a:pt x="0" y="0"/>
                </a:moveTo>
                <a:lnTo>
                  <a:pt x="0" y="4180542"/>
                </a:lnTo>
              </a:path>
            </a:pathLst>
          </a:custGeom>
          <a:ln w="10470">
            <a:solidFill>
              <a:srgbClr val="C9D6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224819" y="2806197"/>
            <a:ext cx="0" cy="4180840"/>
          </a:xfrm>
          <a:custGeom>
            <a:avLst/>
            <a:gdLst/>
            <a:ahLst/>
            <a:cxnLst/>
            <a:rect l="l" t="t" r="r" b="b"/>
            <a:pathLst>
              <a:path h="4180840">
                <a:moveTo>
                  <a:pt x="0" y="0"/>
                </a:moveTo>
                <a:lnTo>
                  <a:pt x="0" y="4180542"/>
                </a:lnTo>
              </a:path>
            </a:pathLst>
          </a:custGeom>
          <a:ln w="10470">
            <a:solidFill>
              <a:srgbClr val="C9D6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5630805" y="2980221"/>
            <a:ext cx="287020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Death</a:t>
            </a:r>
            <a:r>
              <a:rPr sz="2950" b="0" spc="-7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after</a:t>
            </a:r>
            <a:r>
              <a:rPr sz="2950" b="0" spc="-8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spc="-10" dirty="0">
                <a:solidFill>
                  <a:srgbClr val="2E829D"/>
                </a:solidFill>
                <a:latin typeface="Calibri Light"/>
                <a:cs typeface="Calibri Light"/>
              </a:rPr>
              <a:t>leaving</a:t>
            </a:r>
            <a:endParaRPr sz="2950">
              <a:latin typeface="Calibri Light"/>
              <a:cs typeface="Calibri 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648799" y="4183063"/>
            <a:ext cx="274891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3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x</a:t>
            </a:r>
            <a:r>
              <a:rPr sz="2450" b="0" spc="-2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pension </a:t>
            </a: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on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10" dirty="0">
                <a:solidFill>
                  <a:srgbClr val="34454D"/>
                </a:solidFill>
                <a:latin typeface="Calibri Light"/>
                <a:cs typeface="Calibri Light"/>
              </a:rPr>
              <a:t>leaving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636099" y="6038608"/>
            <a:ext cx="15525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0" dirty="0">
                <a:solidFill>
                  <a:srgbClr val="34454D"/>
                </a:solidFill>
                <a:latin typeface="Calibri Light"/>
                <a:cs typeface="Calibri Light"/>
              </a:rPr>
              <a:t>Half</a:t>
            </a:r>
            <a:r>
              <a:rPr sz="2450" b="0" spc="-12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450" b="0" spc="-2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2450">
              <a:latin typeface="Calibri Light"/>
              <a:cs typeface="Calibri Ligh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882138" y="2806197"/>
            <a:ext cx="0" cy="4180840"/>
          </a:xfrm>
          <a:custGeom>
            <a:avLst/>
            <a:gdLst/>
            <a:ahLst/>
            <a:cxnLst/>
            <a:rect l="l" t="t" r="r" b="b"/>
            <a:pathLst>
              <a:path h="4180840">
                <a:moveTo>
                  <a:pt x="0" y="0"/>
                </a:moveTo>
                <a:lnTo>
                  <a:pt x="0" y="4180542"/>
                </a:lnTo>
              </a:path>
            </a:pathLst>
          </a:custGeom>
          <a:ln w="10470">
            <a:solidFill>
              <a:srgbClr val="C9D6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7908" y="0"/>
              <a:ext cx="15036191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227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59469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dirty="0"/>
              <a:t>What</a:t>
            </a:r>
            <a:r>
              <a:rPr spc="-30" dirty="0"/>
              <a:t> </a:t>
            </a:r>
            <a:r>
              <a:rPr dirty="0"/>
              <a:t>happens</a:t>
            </a:r>
            <a:r>
              <a:rPr spc="-30" dirty="0"/>
              <a:t> </a:t>
            </a:r>
            <a:r>
              <a:rPr spc="-35" dirty="0"/>
              <a:t>if </a:t>
            </a:r>
            <a:r>
              <a:rPr dirty="0"/>
              <a:t>you</a:t>
            </a:r>
            <a:r>
              <a:rPr spc="-100" dirty="0"/>
              <a:t> </a:t>
            </a:r>
            <a:r>
              <a:rPr dirty="0"/>
              <a:t>leave</a:t>
            </a:r>
            <a:r>
              <a:rPr spc="-100" dirty="0"/>
              <a:t> </a:t>
            </a:r>
            <a:r>
              <a:rPr spc="-25" dirty="0"/>
              <a:t>USS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8354" y="0"/>
              <a:ext cx="15915745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85944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dirty="0"/>
              <a:t>The</a:t>
            </a:r>
            <a:r>
              <a:rPr spc="-25" dirty="0"/>
              <a:t> </a:t>
            </a:r>
            <a:r>
              <a:rPr dirty="0"/>
              <a:t>value</a:t>
            </a:r>
            <a:r>
              <a:rPr spc="-25" dirty="0"/>
              <a:t> </a:t>
            </a:r>
            <a:r>
              <a:rPr dirty="0"/>
              <a:t>of</a:t>
            </a:r>
            <a:r>
              <a:rPr spc="-20" dirty="0"/>
              <a:t> </a:t>
            </a:r>
            <a:r>
              <a:rPr spc="-25" dirty="0"/>
              <a:t>USS </a:t>
            </a:r>
            <a:r>
              <a:rPr spc="-10" dirty="0"/>
              <a:t>membership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29741" y="2793977"/>
            <a:ext cx="13633450" cy="4670425"/>
            <a:chOff x="3329741" y="2793977"/>
            <a:chExt cx="13633450" cy="4670425"/>
          </a:xfrm>
        </p:grpSpPr>
        <p:sp>
          <p:nvSpPr>
            <p:cNvPr id="3" name="object 3"/>
            <p:cNvSpPr/>
            <p:nvPr/>
          </p:nvSpPr>
          <p:spPr>
            <a:xfrm>
              <a:off x="3329741" y="2793977"/>
              <a:ext cx="13633450" cy="1298575"/>
            </a:xfrm>
            <a:custGeom>
              <a:avLst/>
              <a:gdLst/>
              <a:ahLst/>
              <a:cxnLst/>
              <a:rect l="l" t="t" r="r" b="b"/>
              <a:pathLst>
                <a:path w="13633450" h="1298575">
                  <a:moveTo>
                    <a:pt x="13633092" y="0"/>
                  </a:moveTo>
                  <a:lnTo>
                    <a:pt x="0" y="0"/>
                  </a:lnTo>
                  <a:lnTo>
                    <a:pt x="0" y="1298389"/>
                  </a:lnTo>
                  <a:lnTo>
                    <a:pt x="13633092" y="1298389"/>
                  </a:lnTo>
                  <a:lnTo>
                    <a:pt x="13633092" y="0"/>
                  </a:lnTo>
                  <a:close/>
                </a:path>
              </a:pathLst>
            </a:custGeom>
            <a:solidFill>
              <a:srgbClr val="F6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29741" y="3694468"/>
              <a:ext cx="13633450" cy="3769995"/>
            </a:xfrm>
            <a:custGeom>
              <a:avLst/>
              <a:gdLst/>
              <a:ahLst/>
              <a:cxnLst/>
              <a:rect l="l" t="t" r="r" b="b"/>
              <a:pathLst>
                <a:path w="13633450" h="3769995">
                  <a:moveTo>
                    <a:pt x="13633092" y="0"/>
                  </a:moveTo>
                  <a:lnTo>
                    <a:pt x="0" y="0"/>
                  </a:lnTo>
                  <a:lnTo>
                    <a:pt x="0" y="3769518"/>
                  </a:lnTo>
                  <a:lnTo>
                    <a:pt x="13364032" y="3769518"/>
                  </a:lnTo>
                  <a:lnTo>
                    <a:pt x="13412395" y="3765183"/>
                  </a:lnTo>
                  <a:lnTo>
                    <a:pt x="13457914" y="3752686"/>
                  </a:lnTo>
                  <a:lnTo>
                    <a:pt x="13499830" y="3732785"/>
                  </a:lnTo>
                  <a:lnTo>
                    <a:pt x="13537382" y="3706240"/>
                  </a:lnTo>
                  <a:lnTo>
                    <a:pt x="13569811" y="3673812"/>
                  </a:lnTo>
                  <a:lnTo>
                    <a:pt x="13596357" y="3636260"/>
                  </a:lnTo>
                  <a:lnTo>
                    <a:pt x="13616259" y="3594344"/>
                  </a:lnTo>
                  <a:lnTo>
                    <a:pt x="13628757" y="3548824"/>
                  </a:lnTo>
                  <a:lnTo>
                    <a:pt x="13633092" y="3500458"/>
                  </a:lnTo>
                  <a:lnTo>
                    <a:pt x="13633092" y="0"/>
                  </a:lnTo>
                  <a:close/>
                </a:path>
              </a:pathLst>
            </a:custGeom>
            <a:solidFill>
              <a:srgbClr val="EDF1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29737" y="4557464"/>
              <a:ext cx="13633450" cy="2006600"/>
            </a:xfrm>
            <a:custGeom>
              <a:avLst/>
              <a:gdLst/>
              <a:ahLst/>
              <a:cxnLst/>
              <a:rect l="l" t="t" r="r" b="b"/>
              <a:pathLst>
                <a:path w="13633450" h="2006600">
                  <a:moveTo>
                    <a:pt x="13633095" y="1342009"/>
                  </a:moveTo>
                  <a:lnTo>
                    <a:pt x="0" y="1342009"/>
                  </a:lnTo>
                  <a:lnTo>
                    <a:pt x="0" y="2006041"/>
                  </a:lnTo>
                  <a:lnTo>
                    <a:pt x="13633095" y="2006041"/>
                  </a:lnTo>
                  <a:lnTo>
                    <a:pt x="13633095" y="1342009"/>
                  </a:lnTo>
                  <a:close/>
                </a:path>
                <a:path w="13633450" h="2006600">
                  <a:moveTo>
                    <a:pt x="13633095" y="0"/>
                  </a:moveTo>
                  <a:lnTo>
                    <a:pt x="0" y="0"/>
                  </a:lnTo>
                  <a:lnTo>
                    <a:pt x="0" y="664032"/>
                  </a:lnTo>
                  <a:lnTo>
                    <a:pt x="13633095" y="664032"/>
                  </a:lnTo>
                  <a:lnTo>
                    <a:pt x="13633095" y="0"/>
                  </a:lnTo>
                  <a:close/>
                </a:path>
              </a:pathLst>
            </a:custGeom>
            <a:solidFill>
              <a:srgbClr val="F6F8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246085"/>
              </p:ext>
            </p:extLst>
          </p:nvPr>
        </p:nvGraphicFramePr>
        <p:xfrm>
          <a:off x="3329741" y="2793977"/>
          <a:ext cx="13633450" cy="47964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2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7940">
                <a:tc>
                  <a:txBody>
                    <a:bodyPr/>
                    <a:lstStyle/>
                    <a:p>
                      <a:pPr marL="816610">
                        <a:lnSpc>
                          <a:spcPct val="100000"/>
                        </a:lnSpc>
                        <a:spcBef>
                          <a:spcPts val="1585"/>
                        </a:spcBef>
                      </a:pPr>
                      <a:r>
                        <a:rPr sz="2950" b="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Under</a:t>
                      </a:r>
                      <a:r>
                        <a:rPr sz="2950" b="0" spc="5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950" b="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3 </a:t>
                      </a:r>
                      <a:r>
                        <a:rPr sz="2950" b="0" spc="-1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months</a:t>
                      </a:r>
                      <a:endParaRPr sz="2950" dirty="0">
                        <a:latin typeface="Calibri Light"/>
                        <a:cs typeface="Calibri Light"/>
                      </a:endParaRPr>
                    </a:p>
                  </a:txBody>
                  <a:tcPr marL="0" marR="0" marT="201295" marB="0"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74700">
                        <a:lnSpc>
                          <a:spcPct val="100000"/>
                        </a:lnSpc>
                        <a:spcBef>
                          <a:spcPts val="1585"/>
                        </a:spcBef>
                      </a:pPr>
                      <a:r>
                        <a:rPr sz="2950" b="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3 </a:t>
                      </a:r>
                      <a:r>
                        <a:rPr sz="2950" b="0" spc="-1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months</a:t>
                      </a:r>
                      <a:r>
                        <a:rPr lang="en-GB" sz="2950" b="0" spc="-1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 to 2 years</a:t>
                      </a:r>
                      <a:endParaRPr sz="2950" dirty="0">
                        <a:latin typeface="Calibri Light"/>
                        <a:cs typeface="Calibri Light"/>
                      </a:endParaRPr>
                    </a:p>
                  </a:txBody>
                  <a:tcPr marL="0" marR="0" marT="201295" marB="0">
                    <a:lnL w="12700">
                      <a:solidFill>
                        <a:srgbClr val="C9D6E0"/>
                      </a:solidFill>
                      <a:prstDash val="solid"/>
                    </a:lnL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48665">
                        <a:lnSpc>
                          <a:spcPct val="100000"/>
                        </a:lnSpc>
                        <a:spcBef>
                          <a:spcPts val="1585"/>
                        </a:spcBef>
                      </a:pPr>
                      <a:r>
                        <a:rPr lang="en-GB" sz="2950" b="0" dirty="0">
                          <a:solidFill>
                            <a:srgbClr val="2E829D"/>
                          </a:solidFill>
                          <a:latin typeface="Calibri Light"/>
                          <a:cs typeface="Calibri Light"/>
                        </a:rPr>
                        <a:t>Over 2 years</a:t>
                      </a:r>
                      <a:endParaRPr sz="2950" dirty="0">
                        <a:latin typeface="Calibri Light"/>
                        <a:cs typeface="Calibri Light"/>
                      </a:endParaRPr>
                    </a:p>
                  </a:txBody>
                  <a:tcPr marL="0" marR="0" marT="201295" marB="0">
                    <a:lnL w="12700">
                      <a:solidFill>
                        <a:srgbClr val="C9D6E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pPr marL="834390">
                        <a:lnSpc>
                          <a:spcPts val="2345"/>
                        </a:lnSpc>
                      </a:pPr>
                      <a:r>
                        <a:rPr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Refund</a:t>
                      </a:r>
                      <a:r>
                        <a:rPr sz="2450" b="0" spc="-8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of</a:t>
                      </a:r>
                      <a:r>
                        <a:rPr sz="2450" b="0" spc="-8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Contributions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92480">
                        <a:lnSpc>
                          <a:spcPts val="2345"/>
                        </a:lnSpc>
                      </a:pPr>
                      <a:r>
                        <a:rPr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Refund</a:t>
                      </a:r>
                      <a:r>
                        <a:rPr sz="2450" b="0" spc="-8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of</a:t>
                      </a:r>
                      <a:r>
                        <a:rPr sz="2450" b="0" spc="-8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Contributions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12700">
                      <a:solidFill>
                        <a:srgbClr val="C9D6E0"/>
                      </a:solidFill>
                      <a:prstDash val="solid"/>
                    </a:lnL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6445" marR="0" lvl="0" indent="0" defTabSz="914400" eaLnBrk="1" fontAlgn="auto" latinLnBrk="0" hangingPunct="1">
                        <a:lnSpc>
                          <a:spcPts val="2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50" b="0" spc="-2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Deferred</a:t>
                      </a:r>
                      <a:r>
                        <a:rPr lang="en-GB" sz="2450" b="0" spc="-5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lang="en-GB"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Benefit</a:t>
                      </a:r>
                      <a:endParaRPr lang="en-GB" sz="2450" dirty="0">
                        <a:latin typeface="Calibri Light"/>
                        <a:cs typeface="Calibri Light"/>
                      </a:endParaRPr>
                    </a:p>
                    <a:p>
                      <a:pPr marL="766445">
                        <a:lnSpc>
                          <a:spcPts val="2345"/>
                        </a:lnSpc>
                      </a:pPr>
                      <a:endParaRPr sz="24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12700">
                      <a:solidFill>
                        <a:srgbClr val="C9D6E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83439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Or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23189" marB="0"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9248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Or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C9D6E0"/>
                      </a:solidFill>
                      <a:prstDash val="solid"/>
                    </a:lnL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644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lang="en-GB" sz="2450" dirty="0">
                          <a:latin typeface="Calibri Light"/>
                          <a:cs typeface="Calibri Light"/>
                        </a:rPr>
                        <a:t>Or</a:t>
                      </a:r>
                      <a:endParaRPr sz="2450" dirty="0">
                        <a:latin typeface="Calibri Light"/>
                        <a:cs typeface="Calibri Ligh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C9D6E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545">
                <a:tc>
                  <a:txBody>
                    <a:bodyPr/>
                    <a:lstStyle/>
                    <a:p>
                      <a:pPr marL="83439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2450" b="0" spc="-2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Deferred</a:t>
                      </a:r>
                      <a:r>
                        <a:rPr sz="2450" b="0" spc="-5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Benefit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23189" marB="0"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9248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2450" b="0" spc="-2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Deferred</a:t>
                      </a:r>
                      <a:r>
                        <a:rPr sz="2450" b="0" spc="-5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spc="-1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Benefit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C9D6E0"/>
                      </a:solidFill>
                      <a:prstDash val="solid"/>
                    </a:lnL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644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96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50" b="0" spc="-4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Transfer</a:t>
                      </a:r>
                      <a:r>
                        <a:rPr lang="en-GB" sz="2450" b="0" spc="-7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lang="en-GB"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Out</a:t>
                      </a:r>
                      <a:endParaRPr lang="en-GB" sz="2450" dirty="0">
                        <a:latin typeface="Calibri Light"/>
                        <a:cs typeface="Calibri Ligh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C9D6E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83439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Or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09220" marB="0"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9248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Or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C9D6E0"/>
                      </a:solidFill>
                      <a:prstDash val="solid"/>
                    </a:lnL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644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2450" dirty="0">
                        <a:latin typeface="Calibri Light"/>
                        <a:cs typeface="Calibri Light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C9D6E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0430">
                <a:tc>
                  <a:txBody>
                    <a:bodyPr/>
                    <a:lstStyle/>
                    <a:p>
                      <a:pPr marL="83439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2450" b="0" spc="-4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Transfer</a:t>
                      </a:r>
                      <a:r>
                        <a:rPr sz="2450" b="0" spc="-7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Out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09220" marB="0"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9248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2450" b="0" spc="-4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Transfer</a:t>
                      </a:r>
                      <a:r>
                        <a:rPr sz="2450" b="0" spc="-70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2450" b="0" spc="-25" dirty="0">
                          <a:solidFill>
                            <a:srgbClr val="34454D"/>
                          </a:solidFill>
                          <a:latin typeface="Calibri Light"/>
                          <a:cs typeface="Calibri Light"/>
                        </a:rPr>
                        <a:t>Out</a:t>
                      </a:r>
                      <a:endParaRPr sz="2450">
                        <a:latin typeface="Calibri Light"/>
                        <a:cs typeface="Calibri Light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C9D6E0"/>
                      </a:solidFill>
                      <a:prstDash val="solid"/>
                    </a:lnL>
                    <a:lnR w="12700">
                      <a:solidFill>
                        <a:srgbClr val="C9D6E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644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2450" dirty="0">
                        <a:latin typeface="Calibri Light"/>
                        <a:cs typeface="Calibri Light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C9D6E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-110359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34388" y="277661"/>
            <a:ext cx="4064662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2700" spc="-30" dirty="0">
                <a:latin typeface="Calibri Light"/>
                <a:cs typeface="Calibri Light"/>
              </a:rPr>
              <a:t>What happens if you leave</a:t>
            </a:r>
            <a:br>
              <a:rPr lang="en-GB" sz="2700" spc="-30" dirty="0">
                <a:latin typeface="Calibri Light"/>
                <a:cs typeface="Calibri Light"/>
              </a:rPr>
            </a:br>
            <a:endParaRPr sz="2700" dirty="0">
              <a:latin typeface="Calibri Light"/>
              <a:cs typeface="Calibri 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11" name="object 11"/>
            <p:cNvSpPr/>
            <p:nvPr/>
          </p:nvSpPr>
          <p:spPr>
            <a:xfrm>
              <a:off x="1047088" y="788867"/>
              <a:ext cx="3350895" cy="0"/>
            </a:xfrm>
            <a:custGeom>
              <a:avLst/>
              <a:gdLst/>
              <a:ahLst/>
              <a:cxnLst/>
              <a:rect l="l" t="t" r="r" b="b"/>
              <a:pathLst>
                <a:path w="3350895">
                  <a:moveTo>
                    <a:pt x="0" y="0"/>
                  </a:moveTo>
                  <a:lnTo>
                    <a:pt x="335068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9643566" y="10869020"/>
            <a:ext cx="198755" cy="2199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spc="-25" dirty="0">
                <a:solidFill>
                  <a:srgbClr val="3A4750"/>
                </a:solidFill>
                <a:latin typeface="Calibri"/>
                <a:cs typeface="Calibri"/>
              </a:rPr>
              <a:t>1</a:t>
            </a:r>
            <a:r>
              <a:rPr lang="en-GB" sz="1350" b="1" spc="-25" dirty="0">
                <a:solidFill>
                  <a:srgbClr val="3A4750"/>
                </a:solidFill>
                <a:latin typeface="Calibri"/>
                <a:cs typeface="Calibri"/>
              </a:rPr>
              <a:t>3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4251" y="10869020"/>
            <a:ext cx="1172845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b="1" spc="-10" dirty="0">
                <a:solidFill>
                  <a:srgbClr val="3A4750"/>
                </a:solidFill>
                <a:latin typeface="Calibri"/>
                <a:cs typeface="Calibri"/>
              </a:rPr>
              <a:t>Pensions</a:t>
            </a:r>
            <a:r>
              <a:rPr sz="1350" b="1" spc="-50" dirty="0">
                <a:solidFill>
                  <a:srgbClr val="3A4750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3A4750"/>
                </a:solidFill>
                <a:latin typeface="Calibri"/>
                <a:cs typeface="Calibri"/>
              </a:rPr>
              <a:t>Day</a:t>
            </a:r>
            <a:r>
              <a:rPr sz="1350" b="1" spc="-45" dirty="0">
                <a:solidFill>
                  <a:srgbClr val="3A4750"/>
                </a:solidFill>
                <a:latin typeface="Calibri"/>
                <a:cs typeface="Calibri"/>
              </a:rPr>
              <a:t> </a:t>
            </a:r>
            <a:r>
              <a:rPr sz="1350" b="1" spc="-25" dirty="0">
                <a:solidFill>
                  <a:srgbClr val="3A4750"/>
                </a:solidFill>
                <a:latin typeface="Calibri"/>
                <a:cs typeface="Calibri"/>
              </a:rPr>
              <a:t>24</a:t>
            </a:r>
            <a:endParaRPr sz="1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59469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dirty="0"/>
              <a:t>Support</a:t>
            </a:r>
            <a:r>
              <a:rPr spc="170" dirty="0"/>
              <a:t> </a:t>
            </a:r>
            <a:r>
              <a:rPr spc="-25" dirty="0"/>
              <a:t>and </a:t>
            </a:r>
            <a:r>
              <a:rPr spc="-10" dirty="0"/>
              <a:t>Resources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5321" y="2279626"/>
            <a:ext cx="11654875" cy="675191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277661"/>
            <a:ext cx="262509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Sources</a:t>
            </a:r>
            <a:r>
              <a:rPr sz="2700" b="0" spc="-9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9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Support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7" name="object 7"/>
            <p:cNvSpPr/>
            <p:nvPr/>
          </p:nvSpPr>
          <p:spPr>
            <a:xfrm>
              <a:off x="1047088" y="788867"/>
              <a:ext cx="2607310" cy="0"/>
            </a:xfrm>
            <a:custGeom>
              <a:avLst/>
              <a:gdLst/>
              <a:ahLst/>
              <a:cxnLst/>
              <a:rect l="l" t="t" r="r" b="b"/>
              <a:pathLst>
                <a:path w="2607310">
                  <a:moveTo>
                    <a:pt x="0" y="0"/>
                  </a:moveTo>
                  <a:lnTo>
                    <a:pt x="2607250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spc="-25" dirty="0"/>
              <a:t>1</a:t>
            </a:r>
            <a:r>
              <a:rPr lang="en-GB" spc="-25" dirty="0"/>
              <a:t>4</a:t>
            </a:r>
            <a:endParaRPr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7096" y="2391477"/>
            <a:ext cx="14343101" cy="73017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277661"/>
            <a:ext cx="477393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Sources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Support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–</a:t>
            </a:r>
            <a:r>
              <a:rPr sz="2700" b="0" spc="-7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For</a:t>
            </a:r>
            <a:r>
              <a:rPr sz="27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members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7" name="object 7"/>
            <p:cNvSpPr/>
            <p:nvPr/>
          </p:nvSpPr>
          <p:spPr>
            <a:xfrm>
              <a:off x="1047088" y="788867"/>
              <a:ext cx="4708525" cy="0"/>
            </a:xfrm>
            <a:custGeom>
              <a:avLst/>
              <a:gdLst/>
              <a:ahLst/>
              <a:cxnLst/>
              <a:rect l="l" t="t" r="r" b="b"/>
              <a:pathLst>
                <a:path w="4708525">
                  <a:moveTo>
                    <a:pt x="0" y="0"/>
                  </a:moveTo>
                  <a:lnTo>
                    <a:pt x="4707929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spc="-25" dirty="0"/>
              <a:t>1</a:t>
            </a:r>
            <a:r>
              <a:rPr lang="en-GB" spc="-25" dirty="0"/>
              <a:t>5</a:t>
            </a:r>
            <a:endParaRPr spc="-2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3339" y="2242298"/>
            <a:ext cx="8660243" cy="621927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277661"/>
            <a:ext cx="411480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Sources</a:t>
            </a:r>
            <a:r>
              <a:rPr sz="27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Support-</a:t>
            </a:r>
            <a:r>
              <a:rPr sz="27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Webinars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7" name="object 7"/>
            <p:cNvSpPr/>
            <p:nvPr/>
          </p:nvSpPr>
          <p:spPr>
            <a:xfrm>
              <a:off x="1047088" y="788867"/>
              <a:ext cx="4062729" cy="0"/>
            </a:xfrm>
            <a:custGeom>
              <a:avLst/>
              <a:gdLst/>
              <a:ahLst/>
              <a:cxnLst/>
              <a:rect l="l" t="t" r="r" b="b"/>
              <a:pathLst>
                <a:path w="4062729">
                  <a:moveTo>
                    <a:pt x="0" y="0"/>
                  </a:moveTo>
                  <a:lnTo>
                    <a:pt x="406270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spc="-25" dirty="0"/>
              <a:t>1</a:t>
            </a:r>
            <a:r>
              <a:rPr lang="en-GB" spc="-25" dirty="0"/>
              <a:t>6</a:t>
            </a:r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2320" y="4280925"/>
            <a:ext cx="4846128" cy="25154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277661"/>
            <a:ext cx="411480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Sources</a:t>
            </a:r>
            <a:r>
              <a:rPr sz="27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Support-</a:t>
            </a:r>
            <a:r>
              <a:rPr sz="27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Webinars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7" name="object 7"/>
            <p:cNvSpPr/>
            <p:nvPr/>
          </p:nvSpPr>
          <p:spPr>
            <a:xfrm>
              <a:off x="1047088" y="788867"/>
              <a:ext cx="4062729" cy="0"/>
            </a:xfrm>
            <a:custGeom>
              <a:avLst/>
              <a:gdLst/>
              <a:ahLst/>
              <a:cxnLst/>
              <a:rect l="l" t="t" r="r" b="b"/>
              <a:pathLst>
                <a:path w="4062729">
                  <a:moveTo>
                    <a:pt x="0" y="0"/>
                  </a:moveTo>
                  <a:lnTo>
                    <a:pt x="406270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17</a:t>
            </a:r>
            <a:endParaRPr spc="-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6D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1751" y="1259123"/>
              <a:ext cx="12282348" cy="921176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2E82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848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My</a:t>
            </a:r>
            <a:r>
              <a:rPr spc="55" dirty="0"/>
              <a:t> </a:t>
            </a:r>
            <a:r>
              <a:rPr spc="-25" dirty="0"/>
              <a:t>USS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1512" y="2083748"/>
            <a:ext cx="11184305" cy="650296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277661"/>
            <a:ext cx="3993515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Sources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Support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–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My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USS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7" name="object 7"/>
            <p:cNvSpPr/>
            <p:nvPr/>
          </p:nvSpPr>
          <p:spPr>
            <a:xfrm>
              <a:off x="1047088" y="788867"/>
              <a:ext cx="4062729" cy="0"/>
            </a:xfrm>
            <a:custGeom>
              <a:avLst/>
              <a:gdLst/>
              <a:ahLst/>
              <a:cxnLst/>
              <a:rect l="l" t="t" r="r" b="b"/>
              <a:pathLst>
                <a:path w="4062729">
                  <a:moveTo>
                    <a:pt x="0" y="0"/>
                  </a:moveTo>
                  <a:lnTo>
                    <a:pt x="406270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5062001" y="2607952"/>
            <a:ext cx="2707640" cy="5770245"/>
            <a:chOff x="15062001" y="2607952"/>
            <a:chExt cx="2707640" cy="577024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62001" y="2607952"/>
              <a:ext cx="2707488" cy="57696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07879" y="2653914"/>
              <a:ext cx="2557722" cy="56198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113612" y="2659657"/>
              <a:ext cx="2546350" cy="5608955"/>
            </a:xfrm>
            <a:custGeom>
              <a:avLst/>
              <a:gdLst/>
              <a:ahLst/>
              <a:cxnLst/>
              <a:rect l="l" t="t" r="r" b="b"/>
              <a:pathLst>
                <a:path w="2546350" h="5608955">
                  <a:moveTo>
                    <a:pt x="0" y="425233"/>
                  </a:moveTo>
                  <a:lnTo>
                    <a:pt x="2490" y="378899"/>
                  </a:lnTo>
                  <a:lnTo>
                    <a:pt x="9790" y="334010"/>
                  </a:lnTo>
                  <a:lnTo>
                    <a:pt x="21639" y="290827"/>
                  </a:lnTo>
                  <a:lnTo>
                    <a:pt x="37779" y="249606"/>
                  </a:lnTo>
                  <a:lnTo>
                    <a:pt x="57951" y="210610"/>
                  </a:lnTo>
                  <a:lnTo>
                    <a:pt x="81894" y="174096"/>
                  </a:lnTo>
                  <a:lnTo>
                    <a:pt x="109351" y="140324"/>
                  </a:lnTo>
                  <a:lnTo>
                    <a:pt x="140062" y="109554"/>
                  </a:lnTo>
                  <a:lnTo>
                    <a:pt x="173767" y="82045"/>
                  </a:lnTo>
                  <a:lnTo>
                    <a:pt x="210208" y="58057"/>
                  </a:lnTo>
                  <a:lnTo>
                    <a:pt x="249125" y="37848"/>
                  </a:lnTo>
                  <a:lnTo>
                    <a:pt x="290260" y="21678"/>
                  </a:lnTo>
                  <a:lnTo>
                    <a:pt x="333352" y="9807"/>
                  </a:lnTo>
                  <a:lnTo>
                    <a:pt x="378144" y="2495"/>
                  </a:lnTo>
                  <a:lnTo>
                    <a:pt x="424375" y="0"/>
                  </a:lnTo>
                  <a:lnTo>
                    <a:pt x="2121877" y="0"/>
                  </a:lnTo>
                  <a:lnTo>
                    <a:pt x="2168108" y="2495"/>
                  </a:lnTo>
                  <a:lnTo>
                    <a:pt x="2212900" y="9807"/>
                  </a:lnTo>
                  <a:lnTo>
                    <a:pt x="2255993" y="21678"/>
                  </a:lnTo>
                  <a:lnTo>
                    <a:pt x="2297127" y="37848"/>
                  </a:lnTo>
                  <a:lnTo>
                    <a:pt x="2336044" y="58057"/>
                  </a:lnTo>
                  <a:lnTo>
                    <a:pt x="2372485" y="82045"/>
                  </a:lnTo>
                  <a:lnTo>
                    <a:pt x="2406191" y="109554"/>
                  </a:lnTo>
                  <a:lnTo>
                    <a:pt x="2436901" y="140324"/>
                  </a:lnTo>
                  <a:lnTo>
                    <a:pt x="2464358" y="174096"/>
                  </a:lnTo>
                  <a:lnTo>
                    <a:pt x="2488301" y="210610"/>
                  </a:lnTo>
                  <a:lnTo>
                    <a:pt x="2508473" y="249606"/>
                  </a:lnTo>
                  <a:lnTo>
                    <a:pt x="2524613" y="290827"/>
                  </a:lnTo>
                  <a:lnTo>
                    <a:pt x="2536462" y="334010"/>
                  </a:lnTo>
                  <a:lnTo>
                    <a:pt x="2543762" y="378899"/>
                  </a:lnTo>
                  <a:lnTo>
                    <a:pt x="2546253" y="425233"/>
                  </a:lnTo>
                  <a:lnTo>
                    <a:pt x="2546253" y="5183096"/>
                  </a:lnTo>
                  <a:lnTo>
                    <a:pt x="2543762" y="5229429"/>
                  </a:lnTo>
                  <a:lnTo>
                    <a:pt x="2536462" y="5274318"/>
                  </a:lnTo>
                  <a:lnTo>
                    <a:pt x="2524613" y="5317502"/>
                  </a:lnTo>
                  <a:lnTo>
                    <a:pt x="2508473" y="5358722"/>
                  </a:lnTo>
                  <a:lnTo>
                    <a:pt x="2488301" y="5397719"/>
                  </a:lnTo>
                  <a:lnTo>
                    <a:pt x="2464358" y="5434233"/>
                  </a:lnTo>
                  <a:lnTo>
                    <a:pt x="2436901" y="5468004"/>
                  </a:lnTo>
                  <a:lnTo>
                    <a:pt x="2406191" y="5498774"/>
                  </a:lnTo>
                  <a:lnTo>
                    <a:pt x="2372485" y="5526283"/>
                  </a:lnTo>
                  <a:lnTo>
                    <a:pt x="2336044" y="5550272"/>
                  </a:lnTo>
                  <a:lnTo>
                    <a:pt x="2297127" y="5570481"/>
                  </a:lnTo>
                  <a:lnTo>
                    <a:pt x="2255993" y="5586650"/>
                  </a:lnTo>
                  <a:lnTo>
                    <a:pt x="2212900" y="5598521"/>
                  </a:lnTo>
                  <a:lnTo>
                    <a:pt x="2168108" y="5605834"/>
                  </a:lnTo>
                  <a:lnTo>
                    <a:pt x="2121877" y="5608329"/>
                  </a:lnTo>
                  <a:lnTo>
                    <a:pt x="424375" y="5608329"/>
                  </a:lnTo>
                  <a:lnTo>
                    <a:pt x="378144" y="5605834"/>
                  </a:lnTo>
                  <a:lnTo>
                    <a:pt x="333352" y="5598521"/>
                  </a:lnTo>
                  <a:lnTo>
                    <a:pt x="290260" y="5586650"/>
                  </a:lnTo>
                  <a:lnTo>
                    <a:pt x="249125" y="5570481"/>
                  </a:lnTo>
                  <a:lnTo>
                    <a:pt x="210208" y="5550272"/>
                  </a:lnTo>
                  <a:lnTo>
                    <a:pt x="173767" y="5526283"/>
                  </a:lnTo>
                  <a:lnTo>
                    <a:pt x="140062" y="5498774"/>
                  </a:lnTo>
                  <a:lnTo>
                    <a:pt x="109351" y="5468004"/>
                  </a:lnTo>
                  <a:lnTo>
                    <a:pt x="81894" y="5434233"/>
                  </a:lnTo>
                  <a:lnTo>
                    <a:pt x="57951" y="5397719"/>
                  </a:lnTo>
                  <a:lnTo>
                    <a:pt x="37779" y="5358722"/>
                  </a:lnTo>
                  <a:lnTo>
                    <a:pt x="21639" y="5317502"/>
                  </a:lnTo>
                  <a:lnTo>
                    <a:pt x="9790" y="5274318"/>
                  </a:lnTo>
                  <a:lnTo>
                    <a:pt x="2490" y="5229429"/>
                  </a:lnTo>
                  <a:lnTo>
                    <a:pt x="0" y="5183096"/>
                  </a:lnTo>
                  <a:lnTo>
                    <a:pt x="0" y="425233"/>
                  </a:lnTo>
                  <a:close/>
                </a:path>
              </a:pathLst>
            </a:custGeom>
            <a:ln w="1529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79924" y="3308988"/>
              <a:ext cx="2236578" cy="430968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84005" y="3784324"/>
              <a:ext cx="2245167" cy="3190374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18</a:t>
            </a:r>
            <a:endParaRPr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4388" y="277661"/>
            <a:ext cx="3993515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Sources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Support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–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My</a:t>
            </a:r>
            <a:r>
              <a:rPr sz="27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USS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7" name="object 7"/>
            <p:cNvSpPr/>
            <p:nvPr/>
          </p:nvSpPr>
          <p:spPr>
            <a:xfrm>
              <a:off x="1047088" y="788867"/>
              <a:ext cx="4062729" cy="0"/>
            </a:xfrm>
            <a:custGeom>
              <a:avLst/>
              <a:gdLst/>
              <a:ahLst/>
              <a:cxnLst/>
              <a:rect l="l" t="t" r="r" b="b"/>
              <a:pathLst>
                <a:path w="4062729">
                  <a:moveTo>
                    <a:pt x="0" y="0"/>
                  </a:moveTo>
                  <a:lnTo>
                    <a:pt x="4062703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34388" y="2657376"/>
            <a:ext cx="3027680" cy="47814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3050"/>
              </a:lnSpc>
              <a:spcBef>
                <a:spcPts val="625"/>
              </a:spcBef>
            </a:pPr>
            <a:endParaRPr sz="2950" dirty="0"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19</a:t>
            </a:r>
            <a:endParaRPr spc="-25" dirty="0"/>
          </a:p>
        </p:txBody>
      </p:sp>
      <p:pic>
        <p:nvPicPr>
          <p:cNvPr id="12" name="object 2">
            <a:extLst>
              <a:ext uri="{FF2B5EF4-FFF2-40B4-BE49-F238E27FC236}">
                <a16:creationId xmlns:a16="http://schemas.microsoft.com/office/drawing/2014/main" id="{6B31811F-2D04-B2BA-A73D-F2896E24207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56250" y="1541628"/>
            <a:ext cx="9220200" cy="863228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5741" y="0"/>
              <a:ext cx="188383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2917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Any</a:t>
            </a:r>
            <a:r>
              <a:rPr spc="-120" dirty="0"/>
              <a:t> </a:t>
            </a:r>
            <a:r>
              <a:rPr spc="-10" dirty="0"/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7745" y="2046138"/>
            <a:ext cx="14214475" cy="3493770"/>
          </a:xfrm>
          <a:custGeom>
            <a:avLst/>
            <a:gdLst/>
            <a:ahLst/>
            <a:cxnLst/>
            <a:rect l="l" t="t" r="r" b="b"/>
            <a:pathLst>
              <a:path w="14214475" h="3493770">
                <a:moveTo>
                  <a:pt x="14214226" y="0"/>
                </a:moveTo>
                <a:lnTo>
                  <a:pt x="269059" y="0"/>
                </a:lnTo>
                <a:lnTo>
                  <a:pt x="220697" y="4335"/>
                </a:lnTo>
                <a:lnTo>
                  <a:pt x="175178" y="16833"/>
                </a:lnTo>
                <a:lnTo>
                  <a:pt x="133262" y="36735"/>
                </a:lnTo>
                <a:lnTo>
                  <a:pt x="95710" y="63281"/>
                </a:lnTo>
                <a:lnTo>
                  <a:pt x="63281" y="95710"/>
                </a:lnTo>
                <a:lnTo>
                  <a:pt x="36735" y="133262"/>
                </a:lnTo>
                <a:lnTo>
                  <a:pt x="16833" y="175178"/>
                </a:lnTo>
                <a:lnTo>
                  <a:pt x="4335" y="220697"/>
                </a:lnTo>
                <a:lnTo>
                  <a:pt x="0" y="269059"/>
                </a:lnTo>
                <a:lnTo>
                  <a:pt x="0" y="3493757"/>
                </a:lnTo>
                <a:lnTo>
                  <a:pt x="14214226" y="3493757"/>
                </a:lnTo>
                <a:lnTo>
                  <a:pt x="14214226" y="0"/>
                </a:lnTo>
                <a:close/>
              </a:path>
            </a:pathLst>
          </a:custGeom>
          <a:solidFill>
            <a:srgbClr val="F7E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00420" y="2442349"/>
            <a:ext cx="7266305" cy="26663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0" dirty="0">
                <a:solidFill>
                  <a:srgbClr val="34454D"/>
                </a:solidFill>
                <a:latin typeface="Calibri Light"/>
                <a:cs typeface="Calibri Light"/>
              </a:rPr>
              <a:t>What</a:t>
            </a:r>
            <a:r>
              <a:rPr sz="2300" b="0" spc="-3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34454D"/>
                </a:solidFill>
                <a:latin typeface="Calibri Light"/>
                <a:cs typeface="Calibri Light"/>
              </a:rPr>
              <a:t>goes</a:t>
            </a:r>
            <a:r>
              <a:rPr sz="2300" b="0" spc="-3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34454D"/>
                </a:solidFill>
                <a:latin typeface="Calibri Light"/>
                <a:cs typeface="Calibri Light"/>
              </a:rPr>
              <a:t>into</a:t>
            </a:r>
            <a:r>
              <a:rPr sz="2300" b="0" spc="-3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34454D"/>
                </a:solidFill>
                <a:latin typeface="Calibri Light"/>
                <a:cs typeface="Calibri Light"/>
              </a:rPr>
              <a:t>your</a:t>
            </a:r>
            <a:r>
              <a:rPr sz="2300" b="0" spc="-3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300" b="0" spc="-1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23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1" dirty="0">
                <a:solidFill>
                  <a:srgbClr val="3A4750"/>
                </a:solidFill>
                <a:latin typeface="Calibri"/>
                <a:cs typeface="Calibri"/>
              </a:rPr>
              <a:t>6.1%</a:t>
            </a:r>
            <a:r>
              <a:rPr sz="1700" b="1" spc="5" dirty="0">
                <a:solidFill>
                  <a:srgbClr val="3A4750"/>
                </a:solidFill>
                <a:latin typeface="Calibri"/>
                <a:cs typeface="Calibri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salary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each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month.</a:t>
            </a:r>
            <a:endParaRPr sz="17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Calibri Light"/>
              <a:cs typeface="Calibri Light"/>
            </a:endParaRPr>
          </a:p>
          <a:p>
            <a:pPr marL="12700" marR="154940">
              <a:lnSpc>
                <a:spcPts val="1810"/>
              </a:lnSpc>
              <a:spcBef>
                <a:spcPts val="5"/>
              </a:spcBef>
            </a:pP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get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tax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relief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contributions,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some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money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that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normally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 towards tax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goes into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 pension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instead.</a:t>
            </a:r>
            <a:endParaRPr sz="17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Calibri Light"/>
              <a:cs typeface="Calibri Light"/>
            </a:endParaRPr>
          </a:p>
          <a:p>
            <a:pPr marL="12700" marR="5080">
              <a:lnSpc>
                <a:spcPts val="1810"/>
              </a:lnSpc>
            </a:pP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employer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1" dirty="0">
                <a:solidFill>
                  <a:srgbClr val="3A4750"/>
                </a:solidFill>
                <a:latin typeface="Calibri"/>
                <a:cs typeface="Calibri"/>
              </a:rPr>
              <a:t>14.5%</a:t>
            </a:r>
            <a:r>
              <a:rPr sz="1700" b="1" spc="10" dirty="0">
                <a:solidFill>
                  <a:srgbClr val="3A4750"/>
                </a:solidFill>
                <a:latin typeface="Calibri"/>
                <a:cs typeface="Calibri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salary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each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month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towards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benefits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and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running</a:t>
            </a:r>
            <a:r>
              <a:rPr sz="1700" b="0" spc="5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USS.</a:t>
            </a:r>
            <a:endParaRPr sz="17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also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additional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investment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builder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more.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34388" y="277661"/>
            <a:ext cx="1913255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latin typeface="Calibri Light"/>
                <a:cs typeface="Calibri Light"/>
              </a:rPr>
              <a:t>What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you</a:t>
            </a:r>
            <a:r>
              <a:rPr sz="2700" b="0" spc="-90" dirty="0">
                <a:latin typeface="Calibri Light"/>
                <a:cs typeface="Calibri Light"/>
              </a:rPr>
              <a:t> </a:t>
            </a:r>
            <a:r>
              <a:rPr sz="2700" b="0" spc="-25" dirty="0">
                <a:latin typeface="Calibri Light"/>
                <a:cs typeface="Calibri Light"/>
              </a:rPr>
              <a:t>pay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8" name="object 8"/>
            <p:cNvSpPr/>
            <p:nvPr/>
          </p:nvSpPr>
          <p:spPr>
            <a:xfrm>
              <a:off x="1047088" y="788867"/>
              <a:ext cx="1995170" cy="0"/>
            </a:xfrm>
            <a:custGeom>
              <a:avLst/>
              <a:gdLst/>
              <a:ahLst/>
              <a:cxnLst/>
              <a:rect l="l" t="t" r="r" b="b"/>
              <a:pathLst>
                <a:path w="1995170">
                  <a:moveTo>
                    <a:pt x="0" y="0"/>
                  </a:moveTo>
                  <a:lnTo>
                    <a:pt x="1995080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75605" y="1542445"/>
            <a:ext cx="6475721" cy="425068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113006" y="6653332"/>
            <a:ext cx="10547350" cy="3350895"/>
          </a:xfrm>
          <a:custGeom>
            <a:avLst/>
            <a:gdLst/>
            <a:ahLst/>
            <a:cxnLst/>
            <a:rect l="l" t="t" r="r" b="b"/>
            <a:pathLst>
              <a:path w="10547350" h="3350895">
                <a:moveTo>
                  <a:pt x="10547123" y="0"/>
                </a:moveTo>
                <a:lnTo>
                  <a:pt x="269059" y="0"/>
                </a:lnTo>
                <a:lnTo>
                  <a:pt x="220694" y="4334"/>
                </a:lnTo>
                <a:lnTo>
                  <a:pt x="175174" y="16832"/>
                </a:lnTo>
                <a:lnTo>
                  <a:pt x="133257" y="36733"/>
                </a:lnTo>
                <a:lnTo>
                  <a:pt x="95705" y="63277"/>
                </a:lnTo>
                <a:lnTo>
                  <a:pt x="63277" y="95705"/>
                </a:lnTo>
                <a:lnTo>
                  <a:pt x="36733" y="133257"/>
                </a:lnTo>
                <a:lnTo>
                  <a:pt x="16832" y="175174"/>
                </a:lnTo>
                <a:lnTo>
                  <a:pt x="4334" y="220694"/>
                </a:lnTo>
                <a:lnTo>
                  <a:pt x="0" y="269059"/>
                </a:lnTo>
                <a:lnTo>
                  <a:pt x="0" y="3350683"/>
                </a:lnTo>
                <a:lnTo>
                  <a:pt x="10274880" y="3350683"/>
                </a:lnTo>
                <a:lnTo>
                  <a:pt x="10323815" y="3346296"/>
                </a:lnTo>
                <a:lnTo>
                  <a:pt x="10369873" y="3333650"/>
                </a:lnTo>
                <a:lnTo>
                  <a:pt x="10412285" y="3313513"/>
                </a:lnTo>
                <a:lnTo>
                  <a:pt x="10450281" y="3286653"/>
                </a:lnTo>
                <a:lnTo>
                  <a:pt x="10483094" y="3253841"/>
                </a:lnTo>
                <a:lnTo>
                  <a:pt x="10509953" y="3215844"/>
                </a:lnTo>
                <a:lnTo>
                  <a:pt x="10530091" y="3173433"/>
                </a:lnTo>
                <a:lnTo>
                  <a:pt x="10542737" y="3127375"/>
                </a:lnTo>
                <a:lnTo>
                  <a:pt x="10547123" y="3078440"/>
                </a:lnTo>
                <a:lnTo>
                  <a:pt x="10547123" y="0"/>
                </a:lnTo>
                <a:close/>
              </a:path>
            </a:pathLst>
          </a:custGeom>
          <a:solidFill>
            <a:srgbClr val="FCF1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535955" y="7170932"/>
            <a:ext cx="7355205" cy="24364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0" dirty="0">
                <a:solidFill>
                  <a:srgbClr val="34454D"/>
                </a:solidFill>
                <a:latin typeface="Calibri Light"/>
                <a:cs typeface="Calibri Light"/>
              </a:rPr>
              <a:t>What</a:t>
            </a:r>
            <a:r>
              <a:rPr sz="2300" b="0" spc="-1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34454D"/>
                </a:solidFill>
                <a:latin typeface="Calibri Light"/>
                <a:cs typeface="Calibri Light"/>
              </a:rPr>
              <a:t>happens</a:t>
            </a:r>
            <a:r>
              <a:rPr sz="2300" b="0" spc="-1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2300" b="0" spc="-20" dirty="0">
                <a:solidFill>
                  <a:srgbClr val="34454D"/>
                </a:solidFill>
                <a:latin typeface="Calibri Light"/>
                <a:cs typeface="Calibri Light"/>
              </a:rPr>
              <a:t>next?</a:t>
            </a:r>
            <a:endParaRPr sz="2300">
              <a:latin typeface="Calibri Light"/>
              <a:cs typeface="Calibri Light"/>
            </a:endParaRPr>
          </a:p>
          <a:p>
            <a:pPr marL="200660" marR="5080" indent="-188595">
              <a:lnSpc>
                <a:spcPts val="1810"/>
              </a:lnSpc>
              <a:spcBef>
                <a:spcPts val="1720"/>
              </a:spcBef>
              <a:buChar char="•"/>
              <a:tabLst>
                <a:tab pos="201295" algn="l"/>
              </a:tabLst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invest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can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pension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you’ve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earned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the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future.</a:t>
            </a:r>
            <a:endParaRPr sz="17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3A4750"/>
              </a:buClr>
              <a:buFont typeface="Calibri Light"/>
              <a:buChar char="•"/>
            </a:pPr>
            <a:endParaRPr sz="1450">
              <a:latin typeface="Calibri Light"/>
              <a:cs typeface="Calibri Light"/>
            </a:endParaRPr>
          </a:p>
          <a:p>
            <a:pPr marL="200660" marR="480695" indent="-188595">
              <a:lnSpc>
                <a:spcPts val="1810"/>
              </a:lnSpc>
              <a:buChar char="•"/>
              <a:tabLst>
                <a:tab pos="201295" algn="l"/>
              </a:tabLst>
            </a:pP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manage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membership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online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USS,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keeping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top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your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benefits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savings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up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date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how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much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you’ve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saved.</a:t>
            </a:r>
            <a:endParaRPr sz="17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3A4750"/>
              </a:buClr>
              <a:buFont typeface="Calibri Light"/>
              <a:buChar char="•"/>
            </a:pPr>
            <a:endParaRPr sz="1450">
              <a:latin typeface="Calibri Light"/>
              <a:cs typeface="Calibri Light"/>
            </a:endParaRPr>
          </a:p>
          <a:p>
            <a:pPr marL="200660" marR="776605" indent="-188595">
              <a:lnSpc>
                <a:spcPts val="1810"/>
              </a:lnSpc>
              <a:buChar char="•"/>
              <a:tabLst>
                <a:tab pos="201295" algn="l"/>
              </a:tabLst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We’ll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support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along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savings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journey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with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relevant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updates,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free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webinars,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useful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information.</a:t>
            </a:r>
            <a:endParaRPr sz="1700">
              <a:latin typeface="Calibri Light"/>
              <a:cs typeface="Calibri Ligh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1914" y="6106839"/>
            <a:ext cx="6567661" cy="4311038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">
              <a:lnSpc>
                <a:spcPts val="1380"/>
              </a:lnSpc>
            </a:pPr>
            <a:r>
              <a:rPr lang="en-GB" spc="-5" dirty="0"/>
              <a:t>1</a:t>
            </a:r>
            <a:endParaRPr spc="-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87013" y="5627180"/>
            <a:ext cx="4036060" cy="11499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350" dirty="0">
                <a:solidFill>
                  <a:srgbClr val="FFFFFF"/>
                </a:solidFill>
                <a:latin typeface="Myriad Pro"/>
                <a:cs typeface="Myriad Pro"/>
              </a:rPr>
              <a:t>Thank</a:t>
            </a:r>
            <a:r>
              <a:rPr sz="7350" spc="-28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7350" spc="-25" dirty="0">
                <a:solidFill>
                  <a:srgbClr val="FFFFFF"/>
                </a:solidFill>
                <a:latin typeface="Myriad Pro"/>
                <a:cs typeface="Myriad Pro"/>
              </a:rPr>
              <a:t>you</a:t>
            </a:r>
            <a:endParaRPr sz="7350">
              <a:latin typeface="Myriad Pro"/>
              <a:cs typeface="Myriad Pr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3055" y="2439399"/>
            <a:ext cx="7902358" cy="23699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65574" y="9586725"/>
            <a:ext cx="13488669" cy="817244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-3810" algn="ctr">
              <a:lnSpc>
                <a:spcPts val="1480"/>
              </a:lnSpc>
              <a:spcBef>
                <a:spcPts val="400"/>
              </a:spcBef>
            </a:pP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content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this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presentation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is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for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information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only.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does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not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explain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all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situations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or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eventualities.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is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not,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should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not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be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taken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as,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advice.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You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should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not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rely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on,</a:t>
            </a:r>
            <a:r>
              <a:rPr sz="1450" b="0" spc="3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spc="-25" dirty="0">
                <a:solidFill>
                  <a:srgbClr val="FFFFFF"/>
                </a:solidFill>
                <a:latin typeface="Calibri Light"/>
                <a:cs typeface="Calibri Light"/>
              </a:rPr>
              <a:t>or</a:t>
            </a:r>
            <a:r>
              <a:rPr sz="1450" b="0" spc="5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take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or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fail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to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take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action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based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upon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this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presentation.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We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recommend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that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employers,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or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other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person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that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views,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or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otherwise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comes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into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possession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of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content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spc="-25" dirty="0">
                <a:solidFill>
                  <a:srgbClr val="FFFFFF"/>
                </a:solidFill>
                <a:latin typeface="Calibri Light"/>
                <a:cs typeface="Calibri Light"/>
              </a:rPr>
              <a:t>of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this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presentation,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take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their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own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advice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which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can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spc="-10" dirty="0">
                <a:solidFill>
                  <a:srgbClr val="FFFFFF"/>
                </a:solidFill>
                <a:latin typeface="Calibri Light"/>
                <a:cs typeface="Calibri Light"/>
              </a:rPr>
              <a:t>rely.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If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there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difference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between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this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presentation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USS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trust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deed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rules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latter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shall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prevail.</a:t>
            </a:r>
            <a:r>
              <a:rPr sz="1450" b="0" spc="4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spc="-10" dirty="0">
                <a:solidFill>
                  <a:srgbClr val="FFFFFF"/>
                </a:solidFill>
                <a:latin typeface="Calibri Light"/>
                <a:cs typeface="Calibri Light"/>
              </a:rPr>
              <a:t>Please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check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USS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website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for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latest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information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regarding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scheme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changes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that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may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have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occurred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to</a:t>
            </a:r>
            <a:r>
              <a:rPr sz="1450" b="0" spc="3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its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rules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dirty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sz="1450" b="0" spc="4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450" b="0" spc="-10" dirty="0">
                <a:solidFill>
                  <a:srgbClr val="FFFFFF"/>
                </a:solidFill>
                <a:latin typeface="Calibri Light"/>
                <a:cs typeface="Calibri Light"/>
              </a:rPr>
              <a:t>benefits.</a:t>
            </a:r>
            <a:endParaRPr sz="14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9178" y="1999939"/>
            <a:ext cx="8481695" cy="3329940"/>
          </a:xfrm>
          <a:custGeom>
            <a:avLst/>
            <a:gdLst/>
            <a:ahLst/>
            <a:cxnLst/>
            <a:rect l="l" t="t" r="r" b="b"/>
            <a:pathLst>
              <a:path w="8481695" h="3329940">
                <a:moveTo>
                  <a:pt x="8481417" y="0"/>
                </a:moveTo>
                <a:lnTo>
                  <a:pt x="0" y="0"/>
                </a:lnTo>
                <a:lnTo>
                  <a:pt x="0" y="3329741"/>
                </a:lnTo>
                <a:lnTo>
                  <a:pt x="8212357" y="3329741"/>
                </a:lnTo>
                <a:lnTo>
                  <a:pt x="8260719" y="3325406"/>
                </a:lnTo>
                <a:lnTo>
                  <a:pt x="8306238" y="3312909"/>
                </a:lnTo>
                <a:lnTo>
                  <a:pt x="8348154" y="3293008"/>
                </a:lnTo>
                <a:lnTo>
                  <a:pt x="8385706" y="3266463"/>
                </a:lnTo>
                <a:lnTo>
                  <a:pt x="8418135" y="3234035"/>
                </a:lnTo>
                <a:lnTo>
                  <a:pt x="8444681" y="3196483"/>
                </a:lnTo>
                <a:lnTo>
                  <a:pt x="8464583" y="3154567"/>
                </a:lnTo>
                <a:lnTo>
                  <a:pt x="8477082" y="3109046"/>
                </a:lnTo>
                <a:lnTo>
                  <a:pt x="8481417" y="3060681"/>
                </a:lnTo>
                <a:lnTo>
                  <a:pt x="848141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84890" y="2542196"/>
            <a:ext cx="6272530" cy="22371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It’s</a:t>
            </a:r>
            <a:r>
              <a:rPr sz="2300" spc="-3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a</a:t>
            </a:r>
            <a:r>
              <a:rPr sz="2300" spc="-3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spc="-40" dirty="0">
                <a:solidFill>
                  <a:srgbClr val="2E829D"/>
                </a:solidFill>
                <a:latin typeface="Calibri"/>
                <a:cs typeface="Calibri"/>
              </a:rPr>
              <a:t>tax-</a:t>
            </a:r>
            <a:r>
              <a:rPr sz="2300" spc="-10" dirty="0">
                <a:solidFill>
                  <a:srgbClr val="2E829D"/>
                </a:solidFill>
                <a:latin typeface="Calibri"/>
                <a:cs typeface="Calibri"/>
              </a:rPr>
              <a:t>efficient</a:t>
            </a:r>
            <a:r>
              <a:rPr sz="2300" spc="-3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way</a:t>
            </a:r>
            <a:r>
              <a:rPr sz="2300" spc="-3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of</a:t>
            </a:r>
            <a:r>
              <a:rPr sz="2300" spc="-3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2E829D"/>
                </a:solidFill>
                <a:latin typeface="Calibri"/>
                <a:cs typeface="Calibri"/>
              </a:rPr>
              <a:t>saving</a:t>
            </a:r>
            <a:endParaRPr sz="2300" dirty="0">
              <a:latin typeface="Calibri"/>
              <a:cs typeface="Calibri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When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build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pension,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are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taken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from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pay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before tax. This means you only pay tax on the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salary you take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home,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which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doesn’t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include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pension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contributions.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So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you’re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getting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tax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relief on what you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in.</a:t>
            </a:r>
            <a:endParaRPr sz="17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5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lang="en-GB" sz="1700" b="0" dirty="0">
                <a:solidFill>
                  <a:srgbClr val="3A4750"/>
                </a:solidFill>
                <a:latin typeface="Calibri Light"/>
                <a:cs typeface="Calibri Light"/>
              </a:rPr>
              <a:t>Please visit the USS website and watch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short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video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for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Overview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Pension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Tax.</a:t>
            </a:r>
            <a:endParaRPr sz="1700" dirty="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34388" y="277661"/>
            <a:ext cx="621030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latin typeface="Calibri Light"/>
                <a:cs typeface="Calibri Light"/>
              </a:rPr>
              <a:t>Four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Benefits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of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saving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into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your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USS</a:t>
            </a:r>
            <a:r>
              <a:rPr sz="2700" b="0" spc="-95" dirty="0">
                <a:latin typeface="Calibri Light"/>
                <a:cs typeface="Calibri Light"/>
              </a:rPr>
              <a:t> </a:t>
            </a:r>
            <a:r>
              <a:rPr sz="2700" b="0" spc="-10" dirty="0">
                <a:latin typeface="Calibri Light"/>
                <a:cs typeface="Calibri Light"/>
              </a:rPr>
              <a:t>pension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8" name="object 8"/>
            <p:cNvSpPr/>
            <p:nvPr/>
          </p:nvSpPr>
          <p:spPr>
            <a:xfrm>
              <a:off x="1047088" y="788867"/>
              <a:ext cx="6172835" cy="0"/>
            </a:xfrm>
            <a:custGeom>
              <a:avLst/>
              <a:gdLst/>
              <a:ahLst/>
              <a:cxnLst/>
              <a:rect l="l" t="t" r="r" b="b"/>
              <a:pathLst>
                <a:path w="6172834">
                  <a:moveTo>
                    <a:pt x="0" y="0"/>
                  </a:moveTo>
                  <a:lnTo>
                    <a:pt x="6172775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5346" y="2460658"/>
            <a:ext cx="1088207" cy="108820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0343502" y="1999939"/>
            <a:ext cx="8481695" cy="3329940"/>
          </a:xfrm>
          <a:custGeom>
            <a:avLst/>
            <a:gdLst/>
            <a:ahLst/>
            <a:cxnLst/>
            <a:rect l="l" t="t" r="r" b="b"/>
            <a:pathLst>
              <a:path w="8481694" h="3329940">
                <a:moveTo>
                  <a:pt x="8481417" y="0"/>
                </a:moveTo>
                <a:lnTo>
                  <a:pt x="0" y="0"/>
                </a:lnTo>
                <a:lnTo>
                  <a:pt x="0" y="3329741"/>
                </a:lnTo>
                <a:lnTo>
                  <a:pt x="8212357" y="3329741"/>
                </a:lnTo>
                <a:lnTo>
                  <a:pt x="8260719" y="3325406"/>
                </a:lnTo>
                <a:lnTo>
                  <a:pt x="8306238" y="3312909"/>
                </a:lnTo>
                <a:lnTo>
                  <a:pt x="8348154" y="3293008"/>
                </a:lnTo>
                <a:lnTo>
                  <a:pt x="8385706" y="3266463"/>
                </a:lnTo>
                <a:lnTo>
                  <a:pt x="8418135" y="3234035"/>
                </a:lnTo>
                <a:lnTo>
                  <a:pt x="8444681" y="3196483"/>
                </a:lnTo>
                <a:lnTo>
                  <a:pt x="8464583" y="3154567"/>
                </a:lnTo>
                <a:lnTo>
                  <a:pt x="8477082" y="3109046"/>
                </a:lnTo>
                <a:lnTo>
                  <a:pt x="8481417" y="3060681"/>
                </a:lnTo>
                <a:lnTo>
                  <a:pt x="848141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949213" y="2542196"/>
            <a:ext cx="6321425" cy="24679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It’s</a:t>
            </a:r>
            <a:r>
              <a:rPr sz="2300" spc="-5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a</a:t>
            </a:r>
            <a:r>
              <a:rPr sz="2300" spc="-4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flexible</a:t>
            </a:r>
            <a:r>
              <a:rPr sz="2300" spc="-4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way</a:t>
            </a:r>
            <a:r>
              <a:rPr sz="2300" spc="-5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to</a:t>
            </a:r>
            <a:r>
              <a:rPr sz="2300" spc="-4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spc="-20" dirty="0">
                <a:solidFill>
                  <a:srgbClr val="2E829D"/>
                </a:solidFill>
                <a:latin typeface="Calibri"/>
                <a:cs typeface="Calibri"/>
              </a:rPr>
              <a:t>save</a:t>
            </a:r>
            <a:endParaRPr sz="2300" dirty="0">
              <a:latin typeface="Calibri"/>
              <a:cs typeface="Calibri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You’ll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 get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guaranteed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income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with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Retirement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Income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Builder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and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flexible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savings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pot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with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Investment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Builder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(if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earn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above</a:t>
            </a:r>
            <a:r>
              <a:rPr sz="1700" b="0" spc="500" dirty="0">
                <a:solidFill>
                  <a:srgbClr val="3A4750"/>
                </a:solidFill>
                <a:latin typeface="Calibri Light"/>
                <a:cs typeface="Calibri Light"/>
              </a:rPr>
              <a:t> 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salary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threshold,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choose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additional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or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transfer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other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pension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savings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in).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It’s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opportunity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increase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income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from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state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 pension.</a:t>
            </a:r>
            <a:endParaRPr sz="17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5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lang="en-GB" sz="1700" b="0" dirty="0">
                <a:solidFill>
                  <a:srgbClr val="3A4750"/>
                </a:solidFill>
                <a:latin typeface="Calibri Light"/>
                <a:cs typeface="Calibri Light"/>
              </a:rPr>
              <a:t>Please visit the USS website to see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how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pension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works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for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more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lang="en-GB"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information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two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parts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USS.</a:t>
            </a:r>
            <a:endParaRPr sz="1700" dirty="0">
              <a:latin typeface="Calibri Light"/>
              <a:cs typeface="Calibri Ligh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79667" y="2460658"/>
            <a:ext cx="1088218" cy="1088207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279178" y="5978875"/>
            <a:ext cx="8481695" cy="3329940"/>
          </a:xfrm>
          <a:custGeom>
            <a:avLst/>
            <a:gdLst/>
            <a:ahLst/>
            <a:cxnLst/>
            <a:rect l="l" t="t" r="r" b="b"/>
            <a:pathLst>
              <a:path w="8481695" h="3329940">
                <a:moveTo>
                  <a:pt x="8481417" y="0"/>
                </a:moveTo>
                <a:lnTo>
                  <a:pt x="0" y="0"/>
                </a:lnTo>
                <a:lnTo>
                  <a:pt x="0" y="3329741"/>
                </a:lnTo>
                <a:lnTo>
                  <a:pt x="8212357" y="3329741"/>
                </a:lnTo>
                <a:lnTo>
                  <a:pt x="8260719" y="3325406"/>
                </a:lnTo>
                <a:lnTo>
                  <a:pt x="8306238" y="3312909"/>
                </a:lnTo>
                <a:lnTo>
                  <a:pt x="8348154" y="3293008"/>
                </a:lnTo>
                <a:lnTo>
                  <a:pt x="8385706" y="3266463"/>
                </a:lnTo>
                <a:lnTo>
                  <a:pt x="8418135" y="3234035"/>
                </a:lnTo>
                <a:lnTo>
                  <a:pt x="8444681" y="3196483"/>
                </a:lnTo>
                <a:lnTo>
                  <a:pt x="8464583" y="3154567"/>
                </a:lnTo>
                <a:lnTo>
                  <a:pt x="8477082" y="3109046"/>
                </a:lnTo>
                <a:lnTo>
                  <a:pt x="8481417" y="3060681"/>
                </a:lnTo>
                <a:lnTo>
                  <a:pt x="848141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884890" y="6521132"/>
            <a:ext cx="6129655" cy="22063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20" dirty="0">
                <a:solidFill>
                  <a:srgbClr val="2E829D"/>
                </a:solidFill>
                <a:latin typeface="Calibri"/>
                <a:cs typeface="Calibri"/>
              </a:rPr>
              <a:t>Your</a:t>
            </a:r>
            <a:r>
              <a:rPr sz="2300" spc="-8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employer</a:t>
            </a:r>
            <a:r>
              <a:rPr sz="2300" spc="-8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contributes</a:t>
            </a:r>
            <a:r>
              <a:rPr sz="2300" spc="-8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spc="-25" dirty="0">
                <a:solidFill>
                  <a:srgbClr val="2E829D"/>
                </a:solidFill>
                <a:latin typeface="Calibri"/>
                <a:cs typeface="Calibri"/>
              </a:rPr>
              <a:t>too</a:t>
            </a:r>
            <a:endParaRPr sz="2300" dirty="0">
              <a:latin typeface="Calibri"/>
              <a:cs typeface="Calibri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top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monthly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6.1%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salary,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your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employer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pays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14.5%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each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month.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Their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contributions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help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fund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benefits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you’ll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get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at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retirement</a:t>
            </a:r>
            <a:r>
              <a:rPr lang="en-GB"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 and go towards the costs of running the scheme.</a:t>
            </a:r>
            <a:endParaRPr sz="17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 dirty="0">
              <a:latin typeface="Calibri Light"/>
              <a:cs typeface="Calibri Light"/>
            </a:endParaRPr>
          </a:p>
          <a:p>
            <a:pPr marL="12700" marR="31115">
              <a:lnSpc>
                <a:spcPts val="1810"/>
              </a:lnSpc>
              <a:spcBef>
                <a:spcPts val="5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if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earn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over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salary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threshold,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employer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will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save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into the Investment Builder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too.</a:t>
            </a:r>
            <a:endParaRPr sz="1700" dirty="0">
              <a:latin typeface="Calibri Light"/>
              <a:cs typeface="Calibri Ligh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15346" y="6439594"/>
            <a:ext cx="1088207" cy="108820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0343502" y="5978875"/>
            <a:ext cx="8481695" cy="3329940"/>
          </a:xfrm>
          <a:custGeom>
            <a:avLst/>
            <a:gdLst/>
            <a:ahLst/>
            <a:cxnLst/>
            <a:rect l="l" t="t" r="r" b="b"/>
            <a:pathLst>
              <a:path w="8481694" h="3329940">
                <a:moveTo>
                  <a:pt x="8481417" y="0"/>
                </a:moveTo>
                <a:lnTo>
                  <a:pt x="0" y="0"/>
                </a:lnTo>
                <a:lnTo>
                  <a:pt x="0" y="3329741"/>
                </a:lnTo>
                <a:lnTo>
                  <a:pt x="8212357" y="3329741"/>
                </a:lnTo>
                <a:lnTo>
                  <a:pt x="8260719" y="3325406"/>
                </a:lnTo>
                <a:lnTo>
                  <a:pt x="8306238" y="3312909"/>
                </a:lnTo>
                <a:lnTo>
                  <a:pt x="8348154" y="3293008"/>
                </a:lnTo>
                <a:lnTo>
                  <a:pt x="8385706" y="3266463"/>
                </a:lnTo>
                <a:lnTo>
                  <a:pt x="8418135" y="3234035"/>
                </a:lnTo>
                <a:lnTo>
                  <a:pt x="8444681" y="3196483"/>
                </a:lnTo>
                <a:lnTo>
                  <a:pt x="8464583" y="3154567"/>
                </a:lnTo>
                <a:lnTo>
                  <a:pt x="8477082" y="3109046"/>
                </a:lnTo>
                <a:lnTo>
                  <a:pt x="8481417" y="3060681"/>
                </a:lnTo>
                <a:lnTo>
                  <a:pt x="848141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949213" y="6521132"/>
            <a:ext cx="6257925" cy="1975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Choose</a:t>
            </a:r>
            <a:r>
              <a:rPr sz="2300" spc="-3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how</a:t>
            </a:r>
            <a:r>
              <a:rPr sz="2300" spc="-2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and</a:t>
            </a:r>
            <a:r>
              <a:rPr sz="2300" spc="-2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where</a:t>
            </a:r>
            <a:r>
              <a:rPr sz="2300" spc="-2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to</a:t>
            </a:r>
            <a:r>
              <a:rPr sz="230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2E829D"/>
                </a:solidFill>
                <a:latin typeface="Calibri"/>
                <a:cs typeface="Calibri"/>
              </a:rPr>
              <a:t>invest</a:t>
            </a:r>
            <a:endParaRPr sz="2300">
              <a:latin typeface="Calibri"/>
              <a:cs typeface="Calibri"/>
            </a:endParaRPr>
          </a:p>
          <a:p>
            <a:pPr marL="12700" marR="5080" algn="just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With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Investment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Builder,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can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either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let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team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investment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experts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make the investment decisions for you, or you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can take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control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 make your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own investment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choices.</a:t>
            </a:r>
            <a:endParaRPr sz="17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>
              <a:latin typeface="Calibri Light"/>
              <a:cs typeface="Calibri Light"/>
            </a:endParaRPr>
          </a:p>
          <a:p>
            <a:pPr marL="12700" marR="269875">
              <a:lnSpc>
                <a:spcPts val="1810"/>
              </a:lnSpc>
              <a:spcBef>
                <a:spcPts val="5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This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means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can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tailor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how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savings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pot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invested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based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on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risk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tolerance,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maybe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even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ethical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religious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beliefs.</a:t>
            </a:r>
            <a:endParaRPr sz="1700">
              <a:latin typeface="Calibri Light"/>
              <a:cs typeface="Calibri Ligh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79667" y="6439594"/>
            <a:ext cx="1088218" cy="1088207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">
              <a:lnSpc>
                <a:spcPts val="1380"/>
              </a:lnSpc>
            </a:pPr>
            <a:r>
              <a:rPr lang="en-GB" spc="-5" dirty="0"/>
              <a:t>2</a:t>
            </a:r>
            <a:endParaRPr spc="-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6705" y="2815187"/>
            <a:ext cx="7686040" cy="2450465"/>
          </a:xfrm>
          <a:custGeom>
            <a:avLst/>
            <a:gdLst/>
            <a:ahLst/>
            <a:cxnLst/>
            <a:rect l="l" t="t" r="r" b="b"/>
            <a:pathLst>
              <a:path w="7686040" h="2450465">
                <a:moveTo>
                  <a:pt x="7685629" y="0"/>
                </a:moveTo>
                <a:lnTo>
                  <a:pt x="0" y="0"/>
                </a:lnTo>
                <a:lnTo>
                  <a:pt x="0" y="2450187"/>
                </a:lnTo>
                <a:lnTo>
                  <a:pt x="7416569" y="2450187"/>
                </a:lnTo>
                <a:lnTo>
                  <a:pt x="7464932" y="2445852"/>
                </a:lnTo>
                <a:lnTo>
                  <a:pt x="7510451" y="2433354"/>
                </a:lnTo>
                <a:lnTo>
                  <a:pt x="7552367" y="2413453"/>
                </a:lnTo>
                <a:lnTo>
                  <a:pt x="7589919" y="2386909"/>
                </a:lnTo>
                <a:lnTo>
                  <a:pt x="7622348" y="2354481"/>
                </a:lnTo>
                <a:lnTo>
                  <a:pt x="7648894" y="2316929"/>
                </a:lnTo>
                <a:lnTo>
                  <a:pt x="7668796" y="2275013"/>
                </a:lnTo>
                <a:lnTo>
                  <a:pt x="7681294" y="2229492"/>
                </a:lnTo>
                <a:lnTo>
                  <a:pt x="7685629" y="2181127"/>
                </a:lnTo>
                <a:lnTo>
                  <a:pt x="7685629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67605" y="3357444"/>
            <a:ext cx="2839720" cy="1054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2E829D"/>
                </a:solidFill>
                <a:latin typeface="Calibri"/>
                <a:cs typeface="Calibri"/>
              </a:rPr>
              <a:t>Life</a:t>
            </a:r>
            <a:r>
              <a:rPr sz="2300" spc="-70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2E829D"/>
                </a:solidFill>
                <a:latin typeface="Calibri"/>
                <a:cs typeface="Calibri"/>
              </a:rPr>
              <a:t>cover</a:t>
            </a:r>
            <a:endParaRPr sz="2300">
              <a:latin typeface="Calibri"/>
              <a:cs typeface="Calibri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support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your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family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if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die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whilst</a:t>
            </a:r>
            <a:r>
              <a:rPr sz="1700" b="0" spc="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paying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34388" y="277661"/>
            <a:ext cx="3772535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dirty="0">
                <a:latin typeface="Calibri Light"/>
                <a:cs typeface="Calibri Light"/>
              </a:rPr>
              <a:t>As</a:t>
            </a:r>
            <a:r>
              <a:rPr sz="2700" b="0" spc="-6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a</a:t>
            </a:r>
            <a:r>
              <a:rPr sz="2700" b="0" spc="-6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USS</a:t>
            </a:r>
            <a:r>
              <a:rPr sz="2700" b="0" spc="-60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member</a:t>
            </a:r>
            <a:r>
              <a:rPr sz="2700" b="0" spc="-65" dirty="0">
                <a:latin typeface="Calibri Light"/>
                <a:cs typeface="Calibri Light"/>
              </a:rPr>
              <a:t> </a:t>
            </a:r>
            <a:r>
              <a:rPr sz="2700" b="0" dirty="0">
                <a:latin typeface="Calibri Light"/>
                <a:cs typeface="Calibri Light"/>
              </a:rPr>
              <a:t>you’ll</a:t>
            </a:r>
            <a:r>
              <a:rPr sz="2700" b="0" spc="-65" dirty="0">
                <a:latin typeface="Calibri Light"/>
                <a:cs typeface="Calibri Light"/>
              </a:rPr>
              <a:t> </a:t>
            </a:r>
            <a:r>
              <a:rPr sz="2700" b="0" spc="-25" dirty="0">
                <a:latin typeface="Calibri Light"/>
                <a:cs typeface="Calibri Light"/>
              </a:rPr>
              <a:t>get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8" name="object 8"/>
            <p:cNvSpPr/>
            <p:nvPr/>
          </p:nvSpPr>
          <p:spPr>
            <a:xfrm>
              <a:off x="1047088" y="788867"/>
              <a:ext cx="3759200" cy="0"/>
            </a:xfrm>
            <a:custGeom>
              <a:avLst/>
              <a:gdLst/>
              <a:ahLst/>
              <a:cxnLst/>
              <a:rect l="l" t="t" r="r" b="b"/>
              <a:pathLst>
                <a:path w="3759200">
                  <a:moveTo>
                    <a:pt x="0" y="0"/>
                  </a:moveTo>
                  <a:lnTo>
                    <a:pt x="3759047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8060" y="3275907"/>
            <a:ext cx="1088207" cy="1088211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0643302" y="2815187"/>
            <a:ext cx="7689215" cy="2450465"/>
          </a:xfrm>
          <a:custGeom>
            <a:avLst/>
            <a:gdLst/>
            <a:ahLst/>
            <a:cxnLst/>
            <a:rect l="l" t="t" r="r" b="b"/>
            <a:pathLst>
              <a:path w="7689215" h="2450465">
                <a:moveTo>
                  <a:pt x="7689095" y="0"/>
                </a:moveTo>
                <a:lnTo>
                  <a:pt x="0" y="0"/>
                </a:lnTo>
                <a:lnTo>
                  <a:pt x="0" y="2450187"/>
                </a:lnTo>
                <a:lnTo>
                  <a:pt x="7420035" y="2450187"/>
                </a:lnTo>
                <a:lnTo>
                  <a:pt x="7468398" y="2445852"/>
                </a:lnTo>
                <a:lnTo>
                  <a:pt x="7513917" y="2433354"/>
                </a:lnTo>
                <a:lnTo>
                  <a:pt x="7555833" y="2413453"/>
                </a:lnTo>
                <a:lnTo>
                  <a:pt x="7593385" y="2386909"/>
                </a:lnTo>
                <a:lnTo>
                  <a:pt x="7625814" y="2354481"/>
                </a:lnTo>
                <a:lnTo>
                  <a:pt x="7652359" y="2316929"/>
                </a:lnTo>
                <a:lnTo>
                  <a:pt x="7672262" y="2275013"/>
                </a:lnTo>
                <a:lnTo>
                  <a:pt x="7684760" y="2229492"/>
                </a:lnTo>
                <a:lnTo>
                  <a:pt x="7689095" y="2181127"/>
                </a:lnTo>
                <a:lnTo>
                  <a:pt x="7689095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464200" y="3357444"/>
            <a:ext cx="2757170" cy="1054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A</a:t>
            </a:r>
            <a:r>
              <a:rPr sz="2300" b="0" spc="-5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guaranteed</a:t>
            </a:r>
            <a:r>
              <a:rPr sz="2300" b="0" spc="-5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spc="-10" dirty="0">
                <a:solidFill>
                  <a:srgbClr val="2E829D"/>
                </a:solidFill>
                <a:latin typeface="Calibri Light"/>
                <a:cs typeface="Calibri Light"/>
              </a:rPr>
              <a:t>income</a:t>
            </a:r>
            <a:endParaRPr sz="2300">
              <a:latin typeface="Calibri Light"/>
              <a:cs typeface="Calibri Light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for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life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once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retire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with</a:t>
            </a:r>
            <a:r>
              <a:rPr sz="1700" b="0" spc="-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5" dirty="0">
                <a:solidFill>
                  <a:srgbClr val="3A4750"/>
                </a:solidFill>
                <a:latin typeface="Calibri Light"/>
                <a:cs typeface="Calibri Light"/>
              </a:rPr>
              <a:t>the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Retirement</a:t>
            </a:r>
            <a:r>
              <a:rPr sz="1700" b="0" spc="-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Income</a:t>
            </a:r>
            <a:r>
              <a:rPr sz="1700" b="0" spc="-1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Builder</a:t>
            </a:r>
            <a:endParaRPr sz="1700">
              <a:latin typeface="Calibri Light"/>
              <a:cs typeface="Calibri Ligh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94667" y="3275907"/>
            <a:ext cx="1088207" cy="1088211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2046705" y="6017036"/>
            <a:ext cx="7686040" cy="2450465"/>
          </a:xfrm>
          <a:custGeom>
            <a:avLst/>
            <a:gdLst/>
            <a:ahLst/>
            <a:cxnLst/>
            <a:rect l="l" t="t" r="r" b="b"/>
            <a:pathLst>
              <a:path w="7686040" h="2450465">
                <a:moveTo>
                  <a:pt x="7685629" y="0"/>
                </a:moveTo>
                <a:lnTo>
                  <a:pt x="0" y="0"/>
                </a:lnTo>
                <a:lnTo>
                  <a:pt x="0" y="2450187"/>
                </a:lnTo>
                <a:lnTo>
                  <a:pt x="7416569" y="2450187"/>
                </a:lnTo>
                <a:lnTo>
                  <a:pt x="7464932" y="2445852"/>
                </a:lnTo>
                <a:lnTo>
                  <a:pt x="7510451" y="2433354"/>
                </a:lnTo>
                <a:lnTo>
                  <a:pt x="7552367" y="2413453"/>
                </a:lnTo>
                <a:lnTo>
                  <a:pt x="7589919" y="2386909"/>
                </a:lnTo>
                <a:lnTo>
                  <a:pt x="7622348" y="2354481"/>
                </a:lnTo>
                <a:lnTo>
                  <a:pt x="7648894" y="2316929"/>
                </a:lnTo>
                <a:lnTo>
                  <a:pt x="7668796" y="2275013"/>
                </a:lnTo>
                <a:lnTo>
                  <a:pt x="7681294" y="2229492"/>
                </a:lnTo>
                <a:lnTo>
                  <a:pt x="7685629" y="2181127"/>
                </a:lnTo>
                <a:lnTo>
                  <a:pt x="7685629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7605" y="6559293"/>
            <a:ext cx="4237990" cy="1054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A</a:t>
            </a:r>
            <a:r>
              <a:rPr sz="2300" b="0" spc="-3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spouse</a:t>
            </a:r>
            <a:r>
              <a:rPr sz="2300" b="0" spc="-1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or</a:t>
            </a:r>
            <a:r>
              <a:rPr sz="2300" b="0" spc="-1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civil</a:t>
            </a:r>
            <a:r>
              <a:rPr sz="2300" b="0" spc="-1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partner’s</a:t>
            </a:r>
            <a:r>
              <a:rPr sz="2300" b="0" spc="-1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spc="-10" dirty="0">
                <a:solidFill>
                  <a:srgbClr val="2E829D"/>
                </a:solidFill>
                <a:latin typeface="Calibri Light"/>
                <a:cs typeface="Calibri Light"/>
              </a:rPr>
              <a:t>pension</a:t>
            </a:r>
            <a:endParaRPr sz="2300">
              <a:latin typeface="Calibri Light"/>
              <a:cs typeface="Calibri Light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2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in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some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cases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dependant’s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pension,</a:t>
            </a:r>
            <a:r>
              <a:rPr sz="1700" b="0" spc="50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giving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peace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of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mind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that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they’ll</a:t>
            </a:r>
            <a:r>
              <a:rPr sz="1700" b="0" spc="2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be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looked</a:t>
            </a:r>
            <a:r>
              <a:rPr sz="1700" b="0" spc="3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10" dirty="0">
                <a:solidFill>
                  <a:srgbClr val="3A4750"/>
                </a:solidFill>
                <a:latin typeface="Calibri Light"/>
                <a:cs typeface="Calibri Light"/>
              </a:rPr>
              <a:t>after</a:t>
            </a:r>
            <a:endParaRPr sz="1700">
              <a:latin typeface="Calibri Light"/>
              <a:cs typeface="Calibri Ligh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98060" y="6477760"/>
            <a:ext cx="1088207" cy="108820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0643302" y="6017036"/>
            <a:ext cx="7689215" cy="2450465"/>
          </a:xfrm>
          <a:custGeom>
            <a:avLst/>
            <a:gdLst/>
            <a:ahLst/>
            <a:cxnLst/>
            <a:rect l="l" t="t" r="r" b="b"/>
            <a:pathLst>
              <a:path w="7689215" h="2450465">
                <a:moveTo>
                  <a:pt x="7689095" y="0"/>
                </a:moveTo>
                <a:lnTo>
                  <a:pt x="0" y="0"/>
                </a:lnTo>
                <a:lnTo>
                  <a:pt x="0" y="2450187"/>
                </a:lnTo>
                <a:lnTo>
                  <a:pt x="7420035" y="2450187"/>
                </a:lnTo>
                <a:lnTo>
                  <a:pt x="7468398" y="2445852"/>
                </a:lnTo>
                <a:lnTo>
                  <a:pt x="7513917" y="2433354"/>
                </a:lnTo>
                <a:lnTo>
                  <a:pt x="7555833" y="2413453"/>
                </a:lnTo>
                <a:lnTo>
                  <a:pt x="7593385" y="2386909"/>
                </a:lnTo>
                <a:lnTo>
                  <a:pt x="7625814" y="2354481"/>
                </a:lnTo>
                <a:lnTo>
                  <a:pt x="7652359" y="2316929"/>
                </a:lnTo>
                <a:lnTo>
                  <a:pt x="7672262" y="2275013"/>
                </a:lnTo>
                <a:lnTo>
                  <a:pt x="7684760" y="2229492"/>
                </a:lnTo>
                <a:lnTo>
                  <a:pt x="7689095" y="2181127"/>
                </a:lnTo>
                <a:lnTo>
                  <a:pt x="7689095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2464200" y="6559293"/>
            <a:ext cx="3178175" cy="1054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Ill</a:t>
            </a:r>
            <a:r>
              <a:rPr sz="2300" b="0" spc="-1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dirty="0">
                <a:solidFill>
                  <a:srgbClr val="2E829D"/>
                </a:solidFill>
                <a:latin typeface="Calibri Light"/>
                <a:cs typeface="Calibri Light"/>
              </a:rPr>
              <a:t>health</a:t>
            </a:r>
            <a:r>
              <a:rPr sz="2300" b="0" spc="-1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300" b="0" spc="-10" dirty="0">
                <a:solidFill>
                  <a:srgbClr val="2E829D"/>
                </a:solidFill>
                <a:latin typeface="Calibri Light"/>
                <a:cs typeface="Calibri Light"/>
              </a:rPr>
              <a:t>benefits</a:t>
            </a:r>
            <a:endParaRPr sz="2300">
              <a:latin typeface="Calibri Light"/>
              <a:cs typeface="Calibri Light"/>
            </a:endParaRPr>
          </a:p>
          <a:p>
            <a:pPr marL="12700" marR="5080">
              <a:lnSpc>
                <a:spcPts val="1810"/>
              </a:lnSpc>
              <a:spcBef>
                <a:spcPts val="1720"/>
              </a:spcBef>
            </a:pP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if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you’re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eligible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and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unable</a:t>
            </a:r>
            <a:r>
              <a:rPr sz="1700" b="0" spc="5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to</a:t>
            </a:r>
            <a:r>
              <a:rPr sz="1700" b="0" spc="10" dirty="0">
                <a:solidFill>
                  <a:srgbClr val="3A4750"/>
                </a:solidFill>
                <a:latin typeface="Calibri Light"/>
                <a:cs typeface="Calibri Light"/>
              </a:rPr>
              <a:t> 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work </a:t>
            </a:r>
            <a:r>
              <a:rPr sz="1700" b="0" dirty="0">
                <a:solidFill>
                  <a:srgbClr val="3A4750"/>
                </a:solidFill>
                <a:latin typeface="Calibri Light"/>
                <a:cs typeface="Calibri Light"/>
              </a:rPr>
              <a:t>long-</a:t>
            </a:r>
            <a:r>
              <a:rPr sz="1700" b="0" spc="-20" dirty="0">
                <a:solidFill>
                  <a:srgbClr val="3A4750"/>
                </a:solidFill>
                <a:latin typeface="Calibri Light"/>
                <a:cs typeface="Calibri Light"/>
              </a:rPr>
              <a:t>term</a:t>
            </a:r>
            <a:endParaRPr sz="1700">
              <a:latin typeface="Calibri Light"/>
              <a:cs typeface="Calibri Ligh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94667" y="6477760"/>
            <a:ext cx="1088207" cy="1088207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">
              <a:lnSpc>
                <a:spcPts val="1380"/>
              </a:lnSpc>
            </a:pPr>
            <a:r>
              <a:rPr lang="en-GB" spc="-5" dirty="0"/>
              <a:t>3</a:t>
            </a:r>
            <a:endParaRPr spc="-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22865" y="0"/>
              <a:ext cx="14481223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227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85944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dirty="0"/>
              <a:t>How</a:t>
            </a:r>
            <a:r>
              <a:rPr spc="-25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spc="-10" dirty="0"/>
              <a:t>Hybrid </a:t>
            </a:r>
            <a:r>
              <a:rPr dirty="0"/>
              <a:t>Scheme</a:t>
            </a:r>
            <a:r>
              <a:rPr spc="-220" dirty="0"/>
              <a:t> </a:t>
            </a:r>
            <a:r>
              <a:rPr spc="-20" dirty="0"/>
              <a:t>Works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277661"/>
            <a:ext cx="2075814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Benefits</a:t>
            </a:r>
            <a:r>
              <a:rPr sz="27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in</a:t>
            </a:r>
            <a:r>
              <a:rPr sz="2700" b="0" spc="-5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USS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4" name="object 4"/>
            <p:cNvSpPr/>
            <p:nvPr/>
          </p:nvSpPr>
          <p:spPr>
            <a:xfrm>
              <a:off x="1047088" y="788867"/>
              <a:ext cx="2063114" cy="0"/>
            </a:xfrm>
            <a:custGeom>
              <a:avLst/>
              <a:gdLst/>
              <a:ahLst/>
              <a:cxnLst/>
              <a:rect l="l" t="t" r="r" b="b"/>
              <a:pathLst>
                <a:path w="2063114">
                  <a:moveTo>
                    <a:pt x="0" y="0"/>
                  </a:moveTo>
                  <a:lnTo>
                    <a:pt x="2062764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109896" y="2480226"/>
            <a:ext cx="12440920" cy="6420485"/>
            <a:chOff x="3109896" y="2480226"/>
            <a:chExt cx="12440920" cy="6420485"/>
          </a:xfrm>
        </p:grpSpPr>
        <p:sp>
          <p:nvSpPr>
            <p:cNvPr id="7" name="object 7"/>
            <p:cNvSpPr/>
            <p:nvPr/>
          </p:nvSpPr>
          <p:spPr>
            <a:xfrm>
              <a:off x="3109896" y="2480226"/>
              <a:ext cx="12440920" cy="6420485"/>
            </a:xfrm>
            <a:custGeom>
              <a:avLst/>
              <a:gdLst/>
              <a:ahLst/>
              <a:cxnLst/>
              <a:rect l="l" t="t" r="r" b="b"/>
              <a:pathLst>
                <a:path w="12440919" h="6420484">
                  <a:moveTo>
                    <a:pt x="8524975" y="77"/>
                  </a:moveTo>
                  <a:lnTo>
                    <a:pt x="8472843" y="0"/>
                  </a:lnTo>
                  <a:lnTo>
                    <a:pt x="8420879" y="307"/>
                  </a:lnTo>
                  <a:lnTo>
                    <a:pt x="8369094" y="988"/>
                  </a:lnTo>
                  <a:lnTo>
                    <a:pt x="8317500" y="2029"/>
                  </a:lnTo>
                  <a:lnTo>
                    <a:pt x="8266108" y="3416"/>
                  </a:lnTo>
                  <a:lnTo>
                    <a:pt x="8214930" y="5138"/>
                  </a:lnTo>
                  <a:lnTo>
                    <a:pt x="8163978" y="7181"/>
                  </a:lnTo>
                  <a:lnTo>
                    <a:pt x="8113262" y="9533"/>
                  </a:lnTo>
                  <a:lnTo>
                    <a:pt x="8062796" y="12180"/>
                  </a:lnTo>
                  <a:lnTo>
                    <a:pt x="8012590" y="15110"/>
                  </a:lnTo>
                  <a:lnTo>
                    <a:pt x="7962656" y="18310"/>
                  </a:lnTo>
                  <a:lnTo>
                    <a:pt x="7913005" y="21766"/>
                  </a:lnTo>
                  <a:lnTo>
                    <a:pt x="7863650" y="25466"/>
                  </a:lnTo>
                  <a:lnTo>
                    <a:pt x="7814601" y="29398"/>
                  </a:lnTo>
                  <a:lnTo>
                    <a:pt x="7765872" y="33547"/>
                  </a:lnTo>
                  <a:lnTo>
                    <a:pt x="7717472" y="37902"/>
                  </a:lnTo>
                  <a:lnTo>
                    <a:pt x="7669414" y="42450"/>
                  </a:lnTo>
                  <a:lnTo>
                    <a:pt x="7574370" y="52070"/>
                  </a:lnTo>
                  <a:lnTo>
                    <a:pt x="7480832" y="62305"/>
                  </a:lnTo>
                  <a:lnTo>
                    <a:pt x="7388894" y="73052"/>
                  </a:lnTo>
                  <a:lnTo>
                    <a:pt x="7298648" y="84207"/>
                  </a:lnTo>
                  <a:lnTo>
                    <a:pt x="7210188" y="95668"/>
                  </a:lnTo>
                  <a:lnTo>
                    <a:pt x="7081049" y="113207"/>
                  </a:lnTo>
                  <a:lnTo>
                    <a:pt x="6876061" y="142505"/>
                  </a:lnTo>
                  <a:lnTo>
                    <a:pt x="6577938" y="185980"/>
                  </a:lnTo>
                  <a:lnTo>
                    <a:pt x="6476640" y="200069"/>
                  </a:lnTo>
                  <a:lnTo>
                    <a:pt x="6412540" y="208512"/>
                  </a:lnTo>
                  <a:lnTo>
                    <a:pt x="6351295" y="216074"/>
                  </a:lnTo>
                  <a:lnTo>
                    <a:pt x="6254480" y="226916"/>
                  </a:lnTo>
                  <a:lnTo>
                    <a:pt x="6188168" y="233887"/>
                  </a:lnTo>
                  <a:lnTo>
                    <a:pt x="6122825" y="240414"/>
                  </a:lnTo>
                  <a:lnTo>
                    <a:pt x="6058436" y="246508"/>
                  </a:lnTo>
                  <a:lnTo>
                    <a:pt x="5994990" y="252179"/>
                  </a:lnTo>
                  <a:lnTo>
                    <a:pt x="5932473" y="257437"/>
                  </a:lnTo>
                  <a:lnTo>
                    <a:pt x="5870872" y="262292"/>
                  </a:lnTo>
                  <a:lnTo>
                    <a:pt x="5810175" y="266755"/>
                  </a:lnTo>
                  <a:lnTo>
                    <a:pt x="5750368" y="270834"/>
                  </a:lnTo>
                  <a:lnTo>
                    <a:pt x="5691439" y="274541"/>
                  </a:lnTo>
                  <a:lnTo>
                    <a:pt x="5633374" y="277886"/>
                  </a:lnTo>
                  <a:lnTo>
                    <a:pt x="5576161" y="280877"/>
                  </a:lnTo>
                  <a:lnTo>
                    <a:pt x="5519786" y="283527"/>
                  </a:lnTo>
                  <a:lnTo>
                    <a:pt x="5464238" y="285843"/>
                  </a:lnTo>
                  <a:lnTo>
                    <a:pt x="5409502" y="287838"/>
                  </a:lnTo>
                  <a:lnTo>
                    <a:pt x="5355566" y="289520"/>
                  </a:lnTo>
                  <a:lnTo>
                    <a:pt x="5302418" y="290900"/>
                  </a:lnTo>
                  <a:lnTo>
                    <a:pt x="5250043" y="291988"/>
                  </a:lnTo>
                  <a:lnTo>
                    <a:pt x="5198430" y="292793"/>
                  </a:lnTo>
                  <a:lnTo>
                    <a:pt x="5147565" y="293327"/>
                  </a:lnTo>
                  <a:lnTo>
                    <a:pt x="5097435" y="293598"/>
                  </a:lnTo>
                  <a:lnTo>
                    <a:pt x="5048028" y="293618"/>
                  </a:lnTo>
                  <a:lnTo>
                    <a:pt x="4999330" y="293396"/>
                  </a:lnTo>
                  <a:lnTo>
                    <a:pt x="4951329" y="292942"/>
                  </a:lnTo>
                  <a:lnTo>
                    <a:pt x="4904012" y="292266"/>
                  </a:lnTo>
                  <a:lnTo>
                    <a:pt x="4857365" y="291379"/>
                  </a:lnTo>
                  <a:lnTo>
                    <a:pt x="4766032" y="289009"/>
                  </a:lnTo>
                  <a:lnTo>
                    <a:pt x="4677227" y="285913"/>
                  </a:lnTo>
                  <a:lnTo>
                    <a:pt x="4590847" y="282172"/>
                  </a:lnTo>
                  <a:lnTo>
                    <a:pt x="4506787" y="277866"/>
                  </a:lnTo>
                  <a:lnTo>
                    <a:pt x="4424945" y="273075"/>
                  </a:lnTo>
                  <a:lnTo>
                    <a:pt x="4345218" y="267880"/>
                  </a:lnTo>
                  <a:lnTo>
                    <a:pt x="4229365" y="259507"/>
                  </a:lnTo>
                  <a:lnTo>
                    <a:pt x="4081329" y="247680"/>
                  </a:lnTo>
                  <a:lnTo>
                    <a:pt x="3771107" y="221440"/>
                  </a:lnTo>
                  <a:lnTo>
                    <a:pt x="3673492" y="213773"/>
                  </a:lnTo>
                  <a:lnTo>
                    <a:pt x="3609722" y="209197"/>
                  </a:lnTo>
                  <a:lnTo>
                    <a:pt x="3546878" y="205143"/>
                  </a:lnTo>
                  <a:lnTo>
                    <a:pt x="3484856" y="201690"/>
                  </a:lnTo>
                  <a:lnTo>
                    <a:pt x="3423553" y="198921"/>
                  </a:lnTo>
                  <a:lnTo>
                    <a:pt x="3362865" y="196915"/>
                  </a:lnTo>
                  <a:lnTo>
                    <a:pt x="3302688" y="195753"/>
                  </a:lnTo>
                  <a:lnTo>
                    <a:pt x="3272759" y="195513"/>
                  </a:lnTo>
                  <a:lnTo>
                    <a:pt x="3242920" y="195515"/>
                  </a:lnTo>
                  <a:lnTo>
                    <a:pt x="3183457" y="196282"/>
                  </a:lnTo>
                  <a:lnTo>
                    <a:pt x="3124195" y="198134"/>
                  </a:lnTo>
                  <a:lnTo>
                    <a:pt x="3065032" y="201152"/>
                  </a:lnTo>
                  <a:lnTo>
                    <a:pt x="3005863" y="205416"/>
                  </a:lnTo>
                  <a:lnTo>
                    <a:pt x="2946586" y="211007"/>
                  </a:lnTo>
                  <a:lnTo>
                    <a:pt x="2887097" y="218005"/>
                  </a:lnTo>
                  <a:lnTo>
                    <a:pt x="2827293" y="226491"/>
                  </a:lnTo>
                  <a:lnTo>
                    <a:pt x="2767070" y="236546"/>
                  </a:lnTo>
                  <a:lnTo>
                    <a:pt x="2706325" y="248249"/>
                  </a:lnTo>
                  <a:lnTo>
                    <a:pt x="2644954" y="261682"/>
                  </a:lnTo>
                  <a:lnTo>
                    <a:pt x="2582854" y="276924"/>
                  </a:lnTo>
                  <a:lnTo>
                    <a:pt x="2519922" y="294057"/>
                  </a:lnTo>
                  <a:lnTo>
                    <a:pt x="2456055" y="313160"/>
                  </a:lnTo>
                  <a:lnTo>
                    <a:pt x="2391148" y="334315"/>
                  </a:lnTo>
                  <a:lnTo>
                    <a:pt x="2325099" y="357601"/>
                  </a:lnTo>
                  <a:lnTo>
                    <a:pt x="2257804" y="383100"/>
                  </a:lnTo>
                  <a:lnTo>
                    <a:pt x="2189160" y="410892"/>
                  </a:lnTo>
                  <a:lnTo>
                    <a:pt x="2119063" y="441057"/>
                  </a:lnTo>
                  <a:lnTo>
                    <a:pt x="2083437" y="457055"/>
                  </a:lnTo>
                  <a:lnTo>
                    <a:pt x="2047410" y="473676"/>
                  </a:lnTo>
                  <a:lnTo>
                    <a:pt x="2010968" y="490931"/>
                  </a:lnTo>
                  <a:lnTo>
                    <a:pt x="1974098" y="508829"/>
                  </a:lnTo>
                  <a:lnTo>
                    <a:pt x="1936787" y="527381"/>
                  </a:lnTo>
                  <a:lnTo>
                    <a:pt x="1899023" y="546597"/>
                  </a:lnTo>
                  <a:lnTo>
                    <a:pt x="1860792" y="566487"/>
                  </a:lnTo>
                  <a:lnTo>
                    <a:pt x="1822081" y="587060"/>
                  </a:lnTo>
                  <a:lnTo>
                    <a:pt x="1782878" y="608328"/>
                  </a:lnTo>
                  <a:lnTo>
                    <a:pt x="1743170" y="630299"/>
                  </a:lnTo>
                  <a:lnTo>
                    <a:pt x="1702944" y="652985"/>
                  </a:lnTo>
                  <a:lnTo>
                    <a:pt x="1662187" y="676395"/>
                  </a:lnTo>
                  <a:lnTo>
                    <a:pt x="1620885" y="700539"/>
                  </a:lnTo>
                  <a:lnTo>
                    <a:pt x="1579026" y="725427"/>
                  </a:lnTo>
                  <a:lnTo>
                    <a:pt x="1536598" y="751070"/>
                  </a:lnTo>
                  <a:lnTo>
                    <a:pt x="1493586" y="777477"/>
                  </a:lnTo>
                  <a:lnTo>
                    <a:pt x="1449979" y="804658"/>
                  </a:lnTo>
                  <a:lnTo>
                    <a:pt x="1405763" y="832624"/>
                  </a:lnTo>
                  <a:lnTo>
                    <a:pt x="1360926" y="861384"/>
                  </a:lnTo>
                  <a:lnTo>
                    <a:pt x="1315454" y="890950"/>
                  </a:lnTo>
                  <a:lnTo>
                    <a:pt x="1269334" y="921330"/>
                  </a:lnTo>
                  <a:lnTo>
                    <a:pt x="1222554" y="952534"/>
                  </a:lnTo>
                  <a:lnTo>
                    <a:pt x="1175101" y="984574"/>
                  </a:lnTo>
                  <a:lnTo>
                    <a:pt x="1126961" y="1017458"/>
                  </a:lnTo>
                  <a:lnTo>
                    <a:pt x="1078123" y="1051197"/>
                  </a:lnTo>
                  <a:lnTo>
                    <a:pt x="1028572" y="1085802"/>
                  </a:lnTo>
                  <a:lnTo>
                    <a:pt x="980856" y="1120663"/>
                  </a:lnTo>
                  <a:lnTo>
                    <a:pt x="933840" y="1157733"/>
                  </a:lnTo>
                  <a:lnTo>
                    <a:pt x="887559" y="1196953"/>
                  </a:lnTo>
                  <a:lnTo>
                    <a:pt x="842049" y="1238264"/>
                  </a:lnTo>
                  <a:lnTo>
                    <a:pt x="797344" y="1281610"/>
                  </a:lnTo>
                  <a:lnTo>
                    <a:pt x="753478" y="1326930"/>
                  </a:lnTo>
                  <a:lnTo>
                    <a:pt x="710487" y="1374168"/>
                  </a:lnTo>
                  <a:lnTo>
                    <a:pt x="668406" y="1423263"/>
                  </a:lnTo>
                  <a:lnTo>
                    <a:pt x="627268" y="1474160"/>
                  </a:lnTo>
                  <a:lnTo>
                    <a:pt x="587110" y="1526798"/>
                  </a:lnTo>
                  <a:lnTo>
                    <a:pt x="547965" y="1581120"/>
                  </a:lnTo>
                  <a:lnTo>
                    <a:pt x="509869" y="1637067"/>
                  </a:lnTo>
                  <a:lnTo>
                    <a:pt x="472856" y="1694581"/>
                  </a:lnTo>
                  <a:lnTo>
                    <a:pt x="436961" y="1753603"/>
                  </a:lnTo>
                  <a:lnTo>
                    <a:pt x="402219" y="1814076"/>
                  </a:lnTo>
                  <a:lnTo>
                    <a:pt x="368665" y="1875942"/>
                  </a:lnTo>
                  <a:lnTo>
                    <a:pt x="336333" y="1939140"/>
                  </a:lnTo>
                  <a:lnTo>
                    <a:pt x="305259" y="2003615"/>
                  </a:lnTo>
                  <a:lnTo>
                    <a:pt x="275476" y="2069306"/>
                  </a:lnTo>
                  <a:lnTo>
                    <a:pt x="247021" y="2136156"/>
                  </a:lnTo>
                  <a:lnTo>
                    <a:pt x="219927" y="2204106"/>
                  </a:lnTo>
                  <a:lnTo>
                    <a:pt x="194229" y="2273099"/>
                  </a:lnTo>
                  <a:lnTo>
                    <a:pt x="169963" y="2343075"/>
                  </a:lnTo>
                  <a:lnTo>
                    <a:pt x="147163" y="2413977"/>
                  </a:lnTo>
                  <a:lnTo>
                    <a:pt x="125863" y="2485746"/>
                  </a:lnTo>
                  <a:lnTo>
                    <a:pt x="106100" y="2558324"/>
                  </a:lnTo>
                  <a:lnTo>
                    <a:pt x="87906" y="2631653"/>
                  </a:lnTo>
                  <a:lnTo>
                    <a:pt x="71318" y="2705674"/>
                  </a:lnTo>
                  <a:lnTo>
                    <a:pt x="56370" y="2780328"/>
                  </a:lnTo>
                  <a:lnTo>
                    <a:pt x="49522" y="2817875"/>
                  </a:lnTo>
                  <a:lnTo>
                    <a:pt x="43097" y="2855558"/>
                  </a:lnTo>
                  <a:lnTo>
                    <a:pt x="37099" y="2893371"/>
                  </a:lnTo>
                  <a:lnTo>
                    <a:pt x="31533" y="2931306"/>
                  </a:lnTo>
                  <a:lnTo>
                    <a:pt x="26403" y="2969355"/>
                  </a:lnTo>
                  <a:lnTo>
                    <a:pt x="21713" y="3007512"/>
                  </a:lnTo>
                  <a:lnTo>
                    <a:pt x="17469" y="3045769"/>
                  </a:lnTo>
                  <a:lnTo>
                    <a:pt x="13673" y="3084119"/>
                  </a:lnTo>
                  <a:lnTo>
                    <a:pt x="10331" y="3122555"/>
                  </a:lnTo>
                  <a:lnTo>
                    <a:pt x="7447" y="3161069"/>
                  </a:lnTo>
                  <a:lnTo>
                    <a:pt x="5025" y="3199654"/>
                  </a:lnTo>
                  <a:lnTo>
                    <a:pt x="3069" y="3238302"/>
                  </a:lnTo>
                  <a:lnTo>
                    <a:pt x="1585" y="3277007"/>
                  </a:lnTo>
                  <a:lnTo>
                    <a:pt x="575" y="3315761"/>
                  </a:lnTo>
                  <a:lnTo>
                    <a:pt x="45" y="3354557"/>
                  </a:lnTo>
                  <a:lnTo>
                    <a:pt x="0" y="3393388"/>
                  </a:lnTo>
                  <a:lnTo>
                    <a:pt x="442" y="3432245"/>
                  </a:lnTo>
                  <a:lnTo>
                    <a:pt x="1377" y="3471123"/>
                  </a:lnTo>
                  <a:lnTo>
                    <a:pt x="2809" y="3510013"/>
                  </a:lnTo>
                  <a:lnTo>
                    <a:pt x="4742" y="3548909"/>
                  </a:lnTo>
                  <a:lnTo>
                    <a:pt x="7181" y="3587803"/>
                  </a:lnTo>
                  <a:lnTo>
                    <a:pt x="10130" y="3626688"/>
                  </a:lnTo>
                  <a:lnTo>
                    <a:pt x="13594" y="3665556"/>
                  </a:lnTo>
                  <a:lnTo>
                    <a:pt x="17576" y="3704400"/>
                  </a:lnTo>
                  <a:lnTo>
                    <a:pt x="22081" y="3743214"/>
                  </a:lnTo>
                  <a:lnTo>
                    <a:pt x="27114" y="3781989"/>
                  </a:lnTo>
                  <a:lnTo>
                    <a:pt x="32678" y="3820718"/>
                  </a:lnTo>
                  <a:lnTo>
                    <a:pt x="38779" y="3859395"/>
                  </a:lnTo>
                  <a:lnTo>
                    <a:pt x="45420" y="3898011"/>
                  </a:lnTo>
                  <a:lnTo>
                    <a:pt x="52606" y="3936560"/>
                  </a:lnTo>
                  <a:lnTo>
                    <a:pt x="60341" y="3975034"/>
                  </a:lnTo>
                  <a:lnTo>
                    <a:pt x="68629" y="4013426"/>
                  </a:lnTo>
                  <a:lnTo>
                    <a:pt x="77476" y="4051728"/>
                  </a:lnTo>
                  <a:lnTo>
                    <a:pt x="86884" y="4089934"/>
                  </a:lnTo>
                  <a:lnTo>
                    <a:pt x="96859" y="4128036"/>
                  </a:lnTo>
                  <a:lnTo>
                    <a:pt x="107405" y="4166027"/>
                  </a:lnTo>
                  <a:lnTo>
                    <a:pt x="118527" y="4203899"/>
                  </a:lnTo>
                  <a:lnTo>
                    <a:pt x="130228" y="4241645"/>
                  </a:lnTo>
                  <a:lnTo>
                    <a:pt x="142513" y="4279258"/>
                  </a:lnTo>
                  <a:lnTo>
                    <a:pt x="155386" y="4316731"/>
                  </a:lnTo>
                  <a:lnTo>
                    <a:pt x="168852" y="4354056"/>
                  </a:lnTo>
                  <a:lnTo>
                    <a:pt x="182915" y="4391226"/>
                  </a:lnTo>
                  <a:lnTo>
                    <a:pt x="197579" y="4428234"/>
                  </a:lnTo>
                  <a:lnTo>
                    <a:pt x="212849" y="4465072"/>
                  </a:lnTo>
                  <a:lnTo>
                    <a:pt x="228729" y="4501734"/>
                  </a:lnTo>
                  <a:lnTo>
                    <a:pt x="245223" y="4538211"/>
                  </a:lnTo>
                  <a:lnTo>
                    <a:pt x="262336" y="4574497"/>
                  </a:lnTo>
                  <a:lnTo>
                    <a:pt x="280073" y="4610584"/>
                  </a:lnTo>
                  <a:lnTo>
                    <a:pt x="298436" y="4646465"/>
                  </a:lnTo>
                  <a:lnTo>
                    <a:pt x="317432" y="4682133"/>
                  </a:lnTo>
                  <a:lnTo>
                    <a:pt x="337064" y="4717580"/>
                  </a:lnTo>
                  <a:lnTo>
                    <a:pt x="357336" y="4752800"/>
                  </a:lnTo>
                  <a:lnTo>
                    <a:pt x="378253" y="4787784"/>
                  </a:lnTo>
                  <a:lnTo>
                    <a:pt x="399819" y="4822526"/>
                  </a:lnTo>
                  <a:lnTo>
                    <a:pt x="422039" y="4857018"/>
                  </a:lnTo>
                  <a:lnTo>
                    <a:pt x="444917" y="4891253"/>
                  </a:lnTo>
                  <a:lnTo>
                    <a:pt x="468457" y="4925223"/>
                  </a:lnTo>
                  <a:lnTo>
                    <a:pt x="492663" y="4958922"/>
                  </a:lnTo>
                  <a:lnTo>
                    <a:pt x="517540" y="4992342"/>
                  </a:lnTo>
                  <a:lnTo>
                    <a:pt x="543093" y="5025476"/>
                  </a:lnTo>
                  <a:lnTo>
                    <a:pt x="569326" y="5058317"/>
                  </a:lnTo>
                  <a:lnTo>
                    <a:pt x="596242" y="5090857"/>
                  </a:lnTo>
                  <a:lnTo>
                    <a:pt x="623847" y="5123088"/>
                  </a:lnTo>
                  <a:lnTo>
                    <a:pt x="652144" y="5155004"/>
                  </a:lnTo>
                  <a:lnTo>
                    <a:pt x="681139" y="5186598"/>
                  </a:lnTo>
                  <a:lnTo>
                    <a:pt x="710834" y="5217862"/>
                  </a:lnTo>
                  <a:lnTo>
                    <a:pt x="741236" y="5248788"/>
                  </a:lnTo>
                  <a:lnTo>
                    <a:pt x="772348" y="5279370"/>
                  </a:lnTo>
                  <a:lnTo>
                    <a:pt x="804174" y="5309600"/>
                  </a:lnTo>
                  <a:lnTo>
                    <a:pt x="836718" y="5339471"/>
                  </a:lnTo>
                  <a:lnTo>
                    <a:pt x="869986" y="5368976"/>
                  </a:lnTo>
                  <a:lnTo>
                    <a:pt x="903982" y="5398107"/>
                  </a:lnTo>
                  <a:lnTo>
                    <a:pt x="938709" y="5426857"/>
                  </a:lnTo>
                  <a:lnTo>
                    <a:pt x="974173" y="5455218"/>
                  </a:lnTo>
                  <a:lnTo>
                    <a:pt x="1010377" y="5483185"/>
                  </a:lnTo>
                  <a:lnTo>
                    <a:pt x="1047326" y="5510748"/>
                  </a:lnTo>
                  <a:lnTo>
                    <a:pt x="1085024" y="5537901"/>
                  </a:lnTo>
                  <a:lnTo>
                    <a:pt x="1123475" y="5564637"/>
                  </a:lnTo>
                  <a:lnTo>
                    <a:pt x="1162685" y="5590948"/>
                  </a:lnTo>
                  <a:lnTo>
                    <a:pt x="1202657" y="5616828"/>
                  </a:lnTo>
                  <a:lnTo>
                    <a:pt x="1243395" y="5642267"/>
                  </a:lnTo>
                  <a:lnTo>
                    <a:pt x="1284905" y="5667261"/>
                  </a:lnTo>
                  <a:lnTo>
                    <a:pt x="1327190" y="5691800"/>
                  </a:lnTo>
                  <a:lnTo>
                    <a:pt x="1370254" y="5715879"/>
                  </a:lnTo>
                  <a:lnTo>
                    <a:pt x="1414103" y="5739488"/>
                  </a:lnTo>
                  <a:lnTo>
                    <a:pt x="1458739" y="5762623"/>
                  </a:lnTo>
                  <a:lnTo>
                    <a:pt x="1504169" y="5785274"/>
                  </a:lnTo>
                  <a:lnTo>
                    <a:pt x="1550396" y="5807434"/>
                  </a:lnTo>
                  <a:lnTo>
                    <a:pt x="1597424" y="5829098"/>
                  </a:lnTo>
                  <a:lnTo>
                    <a:pt x="1645258" y="5850256"/>
                  </a:lnTo>
                  <a:lnTo>
                    <a:pt x="1693901" y="5870902"/>
                  </a:lnTo>
                  <a:lnTo>
                    <a:pt x="1743360" y="5891029"/>
                  </a:lnTo>
                  <a:lnTo>
                    <a:pt x="1793637" y="5910629"/>
                  </a:lnTo>
                  <a:lnTo>
                    <a:pt x="1844737" y="5929695"/>
                  </a:lnTo>
                  <a:lnTo>
                    <a:pt x="1896665" y="5948219"/>
                  </a:lnTo>
                  <a:lnTo>
                    <a:pt x="1949425" y="5966195"/>
                  </a:lnTo>
                  <a:lnTo>
                    <a:pt x="2003021" y="5983615"/>
                  </a:lnTo>
                  <a:lnTo>
                    <a:pt x="2057457" y="6000472"/>
                  </a:lnTo>
                  <a:lnTo>
                    <a:pt x="2112739" y="6016758"/>
                  </a:lnTo>
                  <a:lnTo>
                    <a:pt x="2168870" y="6032467"/>
                  </a:lnTo>
                  <a:lnTo>
                    <a:pt x="2225854" y="6047590"/>
                  </a:lnTo>
                  <a:lnTo>
                    <a:pt x="2283696" y="6062121"/>
                  </a:lnTo>
                  <a:lnTo>
                    <a:pt x="2360449" y="6080720"/>
                  </a:lnTo>
                  <a:lnTo>
                    <a:pt x="2435926" y="6098713"/>
                  </a:lnTo>
                  <a:lnTo>
                    <a:pt x="2510147" y="6116111"/>
                  </a:lnTo>
                  <a:lnTo>
                    <a:pt x="2583130" y="6132922"/>
                  </a:lnTo>
                  <a:lnTo>
                    <a:pt x="2654895" y="6149153"/>
                  </a:lnTo>
                  <a:lnTo>
                    <a:pt x="2725459" y="6164813"/>
                  </a:lnTo>
                  <a:lnTo>
                    <a:pt x="2794843" y="6179911"/>
                  </a:lnTo>
                  <a:lnTo>
                    <a:pt x="2863065" y="6194456"/>
                  </a:lnTo>
                  <a:lnTo>
                    <a:pt x="2930144" y="6208454"/>
                  </a:lnTo>
                  <a:lnTo>
                    <a:pt x="2996099" y="6221916"/>
                  </a:lnTo>
                  <a:lnTo>
                    <a:pt x="3060949" y="6234848"/>
                  </a:lnTo>
                  <a:lnTo>
                    <a:pt x="3124713" y="6247261"/>
                  </a:lnTo>
                  <a:lnTo>
                    <a:pt x="3187410" y="6259161"/>
                  </a:lnTo>
                  <a:lnTo>
                    <a:pt x="3249058" y="6270558"/>
                  </a:lnTo>
                  <a:lnTo>
                    <a:pt x="3309678" y="6281460"/>
                  </a:lnTo>
                  <a:lnTo>
                    <a:pt x="3369287" y="6291876"/>
                  </a:lnTo>
                  <a:lnTo>
                    <a:pt x="3427904" y="6301812"/>
                  </a:lnTo>
                  <a:lnTo>
                    <a:pt x="3485550" y="6311279"/>
                  </a:lnTo>
                  <a:lnTo>
                    <a:pt x="3542242" y="6320285"/>
                  </a:lnTo>
                  <a:lnTo>
                    <a:pt x="3597999" y="6328837"/>
                  </a:lnTo>
                  <a:lnTo>
                    <a:pt x="3652841" y="6336945"/>
                  </a:lnTo>
                  <a:lnTo>
                    <a:pt x="3706786" y="6344616"/>
                  </a:lnTo>
                  <a:lnTo>
                    <a:pt x="3759853" y="6351860"/>
                  </a:lnTo>
                  <a:lnTo>
                    <a:pt x="3812062" y="6358684"/>
                  </a:lnTo>
                  <a:lnTo>
                    <a:pt x="3863431" y="6365097"/>
                  </a:lnTo>
                  <a:lnTo>
                    <a:pt x="3913979" y="6371107"/>
                  </a:lnTo>
                  <a:lnTo>
                    <a:pt x="3963726" y="6376723"/>
                  </a:lnTo>
                  <a:lnTo>
                    <a:pt x="4012689" y="6381953"/>
                  </a:lnTo>
                  <a:lnTo>
                    <a:pt x="4060889" y="6386806"/>
                  </a:lnTo>
                  <a:lnTo>
                    <a:pt x="4108343" y="6391289"/>
                  </a:lnTo>
                  <a:lnTo>
                    <a:pt x="4155071" y="6395412"/>
                  </a:lnTo>
                  <a:lnTo>
                    <a:pt x="4201092" y="6399183"/>
                  </a:lnTo>
                  <a:lnTo>
                    <a:pt x="4246425" y="6402610"/>
                  </a:lnTo>
                  <a:lnTo>
                    <a:pt x="4291089" y="6405701"/>
                  </a:lnTo>
                  <a:lnTo>
                    <a:pt x="4335103" y="6408465"/>
                  </a:lnTo>
                  <a:lnTo>
                    <a:pt x="4378485" y="6410911"/>
                  </a:lnTo>
                  <a:lnTo>
                    <a:pt x="4421254" y="6413046"/>
                  </a:lnTo>
                  <a:lnTo>
                    <a:pt x="4463431" y="6414880"/>
                  </a:lnTo>
                  <a:lnTo>
                    <a:pt x="4505032" y="6416420"/>
                  </a:lnTo>
                  <a:lnTo>
                    <a:pt x="4546078" y="6417675"/>
                  </a:lnTo>
                  <a:lnTo>
                    <a:pt x="4586588" y="6418653"/>
                  </a:lnTo>
                  <a:lnTo>
                    <a:pt x="4626580" y="6419363"/>
                  </a:lnTo>
                  <a:lnTo>
                    <a:pt x="4666073" y="6419814"/>
                  </a:lnTo>
                  <a:lnTo>
                    <a:pt x="4705086" y="6420013"/>
                  </a:lnTo>
                  <a:lnTo>
                    <a:pt x="4743639" y="6419969"/>
                  </a:lnTo>
                  <a:lnTo>
                    <a:pt x="4781750" y="6419690"/>
                  </a:lnTo>
                  <a:lnTo>
                    <a:pt x="4856721" y="6418462"/>
                  </a:lnTo>
                  <a:lnTo>
                    <a:pt x="4966338" y="6415071"/>
                  </a:lnTo>
                  <a:lnTo>
                    <a:pt x="5037743" y="6411876"/>
                  </a:lnTo>
                  <a:lnTo>
                    <a:pt x="5107987" y="6408011"/>
                  </a:lnTo>
                  <a:lnTo>
                    <a:pt x="5177222" y="6403543"/>
                  </a:lnTo>
                  <a:lnTo>
                    <a:pt x="5245598" y="6398540"/>
                  </a:lnTo>
                  <a:lnTo>
                    <a:pt x="5313268" y="6393070"/>
                  </a:lnTo>
                  <a:lnTo>
                    <a:pt x="5413780" y="6384134"/>
                  </a:lnTo>
                  <a:lnTo>
                    <a:pt x="5579915" y="6367853"/>
                  </a:lnTo>
                  <a:lnTo>
                    <a:pt x="5847384" y="6340529"/>
                  </a:lnTo>
                  <a:lnTo>
                    <a:pt x="5949877" y="6330617"/>
                  </a:lnTo>
                  <a:lnTo>
                    <a:pt x="6054362" y="6321240"/>
                  </a:lnTo>
                  <a:lnTo>
                    <a:pt x="6125377" y="6315398"/>
                  </a:lnTo>
                  <a:lnTo>
                    <a:pt x="6197656" y="6309963"/>
                  </a:lnTo>
                  <a:lnTo>
                    <a:pt x="6271351" y="6305000"/>
                  </a:lnTo>
                  <a:lnTo>
                    <a:pt x="6346614" y="6300579"/>
                  </a:lnTo>
                  <a:lnTo>
                    <a:pt x="6423595" y="6296765"/>
                  </a:lnTo>
                  <a:lnTo>
                    <a:pt x="6502446" y="6293625"/>
                  </a:lnTo>
                  <a:lnTo>
                    <a:pt x="6583319" y="6291228"/>
                  </a:lnTo>
                  <a:lnTo>
                    <a:pt x="6624561" y="6290329"/>
                  </a:lnTo>
                  <a:lnTo>
                    <a:pt x="6666366" y="6289641"/>
                  </a:lnTo>
                  <a:lnTo>
                    <a:pt x="6708752" y="6289172"/>
                  </a:lnTo>
                  <a:lnTo>
                    <a:pt x="6751738" y="6288930"/>
                  </a:lnTo>
                  <a:lnTo>
                    <a:pt x="6795343" y="6288924"/>
                  </a:lnTo>
                  <a:lnTo>
                    <a:pt x="6839586" y="6289163"/>
                  </a:lnTo>
                  <a:lnTo>
                    <a:pt x="6884486" y="6289654"/>
                  </a:lnTo>
                  <a:lnTo>
                    <a:pt x="6930063" y="6290407"/>
                  </a:lnTo>
                  <a:lnTo>
                    <a:pt x="6976334" y="6291429"/>
                  </a:lnTo>
                  <a:lnTo>
                    <a:pt x="7023319" y="6292729"/>
                  </a:lnTo>
                  <a:lnTo>
                    <a:pt x="7071037" y="6294315"/>
                  </a:lnTo>
                  <a:lnTo>
                    <a:pt x="7119507" y="6296197"/>
                  </a:lnTo>
                  <a:lnTo>
                    <a:pt x="7168748" y="6298381"/>
                  </a:lnTo>
                  <a:lnTo>
                    <a:pt x="7218778" y="6300877"/>
                  </a:lnTo>
                  <a:lnTo>
                    <a:pt x="7269617" y="6303693"/>
                  </a:lnTo>
                  <a:lnTo>
                    <a:pt x="7321283" y="6306838"/>
                  </a:lnTo>
                  <a:lnTo>
                    <a:pt x="7373796" y="6310319"/>
                  </a:lnTo>
                  <a:lnTo>
                    <a:pt x="7427175" y="6314145"/>
                  </a:lnTo>
                  <a:lnTo>
                    <a:pt x="7481438" y="6318325"/>
                  </a:lnTo>
                  <a:lnTo>
                    <a:pt x="7694700" y="6336020"/>
                  </a:lnTo>
                  <a:lnTo>
                    <a:pt x="7847700" y="6348146"/>
                  </a:lnTo>
                  <a:lnTo>
                    <a:pt x="7995746" y="6359203"/>
                  </a:lnTo>
                  <a:lnTo>
                    <a:pt x="8138981" y="6369152"/>
                  </a:lnTo>
                  <a:lnTo>
                    <a:pt x="8208840" y="6373698"/>
                  </a:lnTo>
                  <a:lnTo>
                    <a:pt x="8277550" y="6377951"/>
                  </a:lnTo>
                  <a:lnTo>
                    <a:pt x="8345129" y="6381907"/>
                  </a:lnTo>
                  <a:lnTo>
                    <a:pt x="8411594" y="6385560"/>
                  </a:lnTo>
                  <a:lnTo>
                    <a:pt x="8476965" y="6388905"/>
                  </a:lnTo>
                  <a:lnTo>
                    <a:pt x="8541258" y="6391937"/>
                  </a:lnTo>
                  <a:lnTo>
                    <a:pt x="8604492" y="6394651"/>
                  </a:lnTo>
                  <a:lnTo>
                    <a:pt x="8666685" y="6397042"/>
                  </a:lnTo>
                  <a:lnTo>
                    <a:pt x="8727854" y="6399105"/>
                  </a:lnTo>
                  <a:lnTo>
                    <a:pt x="8788017" y="6400834"/>
                  </a:lnTo>
                  <a:lnTo>
                    <a:pt x="8847193" y="6402225"/>
                  </a:lnTo>
                  <a:lnTo>
                    <a:pt x="8905399" y="6403272"/>
                  </a:lnTo>
                  <a:lnTo>
                    <a:pt x="8962653" y="6403971"/>
                  </a:lnTo>
                  <a:lnTo>
                    <a:pt x="9018972" y="6404315"/>
                  </a:lnTo>
                  <a:lnTo>
                    <a:pt x="9074376" y="6404301"/>
                  </a:lnTo>
                  <a:lnTo>
                    <a:pt x="9128881" y="6403923"/>
                  </a:lnTo>
                  <a:lnTo>
                    <a:pt x="9182507" y="6403175"/>
                  </a:lnTo>
                  <a:lnTo>
                    <a:pt x="9235269" y="6402053"/>
                  </a:lnTo>
                  <a:lnTo>
                    <a:pt x="9287188" y="6400552"/>
                  </a:lnTo>
                  <a:lnTo>
                    <a:pt x="9338279" y="6398666"/>
                  </a:lnTo>
                  <a:lnTo>
                    <a:pt x="9388562" y="6396391"/>
                  </a:lnTo>
                  <a:lnTo>
                    <a:pt x="9438054" y="6393721"/>
                  </a:lnTo>
                  <a:lnTo>
                    <a:pt x="9486773" y="6390652"/>
                  </a:lnTo>
                  <a:lnTo>
                    <a:pt x="9534738" y="6387177"/>
                  </a:lnTo>
                  <a:lnTo>
                    <a:pt x="9581965" y="6383292"/>
                  </a:lnTo>
                  <a:lnTo>
                    <a:pt x="9628473" y="6378993"/>
                  </a:lnTo>
                  <a:lnTo>
                    <a:pt x="9674279" y="6374273"/>
                  </a:lnTo>
                  <a:lnTo>
                    <a:pt x="9719403" y="6369127"/>
                  </a:lnTo>
                  <a:lnTo>
                    <a:pt x="9763860" y="6363551"/>
                  </a:lnTo>
                  <a:lnTo>
                    <a:pt x="9807671" y="6357540"/>
                  </a:lnTo>
                  <a:lnTo>
                    <a:pt x="9850851" y="6351088"/>
                  </a:lnTo>
                  <a:lnTo>
                    <a:pt x="9893420" y="6344190"/>
                  </a:lnTo>
                  <a:lnTo>
                    <a:pt x="9935395" y="6336841"/>
                  </a:lnTo>
                  <a:lnTo>
                    <a:pt x="9976794" y="6329037"/>
                  </a:lnTo>
                  <a:lnTo>
                    <a:pt x="10017635" y="6320771"/>
                  </a:lnTo>
                  <a:lnTo>
                    <a:pt x="10057936" y="6312039"/>
                  </a:lnTo>
                  <a:lnTo>
                    <a:pt x="10097714" y="6302835"/>
                  </a:lnTo>
                  <a:lnTo>
                    <a:pt x="10136988" y="6293155"/>
                  </a:lnTo>
                  <a:lnTo>
                    <a:pt x="10175776" y="6282994"/>
                  </a:lnTo>
                  <a:lnTo>
                    <a:pt x="10214095" y="6272346"/>
                  </a:lnTo>
                  <a:lnTo>
                    <a:pt x="10251964" y="6261206"/>
                  </a:lnTo>
                  <a:lnTo>
                    <a:pt x="10289400" y="6249570"/>
                  </a:lnTo>
                  <a:lnTo>
                    <a:pt x="10326421" y="6237431"/>
                  </a:lnTo>
                  <a:lnTo>
                    <a:pt x="10363045" y="6224785"/>
                  </a:lnTo>
                  <a:lnTo>
                    <a:pt x="10399290" y="6211627"/>
                  </a:lnTo>
                  <a:lnTo>
                    <a:pt x="10435174" y="6197952"/>
                  </a:lnTo>
                  <a:lnTo>
                    <a:pt x="10470715" y="6183754"/>
                  </a:lnTo>
                  <a:lnTo>
                    <a:pt x="10505930" y="6169029"/>
                  </a:lnTo>
                  <a:lnTo>
                    <a:pt x="10575457" y="6137976"/>
                  </a:lnTo>
                  <a:lnTo>
                    <a:pt x="10643897" y="6104751"/>
                  </a:lnTo>
                  <a:lnTo>
                    <a:pt x="10711394" y="6069314"/>
                  </a:lnTo>
                  <a:lnTo>
                    <a:pt x="10744834" y="6050753"/>
                  </a:lnTo>
                  <a:lnTo>
                    <a:pt x="10778091" y="6031624"/>
                  </a:lnTo>
                  <a:lnTo>
                    <a:pt x="10811185" y="6011921"/>
                  </a:lnTo>
                  <a:lnTo>
                    <a:pt x="10844132" y="5991640"/>
                  </a:lnTo>
                  <a:lnTo>
                    <a:pt x="10876950" y="5970775"/>
                  </a:lnTo>
                  <a:lnTo>
                    <a:pt x="10909659" y="5949321"/>
                  </a:lnTo>
                  <a:lnTo>
                    <a:pt x="10942274" y="5927273"/>
                  </a:lnTo>
                  <a:lnTo>
                    <a:pt x="10974815" y="5904626"/>
                  </a:lnTo>
                  <a:lnTo>
                    <a:pt x="11007300" y="5881375"/>
                  </a:lnTo>
                  <a:lnTo>
                    <a:pt x="11039745" y="5857515"/>
                  </a:lnTo>
                  <a:lnTo>
                    <a:pt x="11072169" y="5833040"/>
                  </a:lnTo>
                  <a:lnTo>
                    <a:pt x="11104591" y="5807946"/>
                  </a:lnTo>
                  <a:lnTo>
                    <a:pt x="11137027" y="5782227"/>
                  </a:lnTo>
                  <a:lnTo>
                    <a:pt x="11169496" y="5755879"/>
                  </a:lnTo>
                  <a:lnTo>
                    <a:pt x="11202016" y="5728895"/>
                  </a:lnTo>
                  <a:lnTo>
                    <a:pt x="11234604" y="5701272"/>
                  </a:lnTo>
                  <a:lnTo>
                    <a:pt x="11267279" y="5673004"/>
                  </a:lnTo>
                  <a:lnTo>
                    <a:pt x="11300058" y="5644086"/>
                  </a:lnTo>
                  <a:lnTo>
                    <a:pt x="11332960" y="5614512"/>
                  </a:lnTo>
                  <a:lnTo>
                    <a:pt x="11380780" y="5570154"/>
                  </a:lnTo>
                  <a:lnTo>
                    <a:pt x="11428279" y="5524106"/>
                  </a:lnTo>
                  <a:lnTo>
                    <a:pt x="11475400" y="5476407"/>
                  </a:lnTo>
                  <a:lnTo>
                    <a:pt x="11522085" y="5427097"/>
                  </a:lnTo>
                  <a:lnTo>
                    <a:pt x="11568276" y="5376213"/>
                  </a:lnTo>
                  <a:lnTo>
                    <a:pt x="11613916" y="5323794"/>
                  </a:lnTo>
                  <a:lnTo>
                    <a:pt x="11658946" y="5269879"/>
                  </a:lnTo>
                  <a:lnTo>
                    <a:pt x="11703309" y="5214506"/>
                  </a:lnTo>
                  <a:lnTo>
                    <a:pt x="11746948" y="5157714"/>
                  </a:lnTo>
                  <a:lnTo>
                    <a:pt x="11789804" y="5099542"/>
                  </a:lnTo>
                  <a:lnTo>
                    <a:pt x="11831819" y="5040027"/>
                  </a:lnTo>
                  <a:lnTo>
                    <a:pt x="11872937" y="4979209"/>
                  </a:lnTo>
                  <a:lnTo>
                    <a:pt x="11913099" y="4917126"/>
                  </a:lnTo>
                  <a:lnTo>
                    <a:pt x="11952248" y="4853816"/>
                  </a:lnTo>
                  <a:lnTo>
                    <a:pt x="11990326" y="4789319"/>
                  </a:lnTo>
                  <a:lnTo>
                    <a:pt x="12027274" y="4723673"/>
                  </a:lnTo>
                  <a:lnTo>
                    <a:pt x="12063037" y="4656916"/>
                  </a:lnTo>
                  <a:lnTo>
                    <a:pt x="12097554" y="4589087"/>
                  </a:lnTo>
                  <a:lnTo>
                    <a:pt x="12114329" y="4554782"/>
                  </a:lnTo>
                  <a:lnTo>
                    <a:pt x="12130770" y="4520224"/>
                  </a:lnTo>
                  <a:lnTo>
                    <a:pt x="12146872" y="4485417"/>
                  </a:lnTo>
                  <a:lnTo>
                    <a:pt x="12162626" y="4450367"/>
                  </a:lnTo>
                  <a:lnTo>
                    <a:pt x="12178026" y="4415077"/>
                  </a:lnTo>
                  <a:lnTo>
                    <a:pt x="12193065" y="4379553"/>
                  </a:lnTo>
                  <a:lnTo>
                    <a:pt x="12207735" y="4343800"/>
                  </a:lnTo>
                  <a:lnTo>
                    <a:pt x="12222028" y="4307822"/>
                  </a:lnTo>
                  <a:lnTo>
                    <a:pt x="12235939" y="4271624"/>
                  </a:lnTo>
                  <a:lnTo>
                    <a:pt x="12249459" y="4235211"/>
                  </a:lnTo>
                  <a:lnTo>
                    <a:pt x="12262581" y="4198588"/>
                  </a:lnTo>
                  <a:lnTo>
                    <a:pt x="12275299" y="4161760"/>
                  </a:lnTo>
                  <a:lnTo>
                    <a:pt x="12287604" y="4124731"/>
                  </a:lnTo>
                  <a:lnTo>
                    <a:pt x="12299490" y="4087506"/>
                  </a:lnTo>
                  <a:lnTo>
                    <a:pt x="12310950" y="4050091"/>
                  </a:lnTo>
                  <a:lnTo>
                    <a:pt x="12321975" y="4012490"/>
                  </a:lnTo>
                  <a:lnTo>
                    <a:pt x="12332560" y="3974707"/>
                  </a:lnTo>
                  <a:lnTo>
                    <a:pt x="12342697" y="3936748"/>
                  </a:lnTo>
                  <a:lnTo>
                    <a:pt x="12352378" y="3898618"/>
                  </a:lnTo>
                  <a:lnTo>
                    <a:pt x="12361597" y="3860320"/>
                  </a:lnTo>
                  <a:lnTo>
                    <a:pt x="12370346" y="3821861"/>
                  </a:lnTo>
                  <a:lnTo>
                    <a:pt x="12378617" y="3783245"/>
                  </a:lnTo>
                  <a:lnTo>
                    <a:pt x="12386405" y="3744476"/>
                  </a:lnTo>
                  <a:lnTo>
                    <a:pt x="12393701" y="3705560"/>
                  </a:lnTo>
                  <a:lnTo>
                    <a:pt x="12400498" y="3666501"/>
                  </a:lnTo>
                  <a:lnTo>
                    <a:pt x="12406790" y="3627304"/>
                  </a:lnTo>
                  <a:lnTo>
                    <a:pt x="12412568" y="3587975"/>
                  </a:lnTo>
                  <a:lnTo>
                    <a:pt x="12417826" y="3548517"/>
                  </a:lnTo>
                  <a:lnTo>
                    <a:pt x="12422556" y="3508936"/>
                  </a:lnTo>
                  <a:lnTo>
                    <a:pt x="12426752" y="3469236"/>
                  </a:lnTo>
                  <a:lnTo>
                    <a:pt x="12430406" y="3429422"/>
                  </a:lnTo>
                  <a:lnTo>
                    <a:pt x="12433510" y="3389500"/>
                  </a:lnTo>
                  <a:lnTo>
                    <a:pt x="12436058" y="3349474"/>
                  </a:lnTo>
                  <a:lnTo>
                    <a:pt x="12438043" y="3309348"/>
                  </a:lnTo>
                  <a:lnTo>
                    <a:pt x="12439456" y="3269128"/>
                  </a:lnTo>
                  <a:lnTo>
                    <a:pt x="12440292" y="3228818"/>
                  </a:lnTo>
                  <a:lnTo>
                    <a:pt x="12440542" y="3188424"/>
                  </a:lnTo>
                  <a:lnTo>
                    <a:pt x="12440200" y="3147949"/>
                  </a:lnTo>
                  <a:lnTo>
                    <a:pt x="12439258" y="3107399"/>
                  </a:lnTo>
                  <a:lnTo>
                    <a:pt x="12437709" y="3066780"/>
                  </a:lnTo>
                  <a:lnTo>
                    <a:pt x="12435546" y="3026094"/>
                  </a:lnTo>
                  <a:lnTo>
                    <a:pt x="12432762" y="2985348"/>
                  </a:lnTo>
                  <a:lnTo>
                    <a:pt x="12429349" y="2944546"/>
                  </a:lnTo>
                  <a:lnTo>
                    <a:pt x="12425300" y="2903693"/>
                  </a:lnTo>
                  <a:lnTo>
                    <a:pt x="12420608" y="2862794"/>
                  </a:lnTo>
                  <a:lnTo>
                    <a:pt x="12415266" y="2821853"/>
                  </a:lnTo>
                  <a:lnTo>
                    <a:pt x="12409267" y="2780876"/>
                  </a:lnTo>
                  <a:lnTo>
                    <a:pt x="12402603" y="2739867"/>
                  </a:lnTo>
                  <a:lnTo>
                    <a:pt x="12395267" y="2698831"/>
                  </a:lnTo>
                  <a:lnTo>
                    <a:pt x="12387252" y="2657773"/>
                  </a:lnTo>
                  <a:lnTo>
                    <a:pt x="12378550" y="2616697"/>
                  </a:lnTo>
                  <a:lnTo>
                    <a:pt x="12369156" y="2575610"/>
                  </a:lnTo>
                  <a:lnTo>
                    <a:pt x="12359060" y="2534514"/>
                  </a:lnTo>
                  <a:lnTo>
                    <a:pt x="12348256" y="2493416"/>
                  </a:lnTo>
                  <a:lnTo>
                    <a:pt x="12336738" y="2452320"/>
                  </a:lnTo>
                  <a:lnTo>
                    <a:pt x="12324497" y="2411230"/>
                  </a:lnTo>
                  <a:lnTo>
                    <a:pt x="12311526" y="2370152"/>
                  </a:lnTo>
                  <a:lnTo>
                    <a:pt x="12297819" y="2329091"/>
                  </a:lnTo>
                  <a:lnTo>
                    <a:pt x="12283367" y="2288051"/>
                  </a:lnTo>
                  <a:lnTo>
                    <a:pt x="12268164" y="2247037"/>
                  </a:lnTo>
                  <a:lnTo>
                    <a:pt x="12252203" y="2206054"/>
                  </a:lnTo>
                  <a:lnTo>
                    <a:pt x="12235476" y="2165107"/>
                  </a:lnTo>
                  <a:lnTo>
                    <a:pt x="12217976" y="2124200"/>
                  </a:lnTo>
                  <a:lnTo>
                    <a:pt x="12199696" y="2083338"/>
                  </a:lnTo>
                  <a:lnTo>
                    <a:pt x="12180629" y="2042527"/>
                  </a:lnTo>
                  <a:lnTo>
                    <a:pt x="12160768" y="2001771"/>
                  </a:lnTo>
                  <a:lnTo>
                    <a:pt x="12140104" y="1961075"/>
                  </a:lnTo>
                  <a:lnTo>
                    <a:pt x="12118632" y="1920443"/>
                  </a:lnTo>
                  <a:lnTo>
                    <a:pt x="12096343" y="1879881"/>
                  </a:lnTo>
                  <a:lnTo>
                    <a:pt x="12073231" y="1839394"/>
                  </a:lnTo>
                  <a:lnTo>
                    <a:pt x="12049288" y="1798985"/>
                  </a:lnTo>
                  <a:lnTo>
                    <a:pt x="12024508" y="1758660"/>
                  </a:lnTo>
                  <a:lnTo>
                    <a:pt x="11998882" y="1718425"/>
                  </a:lnTo>
                  <a:lnTo>
                    <a:pt x="11972404" y="1678282"/>
                  </a:lnTo>
                  <a:lnTo>
                    <a:pt x="11945067" y="1638239"/>
                  </a:lnTo>
                  <a:lnTo>
                    <a:pt x="11916863" y="1598298"/>
                  </a:lnTo>
                  <a:lnTo>
                    <a:pt x="11887785" y="1558465"/>
                  </a:lnTo>
                  <a:lnTo>
                    <a:pt x="11857826" y="1518746"/>
                  </a:lnTo>
                  <a:lnTo>
                    <a:pt x="11826978" y="1479144"/>
                  </a:lnTo>
                  <a:lnTo>
                    <a:pt x="11795235" y="1439665"/>
                  </a:lnTo>
                  <a:lnTo>
                    <a:pt x="11762590" y="1400313"/>
                  </a:lnTo>
                  <a:lnTo>
                    <a:pt x="11729034" y="1361093"/>
                  </a:lnTo>
                  <a:lnTo>
                    <a:pt x="11694561" y="1322010"/>
                  </a:lnTo>
                  <a:lnTo>
                    <a:pt x="11659163" y="1283069"/>
                  </a:lnTo>
                  <a:lnTo>
                    <a:pt x="11622834" y="1244275"/>
                  </a:lnTo>
                  <a:lnTo>
                    <a:pt x="11585566" y="1205632"/>
                  </a:lnTo>
                  <a:lnTo>
                    <a:pt x="11547352" y="1167145"/>
                  </a:lnTo>
                  <a:lnTo>
                    <a:pt x="11508185" y="1128820"/>
                  </a:lnTo>
                  <a:lnTo>
                    <a:pt x="11468057" y="1090660"/>
                  </a:lnTo>
                  <a:lnTo>
                    <a:pt x="11426962" y="1052671"/>
                  </a:lnTo>
                  <a:lnTo>
                    <a:pt x="11384892" y="1014858"/>
                  </a:lnTo>
                  <a:lnTo>
                    <a:pt x="11341839" y="977225"/>
                  </a:lnTo>
                  <a:lnTo>
                    <a:pt x="11297797" y="939777"/>
                  </a:lnTo>
                  <a:lnTo>
                    <a:pt x="11252758" y="902520"/>
                  </a:lnTo>
                  <a:lnTo>
                    <a:pt x="11206716" y="865457"/>
                  </a:lnTo>
                  <a:lnTo>
                    <a:pt x="11159663" y="828594"/>
                  </a:lnTo>
                  <a:lnTo>
                    <a:pt x="11111591" y="791936"/>
                  </a:lnTo>
                  <a:lnTo>
                    <a:pt x="11062494" y="755486"/>
                  </a:lnTo>
                  <a:lnTo>
                    <a:pt x="11012364" y="719251"/>
                  </a:lnTo>
                  <a:lnTo>
                    <a:pt x="10961195" y="683235"/>
                  </a:lnTo>
                  <a:lnTo>
                    <a:pt x="10908978" y="647443"/>
                  </a:lnTo>
                  <a:lnTo>
                    <a:pt x="10855707" y="611879"/>
                  </a:lnTo>
                  <a:lnTo>
                    <a:pt x="10808071" y="581100"/>
                  </a:lnTo>
                  <a:lnTo>
                    <a:pt x="10760080" y="551286"/>
                  </a:lnTo>
                  <a:lnTo>
                    <a:pt x="10711744" y="522425"/>
                  </a:lnTo>
                  <a:lnTo>
                    <a:pt x="10663076" y="494505"/>
                  </a:lnTo>
                  <a:lnTo>
                    <a:pt x="10614087" y="467511"/>
                  </a:lnTo>
                  <a:lnTo>
                    <a:pt x="10564790" y="441432"/>
                  </a:lnTo>
                  <a:lnTo>
                    <a:pt x="10515194" y="416254"/>
                  </a:lnTo>
                  <a:lnTo>
                    <a:pt x="10465313" y="391965"/>
                  </a:lnTo>
                  <a:lnTo>
                    <a:pt x="10415158" y="368552"/>
                  </a:lnTo>
                  <a:lnTo>
                    <a:pt x="10364740" y="346001"/>
                  </a:lnTo>
                  <a:lnTo>
                    <a:pt x="10314071" y="324300"/>
                  </a:lnTo>
                  <a:lnTo>
                    <a:pt x="10263163" y="303436"/>
                  </a:lnTo>
                  <a:lnTo>
                    <a:pt x="10212027" y="283396"/>
                  </a:lnTo>
                  <a:lnTo>
                    <a:pt x="10160675" y="264167"/>
                  </a:lnTo>
                  <a:lnTo>
                    <a:pt x="10109118" y="245736"/>
                  </a:lnTo>
                  <a:lnTo>
                    <a:pt x="10057368" y="228091"/>
                  </a:lnTo>
                  <a:lnTo>
                    <a:pt x="10005438" y="211218"/>
                  </a:lnTo>
                  <a:lnTo>
                    <a:pt x="9953337" y="195105"/>
                  </a:lnTo>
                  <a:lnTo>
                    <a:pt x="9901079" y="179739"/>
                  </a:lnTo>
                  <a:lnTo>
                    <a:pt x="9848674" y="165106"/>
                  </a:lnTo>
                  <a:lnTo>
                    <a:pt x="9796135" y="151195"/>
                  </a:lnTo>
                  <a:lnTo>
                    <a:pt x="9743472" y="137991"/>
                  </a:lnTo>
                  <a:lnTo>
                    <a:pt x="9690698" y="125483"/>
                  </a:lnTo>
                  <a:lnTo>
                    <a:pt x="9637823" y="113656"/>
                  </a:lnTo>
                  <a:lnTo>
                    <a:pt x="9584861" y="102500"/>
                  </a:lnTo>
                  <a:lnTo>
                    <a:pt x="9531822" y="91999"/>
                  </a:lnTo>
                  <a:lnTo>
                    <a:pt x="9478718" y="82142"/>
                  </a:lnTo>
                  <a:lnTo>
                    <a:pt x="9425561" y="72916"/>
                  </a:lnTo>
                  <a:lnTo>
                    <a:pt x="9372361" y="64308"/>
                  </a:lnTo>
                  <a:lnTo>
                    <a:pt x="9319132" y="56305"/>
                  </a:lnTo>
                  <a:lnTo>
                    <a:pt x="9265884" y="48893"/>
                  </a:lnTo>
                  <a:lnTo>
                    <a:pt x="9212629" y="42061"/>
                  </a:lnTo>
                  <a:lnTo>
                    <a:pt x="9159379" y="35795"/>
                  </a:lnTo>
                  <a:lnTo>
                    <a:pt x="9106145" y="30083"/>
                  </a:lnTo>
                  <a:lnTo>
                    <a:pt x="9052939" y="24910"/>
                  </a:lnTo>
                  <a:lnTo>
                    <a:pt x="8999773" y="20266"/>
                  </a:lnTo>
                  <a:lnTo>
                    <a:pt x="8946658" y="16136"/>
                  </a:lnTo>
                  <a:lnTo>
                    <a:pt x="8893605" y="12508"/>
                  </a:lnTo>
                  <a:lnTo>
                    <a:pt x="8840628" y="9368"/>
                  </a:lnTo>
                  <a:lnTo>
                    <a:pt x="8787736" y="6705"/>
                  </a:lnTo>
                  <a:lnTo>
                    <a:pt x="8734942" y="4505"/>
                  </a:lnTo>
                  <a:lnTo>
                    <a:pt x="8682257" y="2755"/>
                  </a:lnTo>
                  <a:lnTo>
                    <a:pt x="8629693" y="1442"/>
                  </a:lnTo>
                  <a:lnTo>
                    <a:pt x="8577262" y="554"/>
                  </a:lnTo>
                  <a:lnTo>
                    <a:pt x="8524975" y="77"/>
                  </a:lnTo>
                  <a:close/>
                </a:path>
              </a:pathLst>
            </a:custGeom>
            <a:solidFill>
              <a:srgbClr val="EB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1068" y="2949491"/>
              <a:ext cx="4278718" cy="42787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85568" y="2554896"/>
              <a:ext cx="4898269" cy="489826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908026" y="3719864"/>
            <a:ext cx="1405255" cy="23990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70485">
              <a:lnSpc>
                <a:spcPct val="100000"/>
              </a:lnSpc>
              <a:spcBef>
                <a:spcPts val="125"/>
              </a:spcBef>
            </a:pPr>
            <a:r>
              <a:rPr sz="8900" b="0" spc="-25" dirty="0">
                <a:solidFill>
                  <a:srgbClr val="FFFFFF"/>
                </a:solidFill>
                <a:latin typeface="Calibri Light"/>
                <a:cs typeface="Calibri Light"/>
              </a:rPr>
              <a:t>DB</a:t>
            </a:r>
            <a:endParaRPr sz="8900">
              <a:latin typeface="Calibri Light"/>
              <a:cs typeface="Calibri Light"/>
            </a:endParaRPr>
          </a:p>
          <a:p>
            <a:pPr marL="70485" marR="5080" indent="-58419">
              <a:lnSpc>
                <a:spcPts val="3529"/>
              </a:lnSpc>
              <a:spcBef>
                <a:spcPts val="915"/>
              </a:spcBef>
            </a:pPr>
            <a:r>
              <a:rPr sz="3500" b="0" spc="-35" dirty="0">
                <a:solidFill>
                  <a:srgbClr val="FFFFFF"/>
                </a:solidFill>
                <a:latin typeface="Calibri Light"/>
                <a:cs typeface="Calibri Light"/>
              </a:rPr>
              <a:t>Defined </a:t>
            </a:r>
            <a:r>
              <a:rPr sz="3500" b="0" spc="-10" dirty="0">
                <a:solidFill>
                  <a:srgbClr val="FFFFFF"/>
                </a:solidFill>
                <a:latin typeface="Calibri Light"/>
                <a:cs typeface="Calibri Light"/>
              </a:rPr>
              <a:t>Benefit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14130" y="3719864"/>
            <a:ext cx="2241550" cy="23990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25"/>
              </a:spcBef>
            </a:pPr>
            <a:r>
              <a:rPr sz="8900" b="0" spc="-25" dirty="0">
                <a:solidFill>
                  <a:srgbClr val="FFFFFF"/>
                </a:solidFill>
                <a:latin typeface="Calibri Light"/>
                <a:cs typeface="Calibri Light"/>
              </a:rPr>
              <a:t>DC</a:t>
            </a:r>
            <a:endParaRPr sz="8900">
              <a:latin typeface="Calibri Light"/>
              <a:cs typeface="Calibri Light"/>
            </a:endParaRPr>
          </a:p>
          <a:p>
            <a:pPr marL="12065" marR="5080" indent="-635" algn="ctr">
              <a:lnSpc>
                <a:spcPts val="3529"/>
              </a:lnSpc>
              <a:spcBef>
                <a:spcPts val="915"/>
              </a:spcBef>
            </a:pPr>
            <a:r>
              <a:rPr sz="3500" b="0" spc="-10" dirty="0">
                <a:solidFill>
                  <a:srgbClr val="FFFFFF"/>
                </a:solidFill>
                <a:latin typeface="Calibri Light"/>
                <a:cs typeface="Calibri Light"/>
              </a:rPr>
              <a:t>Defined </a:t>
            </a:r>
            <a:r>
              <a:rPr sz="3500" b="0" spc="-45" dirty="0">
                <a:solidFill>
                  <a:srgbClr val="FFFFFF"/>
                </a:solidFill>
                <a:latin typeface="Calibri Light"/>
                <a:cs typeface="Calibri Light"/>
              </a:rPr>
              <a:t>Contribution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11746" y="7225536"/>
            <a:ext cx="3399154" cy="101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3865"/>
              </a:lnSpc>
              <a:spcBef>
                <a:spcPts val="130"/>
              </a:spcBef>
            </a:pPr>
            <a:r>
              <a:rPr sz="3500" b="0" spc="-45" dirty="0">
                <a:solidFill>
                  <a:srgbClr val="34454D"/>
                </a:solidFill>
                <a:latin typeface="Calibri Light"/>
                <a:cs typeface="Calibri Light"/>
              </a:rPr>
              <a:t>Retirement</a:t>
            </a:r>
            <a:r>
              <a:rPr sz="3500" b="0" spc="-145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3500" b="0" spc="-10" dirty="0">
                <a:solidFill>
                  <a:srgbClr val="34454D"/>
                </a:solidFill>
                <a:latin typeface="Calibri Light"/>
                <a:cs typeface="Calibri Light"/>
              </a:rPr>
              <a:t>Income</a:t>
            </a:r>
            <a:endParaRPr sz="3500">
              <a:latin typeface="Calibri Light"/>
              <a:cs typeface="Calibri Light"/>
            </a:endParaRPr>
          </a:p>
          <a:p>
            <a:pPr algn="ctr">
              <a:lnSpc>
                <a:spcPts val="3865"/>
              </a:lnSpc>
            </a:pPr>
            <a:r>
              <a:rPr sz="3500" b="0" spc="-10" dirty="0">
                <a:solidFill>
                  <a:srgbClr val="34454D"/>
                </a:solidFill>
                <a:latin typeface="Calibri Light"/>
                <a:cs typeface="Calibri Light"/>
              </a:rPr>
              <a:t>Builder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41973" y="7225536"/>
            <a:ext cx="1986280" cy="101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3865"/>
              </a:lnSpc>
              <a:spcBef>
                <a:spcPts val="130"/>
              </a:spcBef>
            </a:pPr>
            <a:r>
              <a:rPr sz="3500" b="0" spc="-40" dirty="0">
                <a:solidFill>
                  <a:srgbClr val="34454D"/>
                </a:solidFill>
                <a:latin typeface="Calibri Light"/>
                <a:cs typeface="Calibri Light"/>
              </a:rPr>
              <a:t>Investment</a:t>
            </a:r>
            <a:endParaRPr sz="3500">
              <a:latin typeface="Calibri Light"/>
              <a:cs typeface="Calibri Light"/>
            </a:endParaRPr>
          </a:p>
          <a:p>
            <a:pPr algn="ctr">
              <a:lnSpc>
                <a:spcPts val="3865"/>
              </a:lnSpc>
            </a:pPr>
            <a:r>
              <a:rPr sz="3500" b="0" spc="-10" dirty="0">
                <a:solidFill>
                  <a:srgbClr val="34454D"/>
                </a:solidFill>
                <a:latin typeface="Calibri Light"/>
                <a:cs typeface="Calibri Light"/>
              </a:rPr>
              <a:t>Builder</a:t>
            </a:r>
            <a:endParaRPr sz="3500">
              <a:latin typeface="Calibri Light"/>
              <a:cs typeface="Calibri 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388013" y="2257606"/>
            <a:ext cx="6069965" cy="8255634"/>
            <a:chOff x="9388013" y="2257606"/>
            <a:chExt cx="6069965" cy="8255634"/>
          </a:xfrm>
        </p:grpSpPr>
        <p:sp>
          <p:nvSpPr>
            <p:cNvPr id="15" name="object 15"/>
            <p:cNvSpPr/>
            <p:nvPr/>
          </p:nvSpPr>
          <p:spPr>
            <a:xfrm>
              <a:off x="9419426" y="2257606"/>
              <a:ext cx="0" cy="7112634"/>
            </a:xfrm>
            <a:custGeom>
              <a:avLst/>
              <a:gdLst/>
              <a:ahLst/>
              <a:cxnLst/>
              <a:rect l="l" t="t" r="r" b="b"/>
              <a:pathLst>
                <a:path h="7112634">
                  <a:moveTo>
                    <a:pt x="0" y="0"/>
                  </a:moveTo>
                  <a:lnTo>
                    <a:pt x="0" y="7112100"/>
                  </a:lnTo>
                </a:path>
              </a:pathLst>
            </a:custGeom>
            <a:ln w="62825">
              <a:solidFill>
                <a:srgbClr val="858F94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797751" y="9193437"/>
              <a:ext cx="659765" cy="1319530"/>
            </a:xfrm>
            <a:custGeom>
              <a:avLst/>
              <a:gdLst/>
              <a:ahLst/>
              <a:cxnLst/>
              <a:rect l="l" t="t" r="r" b="b"/>
              <a:pathLst>
                <a:path w="659765" h="1319529">
                  <a:moveTo>
                    <a:pt x="0" y="0"/>
                  </a:moveTo>
                  <a:lnTo>
                    <a:pt x="0" y="1319331"/>
                  </a:lnTo>
                  <a:lnTo>
                    <a:pt x="659665" y="659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B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318611" y="9490736"/>
            <a:ext cx="11487150" cy="666849"/>
          </a:xfrm>
          <a:prstGeom prst="rect">
            <a:avLst/>
          </a:prstGeom>
          <a:solidFill>
            <a:srgbClr val="62B88B"/>
          </a:solidFill>
        </p:spPr>
        <p:txBody>
          <a:bodyPr vert="horz" wrap="square" lIns="0" tIns="0" rIns="0" bIns="0" rtlCol="0">
            <a:spAutoFit/>
          </a:bodyPr>
          <a:lstStyle/>
          <a:p>
            <a:pPr marL="652145" algn="ctr">
              <a:lnSpc>
                <a:spcPts val="5160"/>
              </a:lnSpc>
            </a:pPr>
            <a:r>
              <a:rPr sz="4850" b="0" spc="-10" dirty="0">
                <a:solidFill>
                  <a:srgbClr val="FFFFFF"/>
                </a:solidFill>
                <a:latin typeface="Calibri Light"/>
                <a:cs typeface="Calibri Light"/>
              </a:rPr>
              <a:t>Salary</a:t>
            </a:r>
            <a:r>
              <a:rPr lang="en-GB" sz="4850" b="0" spc="-1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endParaRPr sz="4850" dirty="0">
              <a:latin typeface="Calibri Light"/>
              <a:cs typeface="Calibri Ligh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">
              <a:lnSpc>
                <a:spcPts val="1380"/>
              </a:lnSpc>
            </a:pPr>
            <a:r>
              <a:rPr lang="en-GB" spc="-5" dirty="0"/>
              <a:t>4</a:t>
            </a:r>
            <a:endParaRPr spc="-5" dirty="0"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787717" y="1532769"/>
            <a:ext cx="3263418" cy="654731"/>
          </a:xfrm>
          <a:prstGeom prst="rect">
            <a:avLst/>
          </a:prstGeom>
          <a:solidFill>
            <a:srgbClr val="62B88B"/>
          </a:solidFill>
        </p:spPr>
        <p:txBody>
          <a:bodyPr vert="horz" wrap="square" lIns="0" tIns="0" rIns="0" bIns="0" rtlCol="0">
            <a:spAutoFit/>
          </a:bodyPr>
          <a:lstStyle/>
          <a:p>
            <a:pPr marL="471805">
              <a:lnSpc>
                <a:spcPts val="5085"/>
              </a:lnSpc>
            </a:pPr>
            <a:r>
              <a:rPr lang="en-GB" sz="4850" spc="-10" dirty="0">
                <a:latin typeface="Calibri Light"/>
                <a:cs typeface="Calibri Light"/>
              </a:rPr>
              <a:t>Threshold</a:t>
            </a:r>
            <a:endParaRPr sz="4850" dirty="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" y="0"/>
            <a:ext cx="20104100" cy="11308715"/>
            <a:chOff x="418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0969" y="0"/>
              <a:ext cx="1756313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" y="0"/>
              <a:ext cx="8517890" cy="11308715"/>
            </a:xfrm>
            <a:custGeom>
              <a:avLst/>
              <a:gdLst/>
              <a:ahLst/>
              <a:cxnLst/>
              <a:rect l="l" t="t" r="r" b="b"/>
              <a:pathLst>
                <a:path w="8517890" h="11308715">
                  <a:moveTo>
                    <a:pt x="738098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5914019" y="11308556"/>
                  </a:lnTo>
                  <a:lnTo>
                    <a:pt x="5929208" y="11292035"/>
                  </a:lnTo>
                  <a:lnTo>
                    <a:pt x="5980303" y="11235602"/>
                  </a:lnTo>
                  <a:lnTo>
                    <a:pt x="6030969" y="11178777"/>
                  </a:lnTo>
                  <a:lnTo>
                    <a:pt x="6081204" y="11121561"/>
                  </a:lnTo>
                  <a:lnTo>
                    <a:pt x="6131006" y="11063958"/>
                  </a:lnTo>
                  <a:lnTo>
                    <a:pt x="6180371" y="11005969"/>
                  </a:lnTo>
                  <a:lnTo>
                    <a:pt x="6229298" y="10947599"/>
                  </a:lnTo>
                  <a:lnTo>
                    <a:pt x="6277783" y="10888848"/>
                  </a:lnTo>
                  <a:lnTo>
                    <a:pt x="6325825" y="10829719"/>
                  </a:lnTo>
                  <a:lnTo>
                    <a:pt x="6373421" y="10770216"/>
                  </a:lnTo>
                  <a:lnTo>
                    <a:pt x="6420567" y="10710340"/>
                  </a:lnTo>
                  <a:lnTo>
                    <a:pt x="6467262" y="10650095"/>
                  </a:lnTo>
                  <a:lnTo>
                    <a:pt x="6513503" y="10589482"/>
                  </a:lnTo>
                  <a:lnTo>
                    <a:pt x="6559288" y="10528505"/>
                  </a:lnTo>
                  <a:lnTo>
                    <a:pt x="6604613" y="10467165"/>
                  </a:lnTo>
                  <a:lnTo>
                    <a:pt x="6649477" y="10405466"/>
                  </a:lnTo>
                  <a:lnTo>
                    <a:pt x="6693877" y="10343410"/>
                  </a:lnTo>
                  <a:lnTo>
                    <a:pt x="6737810" y="10281000"/>
                  </a:lnTo>
                  <a:lnTo>
                    <a:pt x="6781274" y="10218237"/>
                  </a:lnTo>
                  <a:lnTo>
                    <a:pt x="6824265" y="10155125"/>
                  </a:lnTo>
                  <a:lnTo>
                    <a:pt x="6866783" y="10091666"/>
                  </a:lnTo>
                  <a:lnTo>
                    <a:pt x="6908823" y="10027863"/>
                  </a:lnTo>
                  <a:lnTo>
                    <a:pt x="6950384" y="9963719"/>
                  </a:lnTo>
                  <a:lnTo>
                    <a:pt x="6991463" y="9899235"/>
                  </a:lnTo>
                  <a:lnTo>
                    <a:pt x="7032057" y="9834414"/>
                  </a:lnTo>
                  <a:lnTo>
                    <a:pt x="7072164" y="9769259"/>
                  </a:lnTo>
                  <a:lnTo>
                    <a:pt x="7111782" y="9703773"/>
                  </a:lnTo>
                  <a:lnTo>
                    <a:pt x="7150907" y="9637958"/>
                  </a:lnTo>
                  <a:lnTo>
                    <a:pt x="7189538" y="9571816"/>
                  </a:lnTo>
                  <a:lnTo>
                    <a:pt x="7227671" y="9505351"/>
                  </a:lnTo>
                  <a:lnTo>
                    <a:pt x="7265304" y="9438564"/>
                  </a:lnTo>
                  <a:lnTo>
                    <a:pt x="7302434" y="9371458"/>
                  </a:lnTo>
                  <a:lnTo>
                    <a:pt x="7339060" y="9304037"/>
                  </a:lnTo>
                  <a:lnTo>
                    <a:pt x="7375178" y="9236301"/>
                  </a:lnTo>
                  <a:lnTo>
                    <a:pt x="7410786" y="9168255"/>
                  </a:lnTo>
                  <a:lnTo>
                    <a:pt x="7445881" y="9099899"/>
                  </a:lnTo>
                  <a:lnTo>
                    <a:pt x="7480461" y="9031238"/>
                  </a:lnTo>
                  <a:lnTo>
                    <a:pt x="7514524" y="8962274"/>
                  </a:lnTo>
                  <a:lnTo>
                    <a:pt x="7548066" y="8893008"/>
                  </a:lnTo>
                  <a:lnTo>
                    <a:pt x="7581085" y="8823444"/>
                  </a:lnTo>
                  <a:lnTo>
                    <a:pt x="7613579" y="8753585"/>
                  </a:lnTo>
                  <a:lnTo>
                    <a:pt x="7645544" y="8683432"/>
                  </a:lnTo>
                  <a:lnTo>
                    <a:pt x="7676980" y="8612988"/>
                  </a:lnTo>
                  <a:lnTo>
                    <a:pt x="7707882" y="8542256"/>
                  </a:lnTo>
                  <a:lnTo>
                    <a:pt x="7738248" y="8471239"/>
                  </a:lnTo>
                  <a:lnTo>
                    <a:pt x="7768077" y="8399938"/>
                  </a:lnTo>
                  <a:lnTo>
                    <a:pt x="7797364" y="8328357"/>
                  </a:lnTo>
                  <a:lnTo>
                    <a:pt x="7826109" y="8256498"/>
                  </a:lnTo>
                  <a:lnTo>
                    <a:pt x="7854307" y="8184364"/>
                  </a:lnTo>
                  <a:lnTo>
                    <a:pt x="7881957" y="8111957"/>
                  </a:lnTo>
                  <a:lnTo>
                    <a:pt x="7909056" y="8039279"/>
                  </a:lnTo>
                  <a:lnTo>
                    <a:pt x="7935602" y="7966334"/>
                  </a:lnTo>
                  <a:lnTo>
                    <a:pt x="7961592" y="7893124"/>
                  </a:lnTo>
                  <a:lnTo>
                    <a:pt x="7987023" y="7819651"/>
                  </a:lnTo>
                  <a:lnTo>
                    <a:pt x="8011893" y="7745917"/>
                  </a:lnTo>
                  <a:lnTo>
                    <a:pt x="8036199" y="7671927"/>
                  </a:lnTo>
                  <a:lnTo>
                    <a:pt x="8059939" y="7597681"/>
                  </a:lnTo>
                  <a:lnTo>
                    <a:pt x="8083110" y="7523183"/>
                  </a:lnTo>
                  <a:lnTo>
                    <a:pt x="8105710" y="7448435"/>
                  </a:lnTo>
                  <a:lnTo>
                    <a:pt x="8127736" y="7373439"/>
                  </a:lnTo>
                  <a:lnTo>
                    <a:pt x="8149186" y="7298199"/>
                  </a:lnTo>
                  <a:lnTo>
                    <a:pt x="8170056" y="7222717"/>
                  </a:lnTo>
                  <a:lnTo>
                    <a:pt x="8190345" y="7146995"/>
                  </a:lnTo>
                  <a:lnTo>
                    <a:pt x="8210050" y="7071036"/>
                  </a:lnTo>
                  <a:lnTo>
                    <a:pt x="8229168" y="6994842"/>
                  </a:lnTo>
                  <a:lnTo>
                    <a:pt x="8247698" y="6918416"/>
                  </a:lnTo>
                  <a:lnTo>
                    <a:pt x="8265635" y="6841761"/>
                  </a:lnTo>
                  <a:lnTo>
                    <a:pt x="8282978" y="6764879"/>
                  </a:lnTo>
                  <a:lnTo>
                    <a:pt x="8299724" y="6687772"/>
                  </a:lnTo>
                  <a:lnTo>
                    <a:pt x="8315871" y="6610444"/>
                  </a:lnTo>
                  <a:lnTo>
                    <a:pt x="8331416" y="6532896"/>
                  </a:lnTo>
                  <a:lnTo>
                    <a:pt x="8346356" y="6455131"/>
                  </a:lnTo>
                  <a:lnTo>
                    <a:pt x="8360689" y="6377153"/>
                  </a:lnTo>
                  <a:lnTo>
                    <a:pt x="8374413" y="6298963"/>
                  </a:lnTo>
                  <a:lnTo>
                    <a:pt x="8387524" y="6220563"/>
                  </a:lnTo>
                  <a:lnTo>
                    <a:pt x="8400021" y="6141958"/>
                  </a:lnTo>
                  <a:lnTo>
                    <a:pt x="8411900" y="6063148"/>
                  </a:lnTo>
                  <a:lnTo>
                    <a:pt x="8423160" y="5984137"/>
                  </a:lnTo>
                  <a:lnTo>
                    <a:pt x="8433797" y="5904927"/>
                  </a:lnTo>
                  <a:lnTo>
                    <a:pt x="8443810" y="5825520"/>
                  </a:lnTo>
                  <a:lnTo>
                    <a:pt x="8453194" y="5745920"/>
                  </a:lnTo>
                  <a:lnTo>
                    <a:pt x="8461949" y="5666129"/>
                  </a:lnTo>
                  <a:lnTo>
                    <a:pt x="8470072" y="5586149"/>
                  </a:lnTo>
                  <a:lnTo>
                    <a:pt x="8477559" y="5505983"/>
                  </a:lnTo>
                  <a:lnTo>
                    <a:pt x="8484408" y="5425633"/>
                  </a:lnTo>
                  <a:lnTo>
                    <a:pt x="8490618" y="5345103"/>
                  </a:lnTo>
                  <a:lnTo>
                    <a:pt x="8496184" y="5264394"/>
                  </a:lnTo>
                  <a:lnTo>
                    <a:pt x="8501105" y="5183509"/>
                  </a:lnTo>
                  <a:lnTo>
                    <a:pt x="8505379" y="5102450"/>
                  </a:lnTo>
                  <a:lnTo>
                    <a:pt x="8509001" y="5021221"/>
                  </a:lnTo>
                  <a:lnTo>
                    <a:pt x="8511971" y="4939824"/>
                  </a:lnTo>
                  <a:lnTo>
                    <a:pt x="8514286" y="4858261"/>
                  </a:lnTo>
                  <a:lnTo>
                    <a:pt x="8515942" y="4776534"/>
                  </a:lnTo>
                  <a:lnTo>
                    <a:pt x="8516938" y="4694647"/>
                  </a:lnTo>
                  <a:lnTo>
                    <a:pt x="8517270" y="4612603"/>
                  </a:lnTo>
                  <a:lnTo>
                    <a:pt x="8516938" y="4530558"/>
                  </a:lnTo>
                  <a:lnTo>
                    <a:pt x="8515942" y="4448671"/>
                  </a:lnTo>
                  <a:lnTo>
                    <a:pt x="8514286" y="4366945"/>
                  </a:lnTo>
                  <a:lnTo>
                    <a:pt x="8511971" y="4285382"/>
                  </a:lnTo>
                  <a:lnTo>
                    <a:pt x="8509001" y="4203984"/>
                  </a:lnTo>
                  <a:lnTo>
                    <a:pt x="8505379" y="4122755"/>
                  </a:lnTo>
                  <a:lnTo>
                    <a:pt x="8501105" y="4041697"/>
                  </a:lnTo>
                  <a:lnTo>
                    <a:pt x="8496184" y="3960812"/>
                  </a:lnTo>
                  <a:lnTo>
                    <a:pt x="8490618" y="3880103"/>
                  </a:lnTo>
                  <a:lnTo>
                    <a:pt x="8484408" y="3799572"/>
                  </a:lnTo>
                  <a:lnTo>
                    <a:pt x="8477559" y="3719222"/>
                  </a:lnTo>
                  <a:lnTo>
                    <a:pt x="8470072" y="3639056"/>
                  </a:lnTo>
                  <a:lnTo>
                    <a:pt x="8461949" y="3559076"/>
                  </a:lnTo>
                  <a:lnTo>
                    <a:pt x="8453194" y="3479285"/>
                  </a:lnTo>
                  <a:lnTo>
                    <a:pt x="8443810" y="3399685"/>
                  </a:lnTo>
                  <a:lnTo>
                    <a:pt x="8433797" y="3320278"/>
                  </a:lnTo>
                  <a:lnTo>
                    <a:pt x="8423160" y="3241068"/>
                  </a:lnTo>
                  <a:lnTo>
                    <a:pt x="8411900" y="3162057"/>
                  </a:lnTo>
                  <a:lnTo>
                    <a:pt x="8400021" y="3083248"/>
                  </a:lnTo>
                  <a:lnTo>
                    <a:pt x="8387524" y="3004642"/>
                  </a:lnTo>
                  <a:lnTo>
                    <a:pt x="8374413" y="2926242"/>
                  </a:lnTo>
                  <a:lnTo>
                    <a:pt x="8360689" y="2848052"/>
                  </a:lnTo>
                  <a:lnTo>
                    <a:pt x="8346356" y="2770074"/>
                  </a:lnTo>
                  <a:lnTo>
                    <a:pt x="8331416" y="2692309"/>
                  </a:lnTo>
                  <a:lnTo>
                    <a:pt x="8315871" y="2614762"/>
                  </a:lnTo>
                  <a:lnTo>
                    <a:pt x="8299724" y="2537433"/>
                  </a:lnTo>
                  <a:lnTo>
                    <a:pt x="8282978" y="2460327"/>
                  </a:lnTo>
                  <a:lnTo>
                    <a:pt x="8265635" y="2383444"/>
                  </a:lnTo>
                  <a:lnTo>
                    <a:pt x="8247698" y="2306789"/>
                  </a:lnTo>
                  <a:lnTo>
                    <a:pt x="8229168" y="2230363"/>
                  </a:lnTo>
                  <a:lnTo>
                    <a:pt x="8210050" y="2154170"/>
                  </a:lnTo>
                  <a:lnTo>
                    <a:pt x="8190345" y="2078210"/>
                  </a:lnTo>
                  <a:lnTo>
                    <a:pt x="8170056" y="2002488"/>
                  </a:lnTo>
                  <a:lnTo>
                    <a:pt x="8149186" y="1927006"/>
                  </a:lnTo>
                  <a:lnTo>
                    <a:pt x="8127736" y="1851766"/>
                  </a:lnTo>
                  <a:lnTo>
                    <a:pt x="8105710" y="1776770"/>
                  </a:lnTo>
                  <a:lnTo>
                    <a:pt x="8083110" y="1702022"/>
                  </a:lnTo>
                  <a:lnTo>
                    <a:pt x="8059939" y="1627524"/>
                  </a:lnTo>
                  <a:lnTo>
                    <a:pt x="8036199" y="1553279"/>
                  </a:lnTo>
                  <a:lnTo>
                    <a:pt x="8011893" y="1479288"/>
                  </a:lnTo>
                  <a:lnTo>
                    <a:pt x="7987023" y="1405555"/>
                  </a:lnTo>
                  <a:lnTo>
                    <a:pt x="7961592" y="1332082"/>
                  </a:lnTo>
                  <a:lnTo>
                    <a:pt x="7935602" y="1258871"/>
                  </a:lnTo>
                  <a:lnTo>
                    <a:pt x="7909056" y="1185926"/>
                  </a:lnTo>
                  <a:lnTo>
                    <a:pt x="7881957" y="1113248"/>
                  </a:lnTo>
                  <a:lnTo>
                    <a:pt x="7854307" y="1040841"/>
                  </a:lnTo>
                  <a:lnTo>
                    <a:pt x="7826109" y="968707"/>
                  </a:lnTo>
                  <a:lnTo>
                    <a:pt x="7797364" y="896848"/>
                  </a:lnTo>
                  <a:lnTo>
                    <a:pt x="7768077" y="825267"/>
                  </a:lnTo>
                  <a:lnTo>
                    <a:pt x="7738248" y="753966"/>
                  </a:lnTo>
                  <a:lnTo>
                    <a:pt x="7707882" y="682949"/>
                  </a:lnTo>
                  <a:lnTo>
                    <a:pt x="7676980" y="612217"/>
                  </a:lnTo>
                  <a:lnTo>
                    <a:pt x="7645544" y="541774"/>
                  </a:lnTo>
                  <a:lnTo>
                    <a:pt x="7613579" y="471621"/>
                  </a:lnTo>
                  <a:lnTo>
                    <a:pt x="7581085" y="401761"/>
                  </a:lnTo>
                  <a:lnTo>
                    <a:pt x="7548066" y="332197"/>
                  </a:lnTo>
                  <a:lnTo>
                    <a:pt x="7514524" y="262931"/>
                  </a:lnTo>
                  <a:lnTo>
                    <a:pt x="7480461" y="193967"/>
                  </a:lnTo>
                  <a:lnTo>
                    <a:pt x="7445881" y="125306"/>
                  </a:lnTo>
                  <a:lnTo>
                    <a:pt x="7410786" y="56951"/>
                  </a:lnTo>
                  <a:lnTo>
                    <a:pt x="7380984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61575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280"/>
              </a:spcBef>
            </a:pPr>
            <a:r>
              <a:rPr spc="-10" dirty="0"/>
              <a:t>Retirement </a:t>
            </a:r>
            <a:r>
              <a:rPr dirty="0"/>
              <a:t>Income</a:t>
            </a:r>
            <a:r>
              <a:rPr spc="30" dirty="0"/>
              <a:t> </a:t>
            </a:r>
            <a:r>
              <a:rPr spc="-10" dirty="0"/>
              <a:t>Builder </a:t>
            </a:r>
            <a:r>
              <a:rPr spc="-20" dirty="0"/>
              <a:t>(DB)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58757" y="10672671"/>
            <a:ext cx="645795" cy="636270"/>
          </a:xfrm>
          <a:custGeom>
            <a:avLst/>
            <a:gdLst/>
            <a:ahLst/>
            <a:cxnLst/>
            <a:rect l="l" t="t" r="r" b="b"/>
            <a:pathLst>
              <a:path w="645794" h="636270">
                <a:moveTo>
                  <a:pt x="645341" y="0"/>
                </a:moveTo>
                <a:lnTo>
                  <a:pt x="597179" y="1744"/>
                </a:lnTo>
                <a:lnTo>
                  <a:pt x="549978" y="6894"/>
                </a:lnTo>
                <a:lnTo>
                  <a:pt x="503863" y="15328"/>
                </a:lnTo>
                <a:lnTo>
                  <a:pt x="458959" y="26922"/>
                </a:lnTo>
                <a:lnTo>
                  <a:pt x="415391" y="41554"/>
                </a:lnTo>
                <a:lnTo>
                  <a:pt x="373283" y="59100"/>
                </a:lnTo>
                <a:lnTo>
                  <a:pt x="332760" y="79438"/>
                </a:lnTo>
                <a:lnTo>
                  <a:pt x="293948" y="102444"/>
                </a:lnTo>
                <a:lnTo>
                  <a:pt x="256970" y="127996"/>
                </a:lnTo>
                <a:lnTo>
                  <a:pt x="221951" y="155971"/>
                </a:lnTo>
                <a:lnTo>
                  <a:pt x="189017" y="186245"/>
                </a:lnTo>
                <a:lnTo>
                  <a:pt x="158292" y="218696"/>
                </a:lnTo>
                <a:lnTo>
                  <a:pt x="129901" y="253202"/>
                </a:lnTo>
                <a:lnTo>
                  <a:pt x="103969" y="289638"/>
                </a:lnTo>
                <a:lnTo>
                  <a:pt x="80620" y="327882"/>
                </a:lnTo>
                <a:lnTo>
                  <a:pt x="59980" y="367811"/>
                </a:lnTo>
                <a:lnTo>
                  <a:pt x="42172" y="409302"/>
                </a:lnTo>
                <a:lnTo>
                  <a:pt x="27323" y="452232"/>
                </a:lnTo>
                <a:lnTo>
                  <a:pt x="15556" y="496479"/>
                </a:lnTo>
                <a:lnTo>
                  <a:pt x="6997" y="541919"/>
                </a:lnTo>
                <a:lnTo>
                  <a:pt x="1770" y="588429"/>
                </a:lnTo>
                <a:lnTo>
                  <a:pt x="0" y="635885"/>
                </a:lnTo>
                <a:lnTo>
                  <a:pt x="645341" y="635885"/>
                </a:lnTo>
                <a:lnTo>
                  <a:pt x="645341" y="0"/>
                </a:lnTo>
                <a:close/>
              </a:path>
            </a:pathLst>
          </a:custGeom>
          <a:solidFill>
            <a:srgbClr val="F5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100" cy="1036319"/>
          </a:xfrm>
          <a:custGeom>
            <a:avLst/>
            <a:gdLst/>
            <a:ahLst/>
            <a:cxnLst/>
            <a:rect l="l" t="t" r="r" b="b"/>
            <a:pathLst>
              <a:path w="20104100" h="1036319">
                <a:moveTo>
                  <a:pt x="20104099" y="0"/>
                </a:moveTo>
                <a:lnTo>
                  <a:pt x="0" y="0"/>
                </a:lnTo>
                <a:lnTo>
                  <a:pt x="0" y="1035884"/>
                </a:lnTo>
                <a:lnTo>
                  <a:pt x="20104099" y="10358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445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34388" y="277661"/>
            <a:ext cx="3710304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0" spc="-25" dirty="0">
                <a:solidFill>
                  <a:srgbClr val="FFFFFF"/>
                </a:solidFill>
                <a:latin typeface="Calibri Light"/>
                <a:cs typeface="Calibri Light"/>
              </a:rPr>
              <a:t>Retirement</a:t>
            </a:r>
            <a:r>
              <a:rPr sz="2700" b="0" spc="-9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alibri Light"/>
                <a:cs typeface="Calibri Light"/>
              </a:rPr>
              <a:t>Income</a:t>
            </a:r>
            <a:r>
              <a:rPr sz="2700" b="0" spc="-9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Builder</a:t>
            </a:r>
            <a:endParaRPr sz="2700">
              <a:latin typeface="Calibri Light"/>
              <a:cs typeface="Calibri Ligh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47088" y="212579"/>
            <a:ext cx="18640425" cy="676275"/>
            <a:chOff x="1047088" y="212579"/>
            <a:chExt cx="18640425" cy="676275"/>
          </a:xfrm>
        </p:grpSpPr>
        <p:sp>
          <p:nvSpPr>
            <p:cNvPr id="6" name="object 6"/>
            <p:cNvSpPr/>
            <p:nvPr/>
          </p:nvSpPr>
          <p:spPr>
            <a:xfrm>
              <a:off x="1047088" y="788867"/>
              <a:ext cx="3665220" cy="0"/>
            </a:xfrm>
            <a:custGeom>
              <a:avLst/>
              <a:gdLst/>
              <a:ahLst/>
              <a:cxnLst/>
              <a:rect l="l" t="t" r="r" b="b"/>
              <a:pathLst>
                <a:path w="3665220">
                  <a:moveTo>
                    <a:pt x="0" y="0"/>
                  </a:moveTo>
                  <a:lnTo>
                    <a:pt x="3664809" y="0"/>
                  </a:lnTo>
                </a:path>
              </a:pathLst>
            </a:custGeom>
            <a:ln w="18983">
              <a:solidFill>
                <a:srgbClr val="C6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1080" y="212579"/>
              <a:ext cx="676033" cy="676033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4586247" y="2094177"/>
            <a:ext cx="10848340" cy="3340735"/>
          </a:xfrm>
          <a:custGeom>
            <a:avLst/>
            <a:gdLst/>
            <a:ahLst/>
            <a:cxnLst/>
            <a:rect l="l" t="t" r="r" b="b"/>
            <a:pathLst>
              <a:path w="10848340" h="3340735">
                <a:moveTo>
                  <a:pt x="10847837" y="0"/>
                </a:moveTo>
                <a:lnTo>
                  <a:pt x="0" y="0"/>
                </a:lnTo>
                <a:lnTo>
                  <a:pt x="0" y="3340212"/>
                </a:lnTo>
                <a:lnTo>
                  <a:pt x="10578777" y="3340212"/>
                </a:lnTo>
                <a:lnTo>
                  <a:pt x="10627139" y="3335877"/>
                </a:lnTo>
                <a:lnTo>
                  <a:pt x="10672658" y="3323379"/>
                </a:lnTo>
                <a:lnTo>
                  <a:pt x="10714574" y="3303479"/>
                </a:lnTo>
                <a:lnTo>
                  <a:pt x="10752127" y="3276934"/>
                </a:lnTo>
                <a:lnTo>
                  <a:pt x="10784555" y="3244506"/>
                </a:lnTo>
                <a:lnTo>
                  <a:pt x="10811101" y="3206954"/>
                </a:lnTo>
                <a:lnTo>
                  <a:pt x="10831003" y="3165038"/>
                </a:lnTo>
                <a:lnTo>
                  <a:pt x="10843502" y="3119517"/>
                </a:lnTo>
                <a:lnTo>
                  <a:pt x="10847837" y="3071152"/>
                </a:lnTo>
                <a:lnTo>
                  <a:pt x="1084783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 lang="en-GB"/>
          </a:p>
        </p:txBody>
      </p:sp>
      <p:sp>
        <p:nvSpPr>
          <p:cNvPr id="9" name="object 9"/>
          <p:cNvSpPr txBox="1"/>
          <p:nvPr/>
        </p:nvSpPr>
        <p:spPr>
          <a:xfrm>
            <a:off x="5390276" y="2762084"/>
            <a:ext cx="486981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USS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–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April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2022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to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dirty="0">
                <a:solidFill>
                  <a:srgbClr val="2E829D"/>
                </a:solidFill>
                <a:latin typeface="Calibri"/>
                <a:cs typeface="Calibri"/>
              </a:rPr>
              <a:t>March</a:t>
            </a:r>
            <a:r>
              <a:rPr sz="2950" spc="-15" dirty="0">
                <a:solidFill>
                  <a:srgbClr val="2E829D"/>
                </a:solidFill>
                <a:latin typeface="Calibri"/>
                <a:cs typeface="Calibri"/>
              </a:rPr>
              <a:t> </a:t>
            </a:r>
            <a:r>
              <a:rPr sz="2950" spc="-20" dirty="0">
                <a:solidFill>
                  <a:srgbClr val="2E829D"/>
                </a:solidFill>
                <a:latin typeface="Calibri"/>
                <a:cs typeface="Calibri"/>
              </a:rPr>
              <a:t>2024</a:t>
            </a:r>
            <a:endParaRPr sz="29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247715" y="3537516"/>
            <a:ext cx="2343785" cy="1145540"/>
            <a:chOff x="9236526" y="3556941"/>
            <a:chExt cx="2343785" cy="114554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1826" y="3594361"/>
              <a:ext cx="1088207" cy="108820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236526" y="3556941"/>
              <a:ext cx="572770" cy="1145540"/>
            </a:xfrm>
            <a:custGeom>
              <a:avLst/>
              <a:gdLst/>
              <a:ahLst/>
              <a:cxnLst/>
              <a:rect l="l" t="t" r="r" b="b"/>
              <a:pathLst>
                <a:path w="572770" h="1145539">
                  <a:moveTo>
                    <a:pt x="0" y="0"/>
                  </a:moveTo>
                  <a:lnTo>
                    <a:pt x="0" y="1145096"/>
                  </a:lnTo>
                  <a:lnTo>
                    <a:pt x="572548" y="572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54102" y="3814972"/>
            <a:ext cx="3889353" cy="534762"/>
          </a:xfrm>
          <a:prstGeom prst="rect">
            <a:avLst/>
          </a:prstGeom>
          <a:solidFill>
            <a:srgbClr val="B61748"/>
          </a:solidFill>
        </p:spPr>
        <p:txBody>
          <a:bodyPr vert="horz" wrap="square" lIns="0" tIns="19050" rIns="0" bIns="0" rtlCol="0">
            <a:spAutoFit/>
          </a:bodyPr>
          <a:lstStyle/>
          <a:p>
            <a:pPr marL="930910">
              <a:lnSpc>
                <a:spcPct val="100000"/>
              </a:lnSpc>
              <a:spcBef>
                <a:spcPts val="150"/>
              </a:spcBef>
            </a:pPr>
            <a:r>
              <a:rPr lang="en-GB" sz="3350" b="0" dirty="0">
                <a:solidFill>
                  <a:srgbClr val="FFFFFF"/>
                </a:solidFill>
                <a:latin typeface="Calibri Light"/>
                <a:cs typeface="Calibri Light"/>
              </a:rPr>
              <a:t>Salary </a:t>
            </a:r>
            <a:r>
              <a:rPr sz="3350" b="0" dirty="0">
                <a:solidFill>
                  <a:srgbClr val="FFFFFF"/>
                </a:solidFill>
                <a:latin typeface="Calibri Light"/>
                <a:cs typeface="Calibri Light"/>
              </a:rPr>
              <a:t>to</a:t>
            </a:r>
            <a:r>
              <a:rPr lang="en-GB" sz="3350" spc="-7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350" b="0" spc="-10" dirty="0">
                <a:solidFill>
                  <a:srgbClr val="FFFFFF"/>
                </a:solidFill>
                <a:latin typeface="Calibri Light"/>
                <a:cs typeface="Calibri Light"/>
              </a:rPr>
              <a:t>£41,004</a:t>
            </a:r>
            <a:endParaRPr sz="3350" dirty="0">
              <a:latin typeface="Calibri Light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845546" y="3324780"/>
            <a:ext cx="1830705" cy="563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500" b="0" i="1" dirty="0">
                <a:solidFill>
                  <a:srgbClr val="34454D"/>
                </a:solidFill>
                <a:latin typeface="Calibri Light"/>
                <a:cs typeface="Calibri Light"/>
              </a:rPr>
              <a:t>th</a:t>
            </a:r>
            <a:r>
              <a:rPr sz="3500" b="0" i="1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3500" b="0" i="1" spc="-4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12611" y="3049805"/>
            <a:ext cx="468630" cy="101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3189">
              <a:lnSpc>
                <a:spcPts val="3865"/>
              </a:lnSpc>
              <a:spcBef>
                <a:spcPts val="130"/>
              </a:spcBef>
            </a:pPr>
            <a:r>
              <a:rPr sz="3500" b="0" u="heavy" spc="15" dirty="0">
                <a:solidFill>
                  <a:srgbClr val="34454D"/>
                </a:solidFill>
                <a:uFill>
                  <a:solidFill>
                    <a:srgbClr val="34454D"/>
                  </a:solidFill>
                </a:uFill>
                <a:latin typeface="Calibri Light"/>
                <a:cs typeface="Calibri Light"/>
              </a:rPr>
              <a:t>1</a:t>
            </a:r>
            <a:endParaRPr sz="3500" dirty="0">
              <a:latin typeface="Calibri Light"/>
              <a:cs typeface="Calibri Light"/>
            </a:endParaRPr>
          </a:p>
          <a:p>
            <a:pPr marL="12700">
              <a:lnSpc>
                <a:spcPts val="3865"/>
              </a:lnSpc>
            </a:pPr>
            <a:r>
              <a:rPr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85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845545" y="4136807"/>
            <a:ext cx="1805689" cy="563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3500" b="0" spc="-6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endParaRPr lang="en-GB" sz="3500" dirty="0">
              <a:latin typeface="Calibri Light"/>
              <a:cs typeface="Calibri Ligh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86247" y="6146409"/>
            <a:ext cx="10848340" cy="3340735"/>
          </a:xfrm>
          <a:custGeom>
            <a:avLst/>
            <a:gdLst/>
            <a:ahLst/>
            <a:cxnLst/>
            <a:rect l="l" t="t" r="r" b="b"/>
            <a:pathLst>
              <a:path w="10848340" h="3340734">
                <a:moveTo>
                  <a:pt x="10847837" y="0"/>
                </a:moveTo>
                <a:lnTo>
                  <a:pt x="0" y="0"/>
                </a:lnTo>
                <a:lnTo>
                  <a:pt x="0" y="3340212"/>
                </a:lnTo>
                <a:lnTo>
                  <a:pt x="10578777" y="3340212"/>
                </a:lnTo>
                <a:lnTo>
                  <a:pt x="10627139" y="3335877"/>
                </a:lnTo>
                <a:lnTo>
                  <a:pt x="10672658" y="3323379"/>
                </a:lnTo>
                <a:lnTo>
                  <a:pt x="10714574" y="3303479"/>
                </a:lnTo>
                <a:lnTo>
                  <a:pt x="10752127" y="3276934"/>
                </a:lnTo>
                <a:lnTo>
                  <a:pt x="10784555" y="3244506"/>
                </a:lnTo>
                <a:lnTo>
                  <a:pt x="10811101" y="3206954"/>
                </a:lnTo>
                <a:lnTo>
                  <a:pt x="10831003" y="3165038"/>
                </a:lnTo>
                <a:lnTo>
                  <a:pt x="10843502" y="3119517"/>
                </a:lnTo>
                <a:lnTo>
                  <a:pt x="10847837" y="3071152"/>
                </a:lnTo>
                <a:lnTo>
                  <a:pt x="10847837" y="0"/>
                </a:lnTo>
                <a:close/>
              </a:path>
            </a:pathLst>
          </a:custGeom>
          <a:solidFill>
            <a:srgbClr val="EBE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390276" y="6814317"/>
            <a:ext cx="324993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USS</a:t>
            </a:r>
            <a:r>
              <a:rPr sz="2950" b="0" spc="-2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–</a:t>
            </a:r>
            <a:r>
              <a:rPr sz="2950" b="0" spc="-30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Post</a:t>
            </a:r>
            <a:r>
              <a:rPr sz="2950" b="0" spc="-25" dirty="0">
                <a:solidFill>
                  <a:srgbClr val="2E829D"/>
                </a:solidFill>
                <a:latin typeface="Calibri Light"/>
                <a:cs typeface="Calibri Light"/>
              </a:rPr>
              <a:t> </a:t>
            </a:r>
            <a:r>
              <a:rPr sz="2950" b="0" dirty="0">
                <a:solidFill>
                  <a:srgbClr val="2E829D"/>
                </a:solidFill>
                <a:latin typeface="Calibri Light"/>
                <a:cs typeface="Calibri Light"/>
              </a:rPr>
              <a:t>April</a:t>
            </a:r>
            <a:r>
              <a:rPr sz="2950" b="0" spc="-20" dirty="0">
                <a:solidFill>
                  <a:srgbClr val="2E829D"/>
                </a:solidFill>
                <a:latin typeface="Calibri Light"/>
                <a:cs typeface="Calibri Light"/>
              </a:rPr>
              <a:t> 2024</a:t>
            </a:r>
            <a:endParaRPr sz="2950">
              <a:latin typeface="Calibri Light"/>
              <a:cs typeface="Calibri Ligh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227333" y="7656075"/>
            <a:ext cx="2370569" cy="1064063"/>
            <a:chOff x="9209464" y="7539446"/>
            <a:chExt cx="2370569" cy="1195355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1826" y="7646591"/>
              <a:ext cx="1088207" cy="108821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209464" y="7539446"/>
              <a:ext cx="633521" cy="1179880"/>
            </a:xfrm>
            <a:custGeom>
              <a:avLst/>
              <a:gdLst/>
              <a:ahLst/>
              <a:cxnLst/>
              <a:rect l="l" t="t" r="r" b="b"/>
              <a:pathLst>
                <a:path w="572770" h="1145540">
                  <a:moveTo>
                    <a:pt x="0" y="0"/>
                  </a:moveTo>
                  <a:lnTo>
                    <a:pt x="0" y="1145096"/>
                  </a:lnTo>
                  <a:lnTo>
                    <a:pt x="572548" y="572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174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402976" y="7656075"/>
            <a:ext cx="3840479" cy="1050288"/>
          </a:xfrm>
          <a:prstGeom prst="rect">
            <a:avLst/>
          </a:prstGeom>
          <a:solidFill>
            <a:srgbClr val="B61748"/>
          </a:solidFill>
        </p:spPr>
        <p:txBody>
          <a:bodyPr vert="horz" wrap="square" lIns="0" tIns="19050" rIns="0" bIns="0" rtlCol="0">
            <a:spAutoFit/>
          </a:bodyPr>
          <a:lstStyle/>
          <a:p>
            <a:pPr marL="837565">
              <a:lnSpc>
                <a:spcPct val="100000"/>
              </a:lnSpc>
              <a:spcBef>
                <a:spcPts val="150"/>
              </a:spcBef>
            </a:pPr>
            <a:r>
              <a:rPr lang="en-GB" sz="3350" b="0" dirty="0">
                <a:solidFill>
                  <a:srgbClr val="FFFFFF"/>
                </a:solidFill>
                <a:latin typeface="Calibri Light"/>
                <a:cs typeface="Calibri Light"/>
              </a:rPr>
              <a:t>Anticipated Salary to </a:t>
            </a:r>
            <a:r>
              <a:rPr sz="3350" b="0" spc="-10" dirty="0">
                <a:solidFill>
                  <a:srgbClr val="FFFFFF"/>
                </a:solidFill>
                <a:latin typeface="Calibri Light"/>
                <a:cs typeface="Calibri Light"/>
              </a:rPr>
              <a:t>£70,308</a:t>
            </a:r>
            <a:endParaRPr lang="en-GB" sz="3350" b="0" spc="-1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80"/>
              </a:lnSpc>
            </a:pPr>
            <a:r>
              <a:rPr spc="-10" dirty="0"/>
              <a:t>Pensions</a:t>
            </a:r>
            <a:r>
              <a:rPr spc="-50" dirty="0"/>
              <a:t> </a:t>
            </a:r>
            <a:r>
              <a:rPr dirty="0"/>
              <a:t>Day</a:t>
            </a:r>
            <a:r>
              <a:rPr spc="-45" dirty="0"/>
              <a:t> </a:t>
            </a:r>
            <a:r>
              <a:rPr spc="-25" dirty="0"/>
              <a:t>24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9618166" y="10911733"/>
            <a:ext cx="262489" cy="18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80"/>
              </a:lnSpc>
            </a:pPr>
            <a:r>
              <a:rPr lang="en-GB" spc="-25" dirty="0"/>
              <a:t>5</a:t>
            </a:r>
            <a:endParaRPr spc="-25" dirty="0"/>
          </a:p>
        </p:txBody>
      </p:sp>
      <p:sp>
        <p:nvSpPr>
          <p:cNvPr id="23" name="object 23"/>
          <p:cNvSpPr txBox="1"/>
          <p:nvPr/>
        </p:nvSpPr>
        <p:spPr>
          <a:xfrm>
            <a:off x="12845546" y="7377013"/>
            <a:ext cx="1830705" cy="563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500" b="0" i="1" dirty="0">
                <a:solidFill>
                  <a:srgbClr val="34454D"/>
                </a:solidFill>
                <a:latin typeface="Calibri Light"/>
                <a:cs typeface="Calibri Light"/>
              </a:rPr>
              <a:t>th</a:t>
            </a:r>
            <a:r>
              <a:rPr sz="3500" b="0" i="1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sz="3500" b="0" i="1" spc="-40" dirty="0">
                <a:solidFill>
                  <a:srgbClr val="34454D"/>
                </a:solidFill>
                <a:latin typeface="Calibri Light"/>
                <a:cs typeface="Calibri Light"/>
              </a:rPr>
              <a:t>pension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215302" y="7102037"/>
            <a:ext cx="469265" cy="101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0">
              <a:lnSpc>
                <a:spcPts val="3865"/>
              </a:lnSpc>
              <a:spcBef>
                <a:spcPts val="130"/>
              </a:spcBef>
            </a:pPr>
            <a:r>
              <a:rPr sz="3500" b="0" u="heavy" spc="15" dirty="0">
                <a:solidFill>
                  <a:srgbClr val="34454D"/>
                </a:solidFill>
                <a:uFill>
                  <a:solidFill>
                    <a:srgbClr val="34454D"/>
                  </a:solidFill>
                </a:uFill>
                <a:latin typeface="Calibri Light"/>
                <a:cs typeface="Calibri Light"/>
              </a:rPr>
              <a:t>1</a:t>
            </a:r>
            <a:endParaRPr sz="3500" dirty="0">
              <a:latin typeface="Calibri Light"/>
              <a:cs typeface="Calibri Light"/>
            </a:endParaRPr>
          </a:p>
          <a:p>
            <a:pPr marL="12700">
              <a:lnSpc>
                <a:spcPts val="3865"/>
              </a:lnSpc>
            </a:pPr>
            <a:r>
              <a:rPr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75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2A5B2A91-BE39-8946-965C-617AF4663261}"/>
              </a:ext>
            </a:extLst>
          </p:cNvPr>
          <p:cNvSpPr txBox="1"/>
          <p:nvPr/>
        </p:nvSpPr>
        <p:spPr>
          <a:xfrm>
            <a:off x="12211976" y="3942005"/>
            <a:ext cx="469265" cy="10169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0">
              <a:lnSpc>
                <a:spcPts val="3865"/>
              </a:lnSpc>
              <a:spcBef>
                <a:spcPts val="130"/>
              </a:spcBef>
            </a:pPr>
            <a:r>
              <a:rPr lang="en-GB" sz="3500" b="0" u="heavy" spc="15" dirty="0">
                <a:solidFill>
                  <a:srgbClr val="34454D"/>
                </a:solidFill>
                <a:uFill>
                  <a:solidFill>
                    <a:srgbClr val="34454D"/>
                  </a:solidFill>
                </a:uFill>
                <a:latin typeface="Calibri Light"/>
                <a:cs typeface="Calibri Light"/>
              </a:rPr>
              <a:t>3</a:t>
            </a:r>
            <a:endParaRPr sz="3500" dirty="0">
              <a:latin typeface="Calibri Light"/>
              <a:cs typeface="Calibri Light"/>
            </a:endParaRPr>
          </a:p>
          <a:p>
            <a:pPr marL="12700">
              <a:lnSpc>
                <a:spcPts val="3865"/>
              </a:lnSpc>
            </a:pPr>
            <a:r>
              <a:rPr lang="en-GB" sz="3500" spc="-25" dirty="0">
                <a:solidFill>
                  <a:srgbClr val="34454D"/>
                </a:solidFill>
                <a:latin typeface="Calibri Light"/>
                <a:cs typeface="Calibri Light"/>
              </a:rPr>
              <a:t>8</a:t>
            </a:r>
            <a:r>
              <a:rPr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5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D4A38A48-B0FE-53E4-87B3-BB21E1BA21F6}"/>
              </a:ext>
            </a:extLst>
          </p:cNvPr>
          <p:cNvSpPr txBox="1"/>
          <p:nvPr/>
        </p:nvSpPr>
        <p:spPr>
          <a:xfrm>
            <a:off x="12781571" y="4097905"/>
            <a:ext cx="2299748" cy="55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3500" i="1" spc="-90" dirty="0">
                <a:solidFill>
                  <a:srgbClr val="34454D"/>
                </a:solidFill>
                <a:latin typeface="Calibri Light"/>
                <a:cs typeface="Calibri Light"/>
              </a:rPr>
              <a:t>th</a:t>
            </a:r>
            <a:r>
              <a:rPr sz="3500" b="0" i="1" spc="-90" dirty="0">
                <a:solidFill>
                  <a:srgbClr val="34454D"/>
                </a:solidFill>
                <a:latin typeface="Calibri Light"/>
                <a:cs typeface="Calibri Light"/>
              </a:rPr>
              <a:t> </a:t>
            </a:r>
            <a:r>
              <a:rPr lang="en-GB" sz="3500" b="0" i="1" spc="-90" dirty="0">
                <a:solidFill>
                  <a:srgbClr val="34454D"/>
                </a:solidFill>
                <a:latin typeface="Calibri Light"/>
                <a:cs typeface="Calibri Light"/>
              </a:rPr>
              <a:t>c</a:t>
            </a:r>
            <a:r>
              <a:rPr lang="en-GB" sz="3500" i="1" spc="-40" dirty="0">
                <a:solidFill>
                  <a:srgbClr val="34454D"/>
                </a:solidFill>
                <a:latin typeface="Calibri Light"/>
                <a:cs typeface="Calibri Light"/>
              </a:rPr>
              <a:t>ash sum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30" name="object 24">
            <a:extLst>
              <a:ext uri="{FF2B5EF4-FFF2-40B4-BE49-F238E27FC236}">
                <a16:creationId xmlns:a16="http://schemas.microsoft.com/office/drawing/2014/main" id="{88774E24-8CE2-A576-9DAE-06D9FC6C2BF1}"/>
              </a:ext>
            </a:extLst>
          </p:cNvPr>
          <p:cNvSpPr txBox="1"/>
          <p:nvPr/>
        </p:nvSpPr>
        <p:spPr>
          <a:xfrm>
            <a:off x="12206461" y="8053545"/>
            <a:ext cx="469265" cy="10169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0">
              <a:lnSpc>
                <a:spcPts val="3865"/>
              </a:lnSpc>
              <a:spcBef>
                <a:spcPts val="130"/>
              </a:spcBef>
            </a:pPr>
            <a:r>
              <a:rPr lang="en-GB" sz="3500" b="0" u="heavy" spc="15" dirty="0">
                <a:solidFill>
                  <a:srgbClr val="34454D"/>
                </a:solidFill>
                <a:uFill>
                  <a:solidFill>
                    <a:srgbClr val="34454D"/>
                  </a:solidFill>
                </a:uFill>
                <a:latin typeface="Calibri Light"/>
                <a:cs typeface="Calibri Light"/>
              </a:rPr>
              <a:t>3</a:t>
            </a:r>
            <a:endParaRPr sz="3500" dirty="0">
              <a:latin typeface="Calibri Light"/>
              <a:cs typeface="Calibri Light"/>
            </a:endParaRPr>
          </a:p>
          <a:p>
            <a:pPr marL="12700">
              <a:lnSpc>
                <a:spcPts val="3865"/>
              </a:lnSpc>
            </a:pPr>
            <a:r>
              <a:rPr lang="en-GB"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7</a:t>
            </a:r>
            <a:r>
              <a:rPr sz="3500" b="0" spc="-25" dirty="0">
                <a:solidFill>
                  <a:srgbClr val="34454D"/>
                </a:solidFill>
                <a:latin typeface="Calibri Light"/>
                <a:cs typeface="Calibri Light"/>
              </a:rPr>
              <a:t>5</a:t>
            </a:r>
            <a:endParaRPr sz="3500" dirty="0">
              <a:latin typeface="Calibri Light"/>
              <a:cs typeface="Calibri Light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B8CE610D-1A31-7278-311E-7480A82A85BD}"/>
              </a:ext>
            </a:extLst>
          </p:cNvPr>
          <p:cNvSpPr txBox="1"/>
          <p:nvPr/>
        </p:nvSpPr>
        <p:spPr>
          <a:xfrm>
            <a:off x="12793364" y="8164858"/>
            <a:ext cx="2299748" cy="55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3500" i="1" spc="-90" dirty="0">
                <a:solidFill>
                  <a:srgbClr val="34454D"/>
                </a:solidFill>
                <a:latin typeface="Calibri Light"/>
                <a:cs typeface="Calibri Light"/>
              </a:rPr>
              <a:t>th </a:t>
            </a:r>
            <a:r>
              <a:rPr lang="en-GB" sz="3500" b="0" i="1" spc="-90" dirty="0">
                <a:solidFill>
                  <a:srgbClr val="34454D"/>
                </a:solidFill>
                <a:latin typeface="Calibri Light"/>
                <a:cs typeface="Calibri Light"/>
              </a:rPr>
              <a:t>c</a:t>
            </a:r>
            <a:r>
              <a:rPr lang="en-GB" sz="3500" i="1" spc="-40" dirty="0">
                <a:solidFill>
                  <a:srgbClr val="34454D"/>
                </a:solidFill>
                <a:latin typeface="Calibri Light"/>
                <a:cs typeface="Calibri Light"/>
              </a:rPr>
              <a:t>ash sum</a:t>
            </a:r>
            <a:endParaRPr sz="3500" dirty="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E9165D61170545BC953D4C9D27E7B4" ma:contentTypeVersion="6" ma:contentTypeDescription="Create a new document." ma:contentTypeScope="" ma:versionID="df27ea9dbe4d3f28c2cb6571171957a8">
  <xsd:schema xmlns:xsd="http://www.w3.org/2001/XMLSchema" xmlns:xs="http://www.w3.org/2001/XMLSchema" xmlns:p="http://schemas.microsoft.com/office/2006/metadata/properties" xmlns:ns2="7a9f9bad-4eee-4851-8faf-56fd29dee279" xmlns:ns3="20a8d827-38d0-4cc7-a5ec-cddba603213c" targetNamespace="http://schemas.microsoft.com/office/2006/metadata/properties" ma:root="true" ma:fieldsID="9ea3afc5a4c5cd8fa7ab16091ec07a47" ns2:_="" ns3:_="">
    <xsd:import namespace="7a9f9bad-4eee-4851-8faf-56fd29dee279"/>
    <xsd:import namespace="20a8d827-38d0-4cc7-a5ec-cddba60321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f9bad-4eee-4851-8faf-56fd29dee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8d827-38d0-4cc7-a5ec-cddba603213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A17B1C-007B-4E70-980D-0022ED3329CC}"/>
</file>

<file path=customXml/itemProps2.xml><?xml version="1.0" encoding="utf-8"?>
<ds:datastoreItem xmlns:ds="http://schemas.openxmlformats.org/officeDocument/2006/customXml" ds:itemID="{817FEB8C-2E66-4D32-B613-DDE5F377C43F}"/>
</file>

<file path=customXml/itemProps3.xml><?xml version="1.0" encoding="utf-8"?>
<ds:datastoreItem xmlns:ds="http://schemas.openxmlformats.org/officeDocument/2006/customXml" ds:itemID="{75B1B968-B823-4F23-B092-C986224660F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</TotalTime>
  <Words>1375</Words>
  <Application>Microsoft Office PowerPoint</Application>
  <PresentationFormat>Custom</PresentationFormat>
  <Paragraphs>210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Calibri</vt:lpstr>
      <vt:lpstr>Calibri Light</vt:lpstr>
      <vt:lpstr>Myriad Pro</vt:lpstr>
      <vt:lpstr>Office Theme</vt:lpstr>
      <vt:lpstr>UNIVERSITY OF NOTTINGHAM PENSIONS DAY</vt:lpstr>
      <vt:lpstr>The value of USS membership</vt:lpstr>
      <vt:lpstr>What you pay</vt:lpstr>
      <vt:lpstr>Four Benefits of saving into your USS pension</vt:lpstr>
      <vt:lpstr>As a USS member you’ll get</vt:lpstr>
      <vt:lpstr>How the Hybrid Scheme Works</vt:lpstr>
      <vt:lpstr>Threshold</vt:lpstr>
      <vt:lpstr>Retirement Income Builder (DB)</vt:lpstr>
      <vt:lpstr>PowerPoint Presentation</vt:lpstr>
      <vt:lpstr>Annual Increases </vt:lpstr>
      <vt:lpstr>USS Retirement Income Builder</vt:lpstr>
      <vt:lpstr>Investment Builder (DC)</vt:lpstr>
      <vt:lpstr>20% DC contribution</vt:lpstr>
      <vt:lpstr>Savings into Investment Builder</vt:lpstr>
      <vt:lpstr>Investment Choices in Investment Builder</vt:lpstr>
      <vt:lpstr>USS Investment Builder</vt:lpstr>
      <vt:lpstr>Death Benefits</vt:lpstr>
      <vt:lpstr>Death in Service</vt:lpstr>
      <vt:lpstr>What happens if you leave USS</vt:lpstr>
      <vt:lpstr>What happens if you leave </vt:lpstr>
      <vt:lpstr>Support and Resources</vt:lpstr>
      <vt:lpstr>PowerPoint Presentation</vt:lpstr>
      <vt:lpstr>PowerPoint Presentation</vt:lpstr>
      <vt:lpstr>PowerPoint Presentation</vt:lpstr>
      <vt:lpstr>PowerPoint Presentation</vt:lpstr>
      <vt:lpstr>My USS</vt:lpstr>
      <vt:lpstr>PowerPoint Presentation</vt:lpstr>
      <vt:lpstr>PowerPoint Presentation</vt:lpstr>
      <vt:lpstr>Any 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NOTTINGHAM PENSIONS DAY</dc:title>
  <dc:creator>Elaine Matthews</dc:creator>
  <cp:lastModifiedBy>Gordon Mitchell</cp:lastModifiedBy>
  <cp:revision>4</cp:revision>
  <dcterms:created xsi:type="dcterms:W3CDTF">2024-01-26T10:44:16Z</dcterms:created>
  <dcterms:modified xsi:type="dcterms:W3CDTF">2024-01-31T09:26:12Z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2024-01-26T00:00:00Z</vt:filetime>
  </property>
  <property fmtid="{D5CDD505-2E9C-101B-9397-08002B2CF9AE}" pid="3" name="Creator">
    <vt:lpwstr>Adobe InDesign 19.0 (Windows)</vt:lpwstr>
  </property>
  <property fmtid="{D5CDD505-2E9C-101B-9397-08002B2CF9AE}" pid="4" name="LastSaved">
    <vt:filetime>2024-01-26T00:00:00Z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0x010100BBE9165D61170545BC953D4C9D27E7B4</vt:lpwstr>
  </property>
</Properties>
</file>