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3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89" r:id="rId13"/>
    <p:sldId id="274" r:id="rId14"/>
    <p:sldId id="275" r:id="rId15"/>
    <p:sldId id="291" r:id="rId16"/>
    <p:sldId id="293" r:id="rId17"/>
    <p:sldId id="292" r:id="rId18"/>
    <p:sldId id="29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5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6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E422E-6DE3-4EAB-8C5C-879F9433985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E8E12DE-82DD-4122-B511-935DDDEC022B}">
      <dgm:prSet phldrT="[Text]"/>
      <dgm:spPr/>
      <dgm:t>
        <a:bodyPr/>
        <a:lstStyle/>
        <a:p>
          <a:r>
            <a:rPr lang="en-GB" dirty="0" smtClean="0"/>
            <a:t>WP 5 RCT</a:t>
          </a:r>
          <a:endParaRPr lang="en-GB" dirty="0"/>
        </a:p>
      </dgm:t>
    </dgm:pt>
    <dgm:pt modelId="{4B936853-9526-41E9-BB1A-1FDA5A212DBD}" type="parTrans" cxnId="{8971B237-00ED-41F0-BE1D-9A312E44B392}">
      <dgm:prSet/>
      <dgm:spPr/>
      <dgm:t>
        <a:bodyPr/>
        <a:lstStyle/>
        <a:p>
          <a:endParaRPr lang="en-GB"/>
        </a:p>
      </dgm:t>
    </dgm:pt>
    <dgm:pt modelId="{C2B0DA26-605A-47D0-8FFA-97E8EF451A45}" type="sibTrans" cxnId="{8971B237-00ED-41F0-BE1D-9A312E44B392}">
      <dgm:prSet/>
      <dgm:spPr/>
      <dgm:t>
        <a:bodyPr/>
        <a:lstStyle/>
        <a:p>
          <a:endParaRPr lang="en-GB"/>
        </a:p>
      </dgm:t>
    </dgm:pt>
    <dgm:pt modelId="{611C7F33-E916-4F2E-A5C4-056F76466CAB}">
      <dgm:prSet phldrT="[Text]"/>
      <dgm:spPr/>
      <dgm:t>
        <a:bodyPr/>
        <a:lstStyle/>
        <a:p>
          <a:r>
            <a:rPr lang="en-GB" dirty="0" smtClean="0"/>
            <a:t>WP 2 Optimising uptake and adherence</a:t>
          </a:r>
          <a:endParaRPr lang="en-GB" dirty="0"/>
        </a:p>
      </dgm:t>
    </dgm:pt>
    <dgm:pt modelId="{914FADD4-F39A-4640-BCFB-190CE291386C}" type="parTrans" cxnId="{D41E6F40-0A99-4763-9359-DA5F93A9E9AE}">
      <dgm:prSet/>
      <dgm:spPr/>
      <dgm:t>
        <a:bodyPr/>
        <a:lstStyle/>
        <a:p>
          <a:endParaRPr lang="en-GB"/>
        </a:p>
      </dgm:t>
    </dgm:pt>
    <dgm:pt modelId="{EA89DA12-87D1-4980-A6EA-B4DF2BCDAEEA}" type="sibTrans" cxnId="{D41E6F40-0A99-4763-9359-DA5F93A9E9AE}">
      <dgm:prSet/>
      <dgm:spPr/>
      <dgm:t>
        <a:bodyPr/>
        <a:lstStyle/>
        <a:p>
          <a:endParaRPr lang="en-GB"/>
        </a:p>
      </dgm:t>
    </dgm:pt>
    <dgm:pt modelId="{5A8A6C51-6E7F-45E5-92F4-CED801CFD380}">
      <dgm:prSet phldrT="[Text]"/>
      <dgm:spPr/>
      <dgm:t>
        <a:bodyPr/>
        <a:lstStyle/>
        <a:p>
          <a:r>
            <a:rPr lang="en-GB" dirty="0" smtClean="0"/>
            <a:t>WP 3 Practicability and feasibility Study</a:t>
          </a:r>
          <a:endParaRPr lang="en-GB" dirty="0"/>
        </a:p>
      </dgm:t>
    </dgm:pt>
    <dgm:pt modelId="{AD55FB17-454E-464B-BB6F-5A53CE62ABB6}" type="parTrans" cxnId="{C275A318-2D24-41E0-96C5-6F5DB0E1CF3D}">
      <dgm:prSet/>
      <dgm:spPr/>
      <dgm:t>
        <a:bodyPr/>
        <a:lstStyle/>
        <a:p>
          <a:endParaRPr lang="en-GB"/>
        </a:p>
      </dgm:t>
    </dgm:pt>
    <dgm:pt modelId="{4618FB5E-6C01-4E26-BA09-7BEBC2E9B191}" type="sibTrans" cxnId="{C275A318-2D24-41E0-96C5-6F5DB0E1CF3D}">
      <dgm:prSet/>
      <dgm:spPr/>
      <dgm:t>
        <a:bodyPr/>
        <a:lstStyle/>
        <a:p>
          <a:endParaRPr lang="en-GB"/>
        </a:p>
      </dgm:t>
    </dgm:pt>
    <dgm:pt modelId="{956C004A-E0DB-48E5-98AC-2AD9476E3F90}">
      <dgm:prSet phldrT="[Text]"/>
      <dgm:spPr/>
      <dgm:t>
        <a:bodyPr/>
        <a:lstStyle/>
        <a:p>
          <a:r>
            <a:rPr lang="en-GB" dirty="0" smtClean="0"/>
            <a:t>WP 4 Process evaluation</a:t>
          </a:r>
          <a:endParaRPr lang="en-GB" dirty="0"/>
        </a:p>
      </dgm:t>
    </dgm:pt>
    <dgm:pt modelId="{A66AA63A-D030-42EC-9A58-F84BCF5A13FB}" type="parTrans" cxnId="{D1B240D2-318C-4477-B4E6-263D1DFC5B38}">
      <dgm:prSet/>
      <dgm:spPr/>
      <dgm:t>
        <a:bodyPr/>
        <a:lstStyle/>
        <a:p>
          <a:endParaRPr lang="en-GB"/>
        </a:p>
      </dgm:t>
    </dgm:pt>
    <dgm:pt modelId="{E4ECA2E5-6EB0-40C6-8BDB-369CD70ABDDE}" type="sibTrans" cxnId="{D1B240D2-318C-4477-B4E6-263D1DFC5B38}">
      <dgm:prSet/>
      <dgm:spPr/>
      <dgm:t>
        <a:bodyPr/>
        <a:lstStyle/>
        <a:p>
          <a:endParaRPr lang="en-GB"/>
        </a:p>
      </dgm:t>
    </dgm:pt>
    <dgm:pt modelId="{BE651BF3-0CAF-4776-9C60-459023F105C2}">
      <dgm:prSet phldrT="[Text]"/>
      <dgm:spPr/>
      <dgm:t>
        <a:bodyPr/>
        <a:lstStyle/>
        <a:p>
          <a:r>
            <a:rPr lang="en-GB" dirty="0" smtClean="0"/>
            <a:t>WP 6 Economic analysis and modelling study</a:t>
          </a:r>
          <a:endParaRPr lang="en-GB" dirty="0"/>
        </a:p>
      </dgm:t>
    </dgm:pt>
    <dgm:pt modelId="{C0EBE232-3BFE-4919-B839-15095A7AD783}" type="parTrans" cxnId="{494D9EEA-243F-47D5-B776-E0A19CF25025}">
      <dgm:prSet/>
      <dgm:spPr/>
      <dgm:t>
        <a:bodyPr/>
        <a:lstStyle/>
        <a:p>
          <a:endParaRPr lang="en-GB"/>
        </a:p>
      </dgm:t>
    </dgm:pt>
    <dgm:pt modelId="{247C9778-3C50-428B-8DBC-65C0A3300791}" type="sibTrans" cxnId="{494D9EEA-243F-47D5-B776-E0A19CF25025}">
      <dgm:prSet/>
      <dgm:spPr/>
      <dgm:t>
        <a:bodyPr/>
        <a:lstStyle/>
        <a:p>
          <a:endParaRPr lang="en-GB"/>
        </a:p>
      </dgm:t>
    </dgm:pt>
    <dgm:pt modelId="{249FCD8F-0403-45D3-A78B-0D9D73C0872F}">
      <dgm:prSet/>
      <dgm:spPr/>
      <dgm:t>
        <a:bodyPr/>
        <a:lstStyle/>
        <a:p>
          <a:r>
            <a:rPr lang="en-GB" dirty="0" smtClean="0"/>
            <a:t>WP 7 Preparation for implementation</a:t>
          </a:r>
          <a:endParaRPr lang="en-GB" dirty="0"/>
        </a:p>
      </dgm:t>
    </dgm:pt>
    <dgm:pt modelId="{9219FBAC-FC89-4F73-8B39-342541F59290}" type="parTrans" cxnId="{44D74322-BD2D-4C6C-8D2C-5631FC5EC841}">
      <dgm:prSet/>
      <dgm:spPr/>
      <dgm:t>
        <a:bodyPr/>
        <a:lstStyle/>
        <a:p>
          <a:endParaRPr lang="en-GB"/>
        </a:p>
      </dgm:t>
    </dgm:pt>
    <dgm:pt modelId="{13C830DC-7489-442F-95B9-7C10B9116899}" type="sibTrans" cxnId="{44D74322-BD2D-4C6C-8D2C-5631FC5EC841}">
      <dgm:prSet/>
      <dgm:spPr/>
      <dgm:t>
        <a:bodyPr/>
        <a:lstStyle/>
        <a:p>
          <a:endParaRPr lang="en-GB"/>
        </a:p>
      </dgm:t>
    </dgm:pt>
    <dgm:pt modelId="{30B39410-EA6F-41E8-BE27-3C61F1A2288C}">
      <dgm:prSet/>
      <dgm:spPr/>
      <dgm:t>
        <a:bodyPr/>
        <a:lstStyle/>
        <a:p>
          <a:r>
            <a:rPr lang="en-GB" dirty="0" smtClean="0"/>
            <a:t>WP 1 Intervention development</a:t>
          </a:r>
          <a:endParaRPr lang="en-GB" dirty="0"/>
        </a:p>
      </dgm:t>
    </dgm:pt>
    <dgm:pt modelId="{A8A189BB-49A6-4113-8165-FDEF80BB5051}" type="parTrans" cxnId="{D74D6951-2A69-4749-B50C-83A3EC890C61}">
      <dgm:prSet/>
      <dgm:spPr/>
      <dgm:t>
        <a:bodyPr/>
        <a:lstStyle/>
        <a:p>
          <a:endParaRPr lang="en-GB"/>
        </a:p>
      </dgm:t>
    </dgm:pt>
    <dgm:pt modelId="{0FCF2FC7-6512-45B0-8645-B8202D926301}" type="sibTrans" cxnId="{D74D6951-2A69-4749-B50C-83A3EC890C61}">
      <dgm:prSet/>
      <dgm:spPr/>
      <dgm:t>
        <a:bodyPr/>
        <a:lstStyle/>
        <a:p>
          <a:endParaRPr lang="en-GB"/>
        </a:p>
      </dgm:t>
    </dgm:pt>
    <dgm:pt modelId="{FA654A00-19E6-4E81-80FB-039C125BF2D0}" type="pres">
      <dgm:prSet presAssocID="{F6AE422E-6DE3-4EAB-8C5C-879F943398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4538EE-C3FA-4AFE-AD42-54B603BAC2E3}" type="pres">
      <dgm:prSet presAssocID="{7E8E12DE-82DD-4122-B511-935DDDEC022B}" presName="centerShape" presStyleLbl="node0" presStyleIdx="0" presStyleCnt="1"/>
      <dgm:spPr/>
      <dgm:t>
        <a:bodyPr/>
        <a:lstStyle/>
        <a:p>
          <a:endParaRPr lang="en-GB"/>
        </a:p>
      </dgm:t>
    </dgm:pt>
    <dgm:pt modelId="{9DEEF7D5-8211-403C-BD0D-ABC1DE116E30}" type="pres">
      <dgm:prSet presAssocID="{914FADD4-F39A-4640-BCFB-190CE291386C}" presName="Name9" presStyleLbl="parChTrans1D2" presStyleIdx="0" presStyleCnt="6"/>
      <dgm:spPr/>
      <dgm:t>
        <a:bodyPr/>
        <a:lstStyle/>
        <a:p>
          <a:endParaRPr lang="en-GB"/>
        </a:p>
      </dgm:t>
    </dgm:pt>
    <dgm:pt modelId="{B2BBC5D0-3ADD-4B28-8676-A70F5B75EBBA}" type="pres">
      <dgm:prSet presAssocID="{914FADD4-F39A-4640-BCFB-190CE291386C}" presName="connTx" presStyleLbl="parChTrans1D2" presStyleIdx="0" presStyleCnt="6"/>
      <dgm:spPr/>
      <dgm:t>
        <a:bodyPr/>
        <a:lstStyle/>
        <a:p>
          <a:endParaRPr lang="en-GB"/>
        </a:p>
      </dgm:t>
    </dgm:pt>
    <dgm:pt modelId="{A2328B76-C60F-4C1C-B3B7-819EEE360424}" type="pres">
      <dgm:prSet presAssocID="{611C7F33-E916-4F2E-A5C4-056F76466CA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3682D-0180-48DD-9AF1-66135A4D20DA}" type="pres">
      <dgm:prSet presAssocID="{AD55FB17-454E-464B-BB6F-5A53CE62ABB6}" presName="Name9" presStyleLbl="parChTrans1D2" presStyleIdx="1" presStyleCnt="6"/>
      <dgm:spPr/>
      <dgm:t>
        <a:bodyPr/>
        <a:lstStyle/>
        <a:p>
          <a:endParaRPr lang="en-GB"/>
        </a:p>
      </dgm:t>
    </dgm:pt>
    <dgm:pt modelId="{0F185B7D-EB7A-42D5-B92E-44857FD26BA1}" type="pres">
      <dgm:prSet presAssocID="{AD55FB17-454E-464B-BB6F-5A53CE62ABB6}" presName="connTx" presStyleLbl="parChTrans1D2" presStyleIdx="1" presStyleCnt="6"/>
      <dgm:spPr/>
      <dgm:t>
        <a:bodyPr/>
        <a:lstStyle/>
        <a:p>
          <a:endParaRPr lang="en-GB"/>
        </a:p>
      </dgm:t>
    </dgm:pt>
    <dgm:pt modelId="{1EE656C1-0760-43BD-9C8B-AA29D7AC8815}" type="pres">
      <dgm:prSet presAssocID="{5A8A6C51-6E7F-45E5-92F4-CED801CFD3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31CA20-6D5B-4964-BE10-B5E84096AECF}" type="pres">
      <dgm:prSet presAssocID="{A66AA63A-D030-42EC-9A58-F84BCF5A13FB}" presName="Name9" presStyleLbl="parChTrans1D2" presStyleIdx="2" presStyleCnt="6"/>
      <dgm:spPr/>
      <dgm:t>
        <a:bodyPr/>
        <a:lstStyle/>
        <a:p>
          <a:endParaRPr lang="en-GB"/>
        </a:p>
      </dgm:t>
    </dgm:pt>
    <dgm:pt modelId="{5827E847-9223-4040-B8D6-459053E9CB18}" type="pres">
      <dgm:prSet presAssocID="{A66AA63A-D030-42EC-9A58-F84BCF5A13FB}" presName="connTx" presStyleLbl="parChTrans1D2" presStyleIdx="2" presStyleCnt="6"/>
      <dgm:spPr/>
      <dgm:t>
        <a:bodyPr/>
        <a:lstStyle/>
        <a:p>
          <a:endParaRPr lang="en-GB"/>
        </a:p>
      </dgm:t>
    </dgm:pt>
    <dgm:pt modelId="{98197D67-E037-4C8E-AB20-54E7298A6A28}" type="pres">
      <dgm:prSet presAssocID="{956C004A-E0DB-48E5-98AC-2AD9476E3F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42A91F-CBA4-42F9-B357-F41C6D0E5EB3}" type="pres">
      <dgm:prSet presAssocID="{C0EBE232-3BFE-4919-B839-15095A7AD783}" presName="Name9" presStyleLbl="parChTrans1D2" presStyleIdx="3" presStyleCnt="6"/>
      <dgm:spPr/>
      <dgm:t>
        <a:bodyPr/>
        <a:lstStyle/>
        <a:p>
          <a:endParaRPr lang="en-GB"/>
        </a:p>
      </dgm:t>
    </dgm:pt>
    <dgm:pt modelId="{D8604075-34AB-4613-82E1-2F766901BD15}" type="pres">
      <dgm:prSet presAssocID="{C0EBE232-3BFE-4919-B839-15095A7AD783}" presName="connTx" presStyleLbl="parChTrans1D2" presStyleIdx="3" presStyleCnt="6"/>
      <dgm:spPr/>
      <dgm:t>
        <a:bodyPr/>
        <a:lstStyle/>
        <a:p>
          <a:endParaRPr lang="en-GB"/>
        </a:p>
      </dgm:t>
    </dgm:pt>
    <dgm:pt modelId="{AEF0A0FD-5908-4F6F-9214-4AACB9CA6F87}" type="pres">
      <dgm:prSet presAssocID="{BE651BF3-0CAF-4776-9C60-459023F105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AD4F3-7C93-453A-B3E6-1F4522722059}" type="pres">
      <dgm:prSet presAssocID="{9219FBAC-FC89-4F73-8B39-342541F59290}" presName="Name9" presStyleLbl="parChTrans1D2" presStyleIdx="4" presStyleCnt="6"/>
      <dgm:spPr/>
      <dgm:t>
        <a:bodyPr/>
        <a:lstStyle/>
        <a:p>
          <a:endParaRPr lang="en-GB"/>
        </a:p>
      </dgm:t>
    </dgm:pt>
    <dgm:pt modelId="{83A507AE-8185-4DC4-9D04-67D2CF97C691}" type="pres">
      <dgm:prSet presAssocID="{9219FBAC-FC89-4F73-8B39-342541F59290}" presName="connTx" presStyleLbl="parChTrans1D2" presStyleIdx="4" presStyleCnt="6"/>
      <dgm:spPr/>
      <dgm:t>
        <a:bodyPr/>
        <a:lstStyle/>
        <a:p>
          <a:endParaRPr lang="en-GB"/>
        </a:p>
      </dgm:t>
    </dgm:pt>
    <dgm:pt modelId="{5DC67424-77D4-4FD1-9540-EFABDE619AB4}" type="pres">
      <dgm:prSet presAssocID="{249FCD8F-0403-45D3-A78B-0D9D73C087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FA889-E1B9-4EF4-A8CE-901872C93B24}" type="pres">
      <dgm:prSet presAssocID="{A8A189BB-49A6-4113-8165-FDEF80BB5051}" presName="Name9" presStyleLbl="parChTrans1D2" presStyleIdx="5" presStyleCnt="6"/>
      <dgm:spPr/>
      <dgm:t>
        <a:bodyPr/>
        <a:lstStyle/>
        <a:p>
          <a:endParaRPr lang="en-GB"/>
        </a:p>
      </dgm:t>
    </dgm:pt>
    <dgm:pt modelId="{F35E5619-284F-4C51-AC09-7DC8799B3EBC}" type="pres">
      <dgm:prSet presAssocID="{A8A189BB-49A6-4113-8165-FDEF80BB5051}" presName="connTx" presStyleLbl="parChTrans1D2" presStyleIdx="5" presStyleCnt="6"/>
      <dgm:spPr/>
      <dgm:t>
        <a:bodyPr/>
        <a:lstStyle/>
        <a:p>
          <a:endParaRPr lang="en-GB"/>
        </a:p>
      </dgm:t>
    </dgm:pt>
    <dgm:pt modelId="{2A35E89A-4F1B-4541-920C-6639600C2954}" type="pres">
      <dgm:prSet presAssocID="{30B39410-EA6F-41E8-BE27-3C61F1A228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6472F6-9610-4BCA-B519-3F0AB993DE51}" type="presOf" srcId="{5A8A6C51-6E7F-45E5-92F4-CED801CFD380}" destId="{1EE656C1-0760-43BD-9C8B-AA29D7AC8815}" srcOrd="0" destOrd="0" presId="urn:microsoft.com/office/officeart/2005/8/layout/radial1"/>
    <dgm:cxn modelId="{97CA03F0-C6D5-4BE9-A9E8-8781AE76CDF1}" type="presOf" srcId="{C0EBE232-3BFE-4919-B839-15095A7AD783}" destId="{AD42A91F-CBA4-42F9-B357-F41C6D0E5EB3}" srcOrd="0" destOrd="0" presId="urn:microsoft.com/office/officeart/2005/8/layout/radial1"/>
    <dgm:cxn modelId="{995279F1-FF27-4D93-B651-D31468C3B9B1}" type="presOf" srcId="{A8A189BB-49A6-4113-8165-FDEF80BB5051}" destId="{F35E5619-284F-4C51-AC09-7DC8799B3EBC}" srcOrd="1" destOrd="0" presId="urn:microsoft.com/office/officeart/2005/8/layout/radial1"/>
    <dgm:cxn modelId="{E60819C6-AF0D-485B-8D2F-DAF05D854367}" type="presOf" srcId="{AD55FB17-454E-464B-BB6F-5A53CE62ABB6}" destId="{92B3682D-0180-48DD-9AF1-66135A4D20DA}" srcOrd="0" destOrd="0" presId="urn:microsoft.com/office/officeart/2005/8/layout/radial1"/>
    <dgm:cxn modelId="{B547E52C-D475-43C2-BD2A-E8D365A935D3}" type="presOf" srcId="{A66AA63A-D030-42EC-9A58-F84BCF5A13FB}" destId="{1731CA20-6D5B-4964-BE10-B5E84096AECF}" srcOrd="0" destOrd="0" presId="urn:microsoft.com/office/officeart/2005/8/layout/radial1"/>
    <dgm:cxn modelId="{00C2E24E-B3AF-45CF-A6B9-2F2B49FCA1B4}" type="presOf" srcId="{30B39410-EA6F-41E8-BE27-3C61F1A2288C}" destId="{2A35E89A-4F1B-4541-920C-6639600C2954}" srcOrd="0" destOrd="0" presId="urn:microsoft.com/office/officeart/2005/8/layout/radial1"/>
    <dgm:cxn modelId="{D3FDABFE-2179-490B-A503-E0E26EC2B992}" type="presOf" srcId="{7E8E12DE-82DD-4122-B511-935DDDEC022B}" destId="{7F4538EE-C3FA-4AFE-AD42-54B603BAC2E3}" srcOrd="0" destOrd="0" presId="urn:microsoft.com/office/officeart/2005/8/layout/radial1"/>
    <dgm:cxn modelId="{11F76B4F-F467-4754-857B-8E871AA83206}" type="presOf" srcId="{9219FBAC-FC89-4F73-8B39-342541F59290}" destId="{FB0AD4F3-7C93-453A-B3E6-1F4522722059}" srcOrd="0" destOrd="0" presId="urn:microsoft.com/office/officeart/2005/8/layout/radial1"/>
    <dgm:cxn modelId="{02A682CC-C0F3-4A5D-A1DD-C3877902956A}" type="presOf" srcId="{A66AA63A-D030-42EC-9A58-F84BCF5A13FB}" destId="{5827E847-9223-4040-B8D6-459053E9CB18}" srcOrd="1" destOrd="0" presId="urn:microsoft.com/office/officeart/2005/8/layout/radial1"/>
    <dgm:cxn modelId="{8971B237-00ED-41F0-BE1D-9A312E44B392}" srcId="{F6AE422E-6DE3-4EAB-8C5C-879F94339859}" destId="{7E8E12DE-82DD-4122-B511-935DDDEC022B}" srcOrd="0" destOrd="0" parTransId="{4B936853-9526-41E9-BB1A-1FDA5A212DBD}" sibTransId="{C2B0DA26-605A-47D0-8FFA-97E8EF451A45}"/>
    <dgm:cxn modelId="{C22260A0-7887-4C8B-8E71-3CF7F6517985}" type="presOf" srcId="{249FCD8F-0403-45D3-A78B-0D9D73C0872F}" destId="{5DC67424-77D4-4FD1-9540-EFABDE619AB4}" srcOrd="0" destOrd="0" presId="urn:microsoft.com/office/officeart/2005/8/layout/radial1"/>
    <dgm:cxn modelId="{7D497DAD-BF63-467B-BC2C-0221CA2514D7}" type="presOf" srcId="{A8A189BB-49A6-4113-8165-FDEF80BB5051}" destId="{F0FFA889-E1B9-4EF4-A8CE-901872C93B24}" srcOrd="0" destOrd="0" presId="urn:microsoft.com/office/officeart/2005/8/layout/radial1"/>
    <dgm:cxn modelId="{B1DB2ADE-EFE5-412B-83C5-B4FCF0B74212}" type="presOf" srcId="{9219FBAC-FC89-4F73-8B39-342541F59290}" destId="{83A507AE-8185-4DC4-9D04-67D2CF97C691}" srcOrd="1" destOrd="0" presId="urn:microsoft.com/office/officeart/2005/8/layout/radial1"/>
    <dgm:cxn modelId="{C275A318-2D24-41E0-96C5-6F5DB0E1CF3D}" srcId="{7E8E12DE-82DD-4122-B511-935DDDEC022B}" destId="{5A8A6C51-6E7F-45E5-92F4-CED801CFD380}" srcOrd="1" destOrd="0" parTransId="{AD55FB17-454E-464B-BB6F-5A53CE62ABB6}" sibTransId="{4618FB5E-6C01-4E26-BA09-7BEBC2E9B191}"/>
    <dgm:cxn modelId="{107DC4F5-AAF0-47DA-B45D-E95142835128}" type="presOf" srcId="{BE651BF3-0CAF-4776-9C60-459023F105C2}" destId="{AEF0A0FD-5908-4F6F-9214-4AACB9CA6F87}" srcOrd="0" destOrd="0" presId="urn:microsoft.com/office/officeart/2005/8/layout/radial1"/>
    <dgm:cxn modelId="{EEDDA112-0E01-49AB-BEE0-496A61AA4B4A}" type="presOf" srcId="{956C004A-E0DB-48E5-98AC-2AD9476E3F90}" destId="{98197D67-E037-4C8E-AB20-54E7298A6A28}" srcOrd="0" destOrd="0" presId="urn:microsoft.com/office/officeart/2005/8/layout/radial1"/>
    <dgm:cxn modelId="{E484CA62-8C2C-4D45-B5EC-F26B4E070CA4}" type="presOf" srcId="{914FADD4-F39A-4640-BCFB-190CE291386C}" destId="{B2BBC5D0-3ADD-4B28-8676-A70F5B75EBBA}" srcOrd="1" destOrd="0" presId="urn:microsoft.com/office/officeart/2005/8/layout/radial1"/>
    <dgm:cxn modelId="{D41E6F40-0A99-4763-9359-DA5F93A9E9AE}" srcId="{7E8E12DE-82DD-4122-B511-935DDDEC022B}" destId="{611C7F33-E916-4F2E-A5C4-056F76466CAB}" srcOrd="0" destOrd="0" parTransId="{914FADD4-F39A-4640-BCFB-190CE291386C}" sibTransId="{EA89DA12-87D1-4980-A6EA-B4DF2BCDAEEA}"/>
    <dgm:cxn modelId="{D74D6951-2A69-4749-B50C-83A3EC890C61}" srcId="{7E8E12DE-82DD-4122-B511-935DDDEC022B}" destId="{30B39410-EA6F-41E8-BE27-3C61F1A2288C}" srcOrd="5" destOrd="0" parTransId="{A8A189BB-49A6-4113-8165-FDEF80BB5051}" sibTransId="{0FCF2FC7-6512-45B0-8645-B8202D926301}"/>
    <dgm:cxn modelId="{44D74322-BD2D-4C6C-8D2C-5631FC5EC841}" srcId="{7E8E12DE-82DD-4122-B511-935DDDEC022B}" destId="{249FCD8F-0403-45D3-A78B-0D9D73C0872F}" srcOrd="4" destOrd="0" parTransId="{9219FBAC-FC89-4F73-8B39-342541F59290}" sibTransId="{13C830DC-7489-442F-95B9-7C10B9116899}"/>
    <dgm:cxn modelId="{C408F9F4-56D2-48A0-9E2B-C9380D874449}" type="presOf" srcId="{AD55FB17-454E-464B-BB6F-5A53CE62ABB6}" destId="{0F185B7D-EB7A-42D5-B92E-44857FD26BA1}" srcOrd="1" destOrd="0" presId="urn:microsoft.com/office/officeart/2005/8/layout/radial1"/>
    <dgm:cxn modelId="{6D95EA30-6895-4111-BC60-48F61A9B7BC4}" type="presOf" srcId="{914FADD4-F39A-4640-BCFB-190CE291386C}" destId="{9DEEF7D5-8211-403C-BD0D-ABC1DE116E30}" srcOrd="0" destOrd="0" presId="urn:microsoft.com/office/officeart/2005/8/layout/radial1"/>
    <dgm:cxn modelId="{BA043575-1B57-44C6-A7AE-E4521D823FC3}" type="presOf" srcId="{611C7F33-E916-4F2E-A5C4-056F76466CAB}" destId="{A2328B76-C60F-4C1C-B3B7-819EEE360424}" srcOrd="0" destOrd="0" presId="urn:microsoft.com/office/officeart/2005/8/layout/radial1"/>
    <dgm:cxn modelId="{494D9EEA-243F-47D5-B776-E0A19CF25025}" srcId="{7E8E12DE-82DD-4122-B511-935DDDEC022B}" destId="{BE651BF3-0CAF-4776-9C60-459023F105C2}" srcOrd="3" destOrd="0" parTransId="{C0EBE232-3BFE-4919-B839-15095A7AD783}" sibTransId="{247C9778-3C50-428B-8DBC-65C0A3300791}"/>
    <dgm:cxn modelId="{B50DBCBA-9FD6-44A0-93D5-513CDA6E84F5}" type="presOf" srcId="{C0EBE232-3BFE-4919-B839-15095A7AD783}" destId="{D8604075-34AB-4613-82E1-2F766901BD15}" srcOrd="1" destOrd="0" presId="urn:microsoft.com/office/officeart/2005/8/layout/radial1"/>
    <dgm:cxn modelId="{FBCE3C81-372B-4181-819F-8310E110742F}" type="presOf" srcId="{F6AE422E-6DE3-4EAB-8C5C-879F94339859}" destId="{FA654A00-19E6-4E81-80FB-039C125BF2D0}" srcOrd="0" destOrd="0" presId="urn:microsoft.com/office/officeart/2005/8/layout/radial1"/>
    <dgm:cxn modelId="{D1B240D2-318C-4477-B4E6-263D1DFC5B38}" srcId="{7E8E12DE-82DD-4122-B511-935DDDEC022B}" destId="{956C004A-E0DB-48E5-98AC-2AD9476E3F90}" srcOrd="2" destOrd="0" parTransId="{A66AA63A-D030-42EC-9A58-F84BCF5A13FB}" sibTransId="{E4ECA2E5-6EB0-40C6-8BDB-369CD70ABDDE}"/>
    <dgm:cxn modelId="{87172818-DDBC-4F75-BE1D-1D32BDA1869E}" type="presParOf" srcId="{FA654A00-19E6-4E81-80FB-039C125BF2D0}" destId="{7F4538EE-C3FA-4AFE-AD42-54B603BAC2E3}" srcOrd="0" destOrd="0" presId="urn:microsoft.com/office/officeart/2005/8/layout/radial1"/>
    <dgm:cxn modelId="{3F39F5E4-485D-4B61-A494-8C1C360B8B8F}" type="presParOf" srcId="{FA654A00-19E6-4E81-80FB-039C125BF2D0}" destId="{9DEEF7D5-8211-403C-BD0D-ABC1DE116E30}" srcOrd="1" destOrd="0" presId="urn:microsoft.com/office/officeart/2005/8/layout/radial1"/>
    <dgm:cxn modelId="{31E4ADB1-9E60-4B52-9877-FDE522DEBC3A}" type="presParOf" srcId="{9DEEF7D5-8211-403C-BD0D-ABC1DE116E30}" destId="{B2BBC5D0-3ADD-4B28-8676-A70F5B75EBBA}" srcOrd="0" destOrd="0" presId="urn:microsoft.com/office/officeart/2005/8/layout/radial1"/>
    <dgm:cxn modelId="{D74D3682-1DD4-47E6-AA78-94435E8FF3F4}" type="presParOf" srcId="{FA654A00-19E6-4E81-80FB-039C125BF2D0}" destId="{A2328B76-C60F-4C1C-B3B7-819EEE360424}" srcOrd="2" destOrd="0" presId="urn:microsoft.com/office/officeart/2005/8/layout/radial1"/>
    <dgm:cxn modelId="{D0ADA4C3-6415-4BB3-AB48-A6A206220E1C}" type="presParOf" srcId="{FA654A00-19E6-4E81-80FB-039C125BF2D0}" destId="{92B3682D-0180-48DD-9AF1-66135A4D20DA}" srcOrd="3" destOrd="0" presId="urn:microsoft.com/office/officeart/2005/8/layout/radial1"/>
    <dgm:cxn modelId="{A43FF3CE-17BB-48FC-AE81-A9A150F42865}" type="presParOf" srcId="{92B3682D-0180-48DD-9AF1-66135A4D20DA}" destId="{0F185B7D-EB7A-42D5-B92E-44857FD26BA1}" srcOrd="0" destOrd="0" presId="urn:microsoft.com/office/officeart/2005/8/layout/radial1"/>
    <dgm:cxn modelId="{FEBA6E8B-D305-400A-9B4E-B154A93AD992}" type="presParOf" srcId="{FA654A00-19E6-4E81-80FB-039C125BF2D0}" destId="{1EE656C1-0760-43BD-9C8B-AA29D7AC8815}" srcOrd="4" destOrd="0" presId="urn:microsoft.com/office/officeart/2005/8/layout/radial1"/>
    <dgm:cxn modelId="{C89BDBDD-0996-47ED-A651-C0FB2A96D153}" type="presParOf" srcId="{FA654A00-19E6-4E81-80FB-039C125BF2D0}" destId="{1731CA20-6D5B-4964-BE10-B5E84096AECF}" srcOrd="5" destOrd="0" presId="urn:microsoft.com/office/officeart/2005/8/layout/radial1"/>
    <dgm:cxn modelId="{72520370-DA5B-454D-98DA-D2534596299A}" type="presParOf" srcId="{1731CA20-6D5B-4964-BE10-B5E84096AECF}" destId="{5827E847-9223-4040-B8D6-459053E9CB18}" srcOrd="0" destOrd="0" presId="urn:microsoft.com/office/officeart/2005/8/layout/radial1"/>
    <dgm:cxn modelId="{E1604DA2-E17D-4CC8-986C-7999330ABAA7}" type="presParOf" srcId="{FA654A00-19E6-4E81-80FB-039C125BF2D0}" destId="{98197D67-E037-4C8E-AB20-54E7298A6A28}" srcOrd="6" destOrd="0" presId="urn:microsoft.com/office/officeart/2005/8/layout/radial1"/>
    <dgm:cxn modelId="{92851C8C-7423-40B1-A448-E67A258C9EFB}" type="presParOf" srcId="{FA654A00-19E6-4E81-80FB-039C125BF2D0}" destId="{AD42A91F-CBA4-42F9-B357-F41C6D0E5EB3}" srcOrd="7" destOrd="0" presId="urn:microsoft.com/office/officeart/2005/8/layout/radial1"/>
    <dgm:cxn modelId="{7638B065-85A7-49F5-8C45-47FFE29D5252}" type="presParOf" srcId="{AD42A91F-CBA4-42F9-B357-F41C6D0E5EB3}" destId="{D8604075-34AB-4613-82E1-2F766901BD15}" srcOrd="0" destOrd="0" presId="urn:microsoft.com/office/officeart/2005/8/layout/radial1"/>
    <dgm:cxn modelId="{74FA30BD-927E-492A-92FE-D4ACA572C8F1}" type="presParOf" srcId="{FA654A00-19E6-4E81-80FB-039C125BF2D0}" destId="{AEF0A0FD-5908-4F6F-9214-4AACB9CA6F87}" srcOrd="8" destOrd="0" presId="urn:microsoft.com/office/officeart/2005/8/layout/radial1"/>
    <dgm:cxn modelId="{20DC7092-8650-46D6-840C-8C2F4AB4A08A}" type="presParOf" srcId="{FA654A00-19E6-4E81-80FB-039C125BF2D0}" destId="{FB0AD4F3-7C93-453A-B3E6-1F4522722059}" srcOrd="9" destOrd="0" presId="urn:microsoft.com/office/officeart/2005/8/layout/radial1"/>
    <dgm:cxn modelId="{69B00FD5-404B-483F-8CD1-CB3E72319C43}" type="presParOf" srcId="{FB0AD4F3-7C93-453A-B3E6-1F4522722059}" destId="{83A507AE-8185-4DC4-9D04-67D2CF97C691}" srcOrd="0" destOrd="0" presId="urn:microsoft.com/office/officeart/2005/8/layout/radial1"/>
    <dgm:cxn modelId="{3BD38861-FDD7-4C93-ACBC-0614AD4D239D}" type="presParOf" srcId="{FA654A00-19E6-4E81-80FB-039C125BF2D0}" destId="{5DC67424-77D4-4FD1-9540-EFABDE619AB4}" srcOrd="10" destOrd="0" presId="urn:microsoft.com/office/officeart/2005/8/layout/radial1"/>
    <dgm:cxn modelId="{CAA4A31F-0898-4AEE-BEE0-B589FB6A19A1}" type="presParOf" srcId="{FA654A00-19E6-4E81-80FB-039C125BF2D0}" destId="{F0FFA889-E1B9-4EF4-A8CE-901872C93B24}" srcOrd="11" destOrd="0" presId="urn:microsoft.com/office/officeart/2005/8/layout/radial1"/>
    <dgm:cxn modelId="{90404A1C-D202-4E5B-80B8-753C8A1F544C}" type="presParOf" srcId="{F0FFA889-E1B9-4EF4-A8CE-901872C93B24}" destId="{F35E5619-284F-4C51-AC09-7DC8799B3EBC}" srcOrd="0" destOrd="0" presId="urn:microsoft.com/office/officeart/2005/8/layout/radial1"/>
    <dgm:cxn modelId="{9F3BA45A-0F05-4D7A-863D-8420B076FE38}" type="presParOf" srcId="{FA654A00-19E6-4E81-80FB-039C125BF2D0}" destId="{2A35E89A-4F1B-4541-920C-6639600C295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76D40-95C3-4396-B732-C501796475DA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7B99E-D80D-4D9C-8A86-65057D9BF5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5650" cy="34242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3225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19" tIns="46290" rIns="89019" bIns="46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516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B503F-970C-4A74-9568-610B84B9152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6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smtClean="0"/>
              <a:t>Ken Rockwood- Canada cohorts</a:t>
            </a:r>
          </a:p>
          <a:p>
            <a:r>
              <a:rPr lang="da-DK" altLang="da-DK" smtClean="0"/>
              <a:t>Linda Fried  Cv health study 5 attributes</a:t>
            </a:r>
          </a:p>
          <a:p>
            <a:r>
              <a:rPr lang="da-DK" altLang="da-DK" smtClean="0"/>
              <a:t>Phenotype lowest 20% (strified by sex, and Grip bmi, w speed by ht, 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077" eaLnBrk="0" hangingPunct="0">
              <a:lnSpc>
                <a:spcPct val="125000"/>
              </a:lnSpc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348" indent="-279749" defTabSz="906077" eaLnBrk="0" hangingPunct="0">
              <a:lnSpc>
                <a:spcPct val="125000"/>
              </a:lnSpc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8997" indent="-223799" defTabSz="906077" eaLnBrk="0" hangingPunct="0">
              <a:lnSpc>
                <a:spcPct val="125000"/>
              </a:lnSpc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6596" indent="-223799" defTabSz="906077" eaLnBrk="0" hangingPunct="0">
              <a:lnSpc>
                <a:spcPct val="125000"/>
              </a:lnSpc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4195" indent="-223799" defTabSz="906077" eaLnBrk="0" hangingPunct="0">
              <a:lnSpc>
                <a:spcPct val="125000"/>
              </a:lnSpc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1793" indent="-223799" defTabSz="906077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9392" indent="-223799" defTabSz="906077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6991" indent="-223799" defTabSz="906077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4590" indent="-223799" defTabSz="906077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da-DK" smtClean="0"/>
              <a:t>Slide </a:t>
            </a:r>
            <a:fld id="{B6DEE818-EA8A-46AB-96F5-2C6BB7DD1121}" type="slidenum">
              <a:rPr lang="en-US" altLang="da-DK" smtClean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da-DK" smtClean="0"/>
          </a:p>
        </p:txBody>
      </p:sp>
    </p:spTree>
    <p:extLst>
      <p:ext uri="{BB962C8B-B14F-4D97-AF65-F5344CB8AC3E}">
        <p14:creationId xmlns:p14="http://schemas.microsoft.com/office/powerpoint/2010/main" val="287661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077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348" indent="-279749" defTabSz="906077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8997" indent="-223799" defTabSz="906077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6596" indent="-223799" defTabSz="906077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4195" indent="-223799" defTabSz="906077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1793" indent="-223799" defTabSz="906077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9392" indent="-223799" defTabSz="906077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6991" indent="-223799" defTabSz="906077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4590" indent="-223799" defTabSz="906077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a-DK" sz="1200" i="0"/>
              <a:t>Slide </a:t>
            </a:r>
            <a:fld id="{C79027CF-78AE-40EC-9BAA-1C09E1D05CA8}" type="slidenum">
              <a:rPr lang="en-US" altLang="da-DK" sz="1200" i="0"/>
              <a:pPr eaLnBrk="1" hangingPunct="1"/>
              <a:t>27</a:t>
            </a:fld>
            <a:endParaRPr lang="en-US" altLang="da-DK" sz="1200" i="0"/>
          </a:p>
        </p:txBody>
      </p:sp>
    </p:spTree>
    <p:extLst>
      <p:ext uri="{BB962C8B-B14F-4D97-AF65-F5344CB8AC3E}">
        <p14:creationId xmlns:p14="http://schemas.microsoft.com/office/powerpoint/2010/main" val="190390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FosamaxSlideBkgd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985963"/>
            <a:ext cx="7391400" cy="2422525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39713" y="6343650"/>
            <a:ext cx="2895600" cy="3254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6045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1351BF-C9BD-46CE-83A5-9EE75AA0C6C3}" type="datetimeFigureOut">
              <a:rPr lang="en-GB" smtClean="0"/>
              <a:pPr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B1E763-EB95-481F-BBDA-8C69192E7D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artnet.com/artwork_images_114594_148552_Lucy-McKenzie.jpg&amp;imgrefurl=http://www.artnet.com/artwork/424172450/lucy-mckenzie-self-portrait-falling-over.html&amp;h=480&amp;w=630&amp;sz=25&amp;tbnid=YWN1ouYasZdATM:&amp;tbnh=102&amp;tbnw=134&amp;hl=en&amp;start=50&amp;prev=/images?q%3Dfalling%2Bover%26start%3D40%26svnum%3D10%26hl%3Den%26lr%3D%26sa%3DN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2276872"/>
            <a:ext cx="9144000" cy="28803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6635" y="159891"/>
            <a:ext cx="8800293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n-GB" sz="4000" b="1" dirty="0" smtClean="0">
              <a:solidFill>
                <a:srgbClr val="FFC000"/>
              </a:solidFill>
            </a:endParaRPr>
          </a:p>
          <a:p>
            <a:pPr algn="ctr">
              <a:defRPr/>
            </a:pPr>
            <a:endParaRPr lang="en-GB" sz="4000" b="1" dirty="0">
              <a:solidFill>
                <a:srgbClr val="FFC000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GB" sz="2800" b="1" smtClean="0">
                <a:solidFill>
                  <a:srgbClr val="FFC000"/>
                </a:solidFill>
              </a:rPr>
              <a:t>MRC-ARUK </a:t>
            </a:r>
            <a:r>
              <a:rPr lang="en-GB" sz="2800" b="1" dirty="0" smtClean="0">
                <a:solidFill>
                  <a:srgbClr val="FFC000"/>
                </a:solidFill>
              </a:rPr>
              <a:t>Centre for Musculoskeletal Ageing Research</a:t>
            </a:r>
          </a:p>
          <a:p>
            <a:pPr algn="ctr">
              <a:defRPr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>
              <a:defRPr/>
            </a:pP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10" name="Picture 9" descr="UoN reverse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5418" y="-282045"/>
            <a:ext cx="2783086" cy="1268760"/>
          </a:xfrm>
          <a:prstGeom prst="rect">
            <a:avLst/>
          </a:prstGeom>
        </p:spPr>
      </p:pic>
      <p:pic>
        <p:nvPicPr>
          <p:cNvPr id="11" name="Picture 10" descr="bham_logo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624"/>
            <a:ext cx="3116151" cy="717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19672" y="5589240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C000"/>
                </a:solidFill>
              </a:rPr>
              <a:t>Ensuring Adults are Fit for Old Age</a:t>
            </a:r>
          </a:p>
          <a:p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35496" y="2276872"/>
            <a:ext cx="9036496" cy="2880321"/>
            <a:chOff x="0" y="476672"/>
            <a:chExt cx="9036496" cy="2880321"/>
          </a:xfrm>
        </p:grpSpPr>
        <p:sp>
          <p:nvSpPr>
            <p:cNvPr id="43" name="Rectangle 42"/>
            <p:cNvSpPr/>
            <p:nvPr/>
          </p:nvSpPr>
          <p:spPr>
            <a:xfrm>
              <a:off x="0" y="548680"/>
              <a:ext cx="9036496" cy="2736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8" descr="uni bham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8" t="33911" r="58630" b="26668"/>
            <a:stretch>
              <a:fillRect/>
            </a:stretch>
          </p:blipFill>
          <p:spPr bwMode="auto">
            <a:xfrm>
              <a:off x="3888432" y="476672"/>
              <a:ext cx="1405378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 descr="UoB crest.pn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rcRect l="8824" r="8823"/>
            <a:stretch>
              <a:fillRect/>
            </a:stretch>
          </p:blipFill>
          <p:spPr>
            <a:xfrm>
              <a:off x="1" y="896685"/>
              <a:ext cx="1800200" cy="2185957"/>
            </a:xfrm>
            <a:prstGeom prst="rect">
              <a:avLst/>
            </a:prstGeom>
          </p:spPr>
        </p:pic>
        <p:pic>
          <p:nvPicPr>
            <p:cNvPr id="46" name="Picture 45" descr="220px-University_of_Nottingham_arms.pn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200800" y="850394"/>
              <a:ext cx="1828073" cy="2060737"/>
            </a:xfrm>
            <a:prstGeom prst="rect">
              <a:avLst/>
            </a:prstGeom>
          </p:spPr>
        </p:pic>
        <p:pic>
          <p:nvPicPr>
            <p:cNvPr id="47" name="Picture 46" descr="labs095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2998" y="562361"/>
              <a:ext cx="1947337" cy="2736305"/>
            </a:xfrm>
            <a:prstGeom prst="rect">
              <a:avLst/>
            </a:prstGeom>
          </p:spPr>
        </p:pic>
        <p:pic>
          <p:nvPicPr>
            <p:cNvPr id="49" name="Picture 48" descr="Queen_Elizabeth_Hospital_Birmingham__4_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rcRect l="27216" r="13817"/>
            <a:stretch>
              <a:fillRect/>
            </a:stretch>
          </p:blipFill>
          <p:spPr>
            <a:xfrm>
              <a:off x="1800200" y="476672"/>
              <a:ext cx="2100939" cy="2880320"/>
            </a:xfrm>
            <a:prstGeom prst="rect">
              <a:avLst/>
            </a:prstGeom>
          </p:spPr>
        </p:pic>
        <p:pic>
          <p:nvPicPr>
            <p:cNvPr id="48" name="Picture 47" descr="sDSC_0044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rcRect l="6688" r="46063"/>
            <a:stretch>
              <a:fillRect/>
            </a:stretch>
          </p:blipFill>
          <p:spPr>
            <a:xfrm>
              <a:off x="5256584" y="476673"/>
              <a:ext cx="1944216" cy="2880320"/>
            </a:xfrm>
            <a:prstGeom prst="rect">
              <a:avLst/>
            </a:prstGeom>
          </p:spPr>
        </p:pic>
      </p:grpSp>
      <p:pic>
        <p:nvPicPr>
          <p:cNvPr id="17" name="Picture 8" descr="uni bh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33911" r="59397" b="26668"/>
          <a:stretch>
            <a:fillRect/>
          </a:stretch>
        </p:blipFill>
        <p:spPr bwMode="auto">
          <a:xfrm>
            <a:off x="3923928" y="2276872"/>
            <a:ext cx="133337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Queen_Elizabeth_Hospital_Birmingham__4_.jpg"/>
          <p:cNvPicPr>
            <a:picLocks noChangeAspect="1"/>
          </p:cNvPicPr>
          <p:nvPr/>
        </p:nvPicPr>
        <p:blipFill>
          <a:blip r:embed="rId9" cstate="print"/>
          <a:srcRect l="27216" r="13817"/>
          <a:stretch>
            <a:fillRect/>
          </a:stretch>
        </p:blipFill>
        <p:spPr>
          <a:xfrm>
            <a:off x="1835696" y="2276872"/>
            <a:ext cx="2100939" cy="288032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496" y="2348880"/>
            <a:ext cx="1835696" cy="2736304"/>
            <a:chOff x="360040" y="1844824"/>
            <a:chExt cx="1835696" cy="2736304"/>
          </a:xfrm>
        </p:grpSpPr>
        <p:sp>
          <p:nvSpPr>
            <p:cNvPr id="54" name="Rectangle 53"/>
            <p:cNvSpPr/>
            <p:nvPr/>
          </p:nvSpPr>
          <p:spPr>
            <a:xfrm>
              <a:off x="360040" y="1844824"/>
              <a:ext cx="1835696" cy="2736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54" descr="UoB crest.png"/>
            <p:cNvPicPr>
              <a:picLocks noChangeAspect="1"/>
            </p:cNvPicPr>
            <p:nvPr/>
          </p:nvPicPr>
          <p:blipFill>
            <a:blip r:embed="rId6" cstate="print"/>
            <a:srcRect l="8824" r="8823"/>
            <a:stretch>
              <a:fillRect/>
            </a:stretch>
          </p:blipFill>
          <p:spPr>
            <a:xfrm>
              <a:off x="360040" y="2204864"/>
              <a:ext cx="1800200" cy="218595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164288" y="2276872"/>
            <a:ext cx="1944216" cy="2880320"/>
            <a:chOff x="7164288" y="4005064"/>
            <a:chExt cx="1944216" cy="2736304"/>
          </a:xfrm>
        </p:grpSpPr>
        <p:sp>
          <p:nvSpPr>
            <p:cNvPr id="56" name="Rectangle 55"/>
            <p:cNvSpPr/>
            <p:nvPr/>
          </p:nvSpPr>
          <p:spPr>
            <a:xfrm>
              <a:off x="7164288" y="4005064"/>
              <a:ext cx="1944216" cy="2736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 descr="220px-University_of_Nottingham_arm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296" y="4320591"/>
              <a:ext cx="1828073" cy="2060737"/>
            </a:xfrm>
            <a:prstGeom prst="rect">
              <a:avLst/>
            </a:prstGeom>
          </p:spPr>
        </p:pic>
      </p:grpSp>
      <p:pic>
        <p:nvPicPr>
          <p:cNvPr id="18" name="Picture 17" descr="sDSC_0044.jpg"/>
          <p:cNvPicPr>
            <a:picLocks noChangeAspect="1"/>
          </p:cNvPicPr>
          <p:nvPr/>
        </p:nvPicPr>
        <p:blipFill>
          <a:blip r:embed="rId10" cstate="print"/>
          <a:srcRect l="6688" r="46063"/>
          <a:stretch>
            <a:fillRect/>
          </a:stretch>
        </p:blipFill>
        <p:spPr>
          <a:xfrm>
            <a:off x="5292080" y="2276872"/>
            <a:ext cx="1944216" cy="288032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5"/>
            <a:ext cx="8979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x-none" altLang="x-none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charset="0"/>
                <a:ea typeface="Cambria" charset="0"/>
                <a:cs typeface="Cambria" charset="0"/>
              </a:rPr>
              <a:t>AIM iii)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charset="0"/>
                <a:ea typeface="Cambria" charset="0"/>
                <a:cs typeface="Cambria" charset="0"/>
              </a:rPr>
              <a:t>to establish the efficacy of 6-months’ “optimal” protein intake ± between-meal leucine supplementation on muscle mass, function and metabolic health</a:t>
            </a:r>
            <a:r>
              <a:rPr kumimoji="0" lang="en-GB" altLang="x-none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charset="0"/>
                <a:ea typeface="Cambria" charset="0"/>
                <a:cs typeface="Cambria" charset="0"/>
              </a:rPr>
              <a:t> in CH residents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93017" y="1264564"/>
            <a:ext cx="5576885" cy="26684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49275" y="1764715"/>
            <a:ext cx="1620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49272" y="1763438"/>
            <a:ext cx="0" cy="108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80836" y="1763436"/>
            <a:ext cx="0" cy="108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21655" y="1764436"/>
            <a:ext cx="0" cy="108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64397" y="1763436"/>
            <a:ext cx="0" cy="108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45545" y="182708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2121" y="183000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1262" y="182242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1413" y="1830159"/>
            <a:ext cx="24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4969" y="20379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55932" y="1995102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Muscle mass: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51972" y="2202924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Body composition: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34950" y="2410750"/>
            <a:ext cx="1693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Muscle architecture: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87112" y="203667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26020" y="20379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67771" y="20366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472526" y="1809397"/>
            <a:ext cx="1597803" cy="20956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51972" y="1776945"/>
            <a:ext cx="1597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n=10: </a:t>
            </a:r>
            <a:r>
              <a:rPr lang="en-US" sz="1400" dirty="0" smtClean="0"/>
              <a:t>standard nutrition</a:t>
            </a:r>
          </a:p>
          <a:p>
            <a:pPr algn="ctr"/>
            <a:endParaRPr lang="en-US" sz="200" dirty="0" smtClean="0"/>
          </a:p>
          <a:p>
            <a:pPr algn="ctr"/>
            <a:r>
              <a:rPr lang="en-US" sz="1400" b="1" dirty="0" smtClean="0"/>
              <a:t>n=10: </a:t>
            </a:r>
            <a:r>
              <a:rPr lang="en-US" sz="1400" dirty="0" smtClean="0"/>
              <a:t>optimal protein (informed by Aim ii)</a:t>
            </a:r>
          </a:p>
          <a:p>
            <a:pPr algn="ctr"/>
            <a:endParaRPr lang="en-US" sz="200" dirty="0" smtClean="0"/>
          </a:p>
          <a:p>
            <a:pPr algn="ctr"/>
            <a:r>
              <a:rPr lang="en-US" sz="1400" b="1" dirty="0"/>
              <a:t>n=10: </a:t>
            </a:r>
            <a:r>
              <a:rPr lang="en-US" sz="1400" dirty="0" smtClean="0"/>
              <a:t>optimal protein + Leucine</a:t>
            </a:r>
          </a:p>
          <a:p>
            <a:pPr algn="ctr"/>
            <a:endParaRPr lang="en-US" sz="200" dirty="0" smtClean="0"/>
          </a:p>
          <a:p>
            <a:pPr algn="ctr"/>
            <a:r>
              <a:rPr lang="en-US" sz="1400" b="1" dirty="0" smtClean="0"/>
              <a:t>n=10</a:t>
            </a:r>
            <a:r>
              <a:rPr lang="en-US" sz="1400" dirty="0" smtClean="0"/>
              <a:t> standard nutrition + Leucine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2757" y="1492138"/>
            <a:ext cx="1601639" cy="30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Months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069" y="2618570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Muscle function: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484662" y="2826390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Muscle protein synthesis: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824300" y="1693424"/>
            <a:ext cx="46540" cy="144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793125" y="1693424"/>
            <a:ext cx="46540" cy="144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4967" y="221807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67769" y="221679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34970" y="243975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87113" y="24384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26021" y="243976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7772" y="24384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34967" y="26614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87110" y="266013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26018" y="26614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67769" y="266014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34963" y="284153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67766" y="284025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6454" y="303421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mtClean="0"/>
              <a:t>Appetite: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434970" y="304935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26021" y="304937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67772" y="304807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966" y="4203645"/>
            <a:ext cx="5272088" cy="25853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Muscle mass via BIA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Body composition via DXA </a:t>
            </a:r>
            <a:r>
              <a:rPr lang="en-US" i="1" dirty="0" smtClean="0">
                <a:solidFill>
                  <a:schemeClr val="bg1"/>
                </a:solidFill>
              </a:rPr>
              <a:t>(where possible)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Muscle architecture via leg muscle ultrasound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Muscle function via SPPBT, TUG and handgrip </a:t>
            </a:r>
            <a:r>
              <a:rPr lang="en-US" i="1" dirty="0" smtClean="0">
                <a:solidFill>
                  <a:schemeClr val="bg1"/>
                </a:solidFill>
              </a:rPr>
              <a:t>(where possible)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Muscle protein synthesis via D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 and micro muscle biopsy***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Appetite via questionnaires and meal tolerance test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20696" y="4691463"/>
            <a:ext cx="285815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***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Baseline blood and saliva sample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 drink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 hour saliva sample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6 hour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micro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muscle biopsy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69903" y="802040"/>
            <a:ext cx="1852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  <a:ea typeface="Cambria" charset="0"/>
                <a:cs typeface="Cambria" charset="0"/>
              </a:rPr>
              <a:t>How does standard CH nutrition effect muscle ‘health’ over a 6-month period?</a:t>
            </a:r>
            <a:endParaRPr lang="en-US" dirty="0">
              <a:latin typeface="Corbel" panose="020B0503020204020204" pitchFamily="34" charset="0"/>
              <a:ea typeface="Cambria" charset="0"/>
              <a:cs typeface="Cambria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9903" y="2660138"/>
            <a:ext cx="2097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  <a:ea typeface="Ayuthaya" charset="-34"/>
                <a:cs typeface="Ayuthaya" charset="-34"/>
              </a:rPr>
              <a:t>Which is the most favorable intervention strategy for muscle mass, function &amp; metabolism?</a:t>
            </a:r>
            <a:endParaRPr lang="en-US" dirty="0">
              <a:latin typeface="Corbel" panose="020B0503020204020204" pitchFamily="34" charset="0"/>
              <a:ea typeface="Ayuthaya" charset="-34"/>
              <a:cs typeface="Ayuthaya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70281" y="1213040"/>
            <a:ext cx="1663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a typeface="Copperplate" charset="0"/>
                <a:cs typeface="Copperplate" charset="0"/>
              </a:rPr>
              <a:t>Are Leucine supplements less satiating than protein supplements?</a:t>
            </a:r>
            <a:endParaRPr lang="en-US" dirty="0"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904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FFFF00"/>
                </a:solidFill>
              </a:rPr>
              <a:t>Leucine and ACEis in Sarcopenia (LACE) Trial</a:t>
            </a:r>
            <a:endParaRPr lang="da-DK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608" y="856357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Multicentre RCT  (&gt; 15 UK centres including Nottingham/Derby)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CI:  Miles Whitham (Dundee)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2 x 2 factorial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Perindpopril 4mg + placaebo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Leucine  tds + placaebo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Perindopril + leucine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Double placaebo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Primary outcome -  SPPB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Secondary oiutcomes: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Muscle 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Falls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QoL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Health economics</a:t>
            </a:r>
          </a:p>
        </p:txBody>
      </p:sp>
    </p:spTree>
    <p:extLst>
      <p:ext uri="{BB962C8B-B14F-4D97-AF65-F5344CB8AC3E}">
        <p14:creationId xmlns:p14="http://schemas.microsoft.com/office/powerpoint/2010/main" val="9753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718" y="332656"/>
            <a:ext cx="83891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Incorporating </a:t>
            </a:r>
            <a:r>
              <a:rPr lang="en-GB" sz="3600" dirty="0" smtClean="0">
                <a:solidFill>
                  <a:srgbClr val="FFFF00"/>
                </a:solidFill>
              </a:rPr>
              <a:t> Frailty</a:t>
            </a:r>
            <a:r>
              <a:rPr lang="en-GB" sz="3600" dirty="0">
                <a:solidFill>
                  <a:srgbClr val="FFFF00"/>
                </a:solidFill>
              </a:rPr>
              <a:t>, </a:t>
            </a:r>
            <a:r>
              <a:rPr lang="en-GB" sz="3600" dirty="0" err="1" smtClean="0">
                <a:solidFill>
                  <a:srgbClr val="FFFF00"/>
                </a:solidFill>
              </a:rPr>
              <a:t>Sarcopenia</a:t>
            </a:r>
            <a:r>
              <a:rPr lang="en-GB" sz="3600" dirty="0" smtClean="0">
                <a:solidFill>
                  <a:srgbClr val="FFFF00"/>
                </a:solidFill>
              </a:rPr>
              <a:t> &amp;                       Nutritional </a:t>
            </a:r>
            <a:r>
              <a:rPr lang="en-GB" sz="3600" dirty="0">
                <a:solidFill>
                  <a:srgbClr val="FFFF00"/>
                </a:solidFill>
              </a:rPr>
              <a:t>Assessments </a:t>
            </a:r>
            <a:r>
              <a:rPr lang="en-GB" sz="3600" dirty="0" smtClean="0">
                <a:solidFill>
                  <a:srgbClr val="FFFF00"/>
                </a:solidFill>
              </a:rPr>
              <a:t>                                                       in </a:t>
            </a:r>
            <a:r>
              <a:rPr lang="en-GB" sz="3600" dirty="0">
                <a:solidFill>
                  <a:srgbClr val="FFFF00"/>
                </a:solidFill>
              </a:rPr>
              <a:t>Osteoporosis Clinics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7681" y="303041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i="1" dirty="0" smtClean="0"/>
              <a:t>Tahir Masud</a:t>
            </a:r>
          </a:p>
          <a:p>
            <a:pPr algn="ctr"/>
            <a:r>
              <a:rPr lang="da-DK" sz="3200" i="1" dirty="0" smtClean="0"/>
              <a:t>Mateen Arrain</a:t>
            </a:r>
          </a:p>
          <a:p>
            <a:pPr algn="ctr"/>
            <a:r>
              <a:rPr lang="da-DK" sz="3200" i="1" dirty="0" smtClean="0"/>
              <a:t> Vicky Hood</a:t>
            </a:r>
            <a:endParaRPr lang="da-DK" sz="3200" i="1" dirty="0"/>
          </a:p>
        </p:txBody>
      </p:sp>
    </p:spTree>
    <p:extLst>
      <p:ext uri="{BB962C8B-B14F-4D97-AF65-F5344CB8AC3E}">
        <p14:creationId xmlns:p14="http://schemas.microsoft.com/office/powerpoint/2010/main" val="31657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275138" y="3263900"/>
            <a:ext cx="10810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0" lang="en-GB" altLang="da-DK" sz="1800" b="0" i="0"/>
              <a:t>Fracture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219700" y="32131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kumimoji="0" lang="en-GB" altLang="da-DK" sz="1800" b="0" i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699125" y="323850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kumimoji="0" lang="en-GB" altLang="da-DK" sz="1800" b="0" i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692275" y="3284538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kumimoji="0" lang="en-GB" altLang="da-DK" sz="1800" b="0" i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207125" y="3225800"/>
            <a:ext cx="957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0" lang="en-GB" altLang="da-DK" sz="2400" b="0" i="0">
                <a:solidFill>
                  <a:srgbClr val="00B0F0"/>
                </a:solidFill>
              </a:rPr>
              <a:t>Falls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755775" y="3200400"/>
            <a:ext cx="1993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0" lang="en-GB" altLang="da-DK" sz="2400" b="0" i="0">
                <a:solidFill>
                  <a:srgbClr val="00B0F0"/>
                </a:solidFill>
              </a:rPr>
              <a:t>Osteoporosis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833813" y="3344863"/>
            <a:ext cx="357187" cy="215900"/>
          </a:xfrm>
          <a:prstGeom prst="rightArrow">
            <a:avLst>
              <a:gd name="adj1" fmla="val 50000"/>
              <a:gd name="adj2" fmla="val 413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da-DK" altLang="da-DK" sz="1600"/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5453063" y="3357563"/>
            <a:ext cx="642937" cy="215900"/>
          </a:xfrm>
          <a:prstGeom prst="leftArrow">
            <a:avLst>
              <a:gd name="adj1" fmla="val 50000"/>
              <a:gd name="adj2" fmla="val 744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da-DK" altLang="da-DK" sz="1600"/>
          </a:p>
        </p:txBody>
      </p:sp>
      <p:pic>
        <p:nvPicPr>
          <p:cNvPr id="68618" name="Picture 10" descr="subtrochanteric_hip_fractu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840163"/>
            <a:ext cx="1360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artwork_images_114594_148552_Lucy-McKenzi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708275"/>
            <a:ext cx="16716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740025"/>
            <a:ext cx="15303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343025" y="415925"/>
            <a:ext cx="554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GB" altLang="da-DK" sz="1600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1955800" y="152400"/>
            <a:ext cx="557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kumimoji="0" lang="en-GB" altLang="da-DK" sz="1600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66700" y="304800"/>
            <a:ext cx="8699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0" lang="en-GB" altLang="da-DK" sz="2800" dirty="0"/>
              <a:t>                              </a:t>
            </a:r>
            <a:r>
              <a:rPr kumimoji="0" lang="en-GB" altLang="da-DK" sz="2800" dirty="0">
                <a:solidFill>
                  <a:srgbClr val="FFFF00"/>
                </a:solidFill>
              </a:rPr>
              <a:t>FRACTURE                                                                                       	The link between osteoporosis and falls</a:t>
            </a:r>
          </a:p>
        </p:txBody>
      </p:sp>
      <p:sp>
        <p:nvSpPr>
          <p:cNvPr id="1257488" name="AutoShape 16"/>
          <p:cNvSpPr>
            <a:spLocks noChangeArrowheads="1"/>
          </p:cNvSpPr>
          <p:nvPr/>
        </p:nvSpPr>
        <p:spPr bwMode="auto">
          <a:xfrm>
            <a:off x="6691313" y="3802063"/>
            <a:ext cx="88900" cy="450850"/>
          </a:xfrm>
          <a:prstGeom prst="upArrow">
            <a:avLst>
              <a:gd name="adj1" fmla="val 50000"/>
              <a:gd name="adj2" fmla="val 126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da-DK" altLang="da-DK" sz="1600"/>
          </a:p>
        </p:txBody>
      </p:sp>
      <p:sp>
        <p:nvSpPr>
          <p:cNvPr id="1257489" name="Text Box 17"/>
          <p:cNvSpPr txBox="1">
            <a:spLocks noChangeArrowheads="1"/>
          </p:cNvSpPr>
          <p:nvPr/>
        </p:nvSpPr>
        <p:spPr bwMode="auto">
          <a:xfrm>
            <a:off x="6138863" y="4310063"/>
            <a:ext cx="2092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0" lang="en-GB" altLang="da-DK" sz="1600"/>
              <a:t>Identifying and Reducing falls risk</a:t>
            </a:r>
          </a:p>
        </p:txBody>
      </p:sp>
      <p:sp>
        <p:nvSpPr>
          <p:cNvPr id="1257490" name="AutoShape 18"/>
          <p:cNvSpPr>
            <a:spLocks noChangeArrowheads="1"/>
          </p:cNvSpPr>
          <p:nvPr/>
        </p:nvSpPr>
        <p:spPr bwMode="auto">
          <a:xfrm>
            <a:off x="2351088" y="3771900"/>
            <a:ext cx="101600" cy="565150"/>
          </a:xfrm>
          <a:prstGeom prst="upArrow">
            <a:avLst>
              <a:gd name="adj1" fmla="val 50000"/>
              <a:gd name="adj2" fmla="val 13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da-DK" altLang="da-DK" sz="1600"/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1393825" y="4484688"/>
            <a:ext cx="188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kumimoji="0" lang="en-GB" altLang="da-DK" sz="1600"/>
          </a:p>
        </p:txBody>
      </p:sp>
      <p:sp>
        <p:nvSpPr>
          <p:cNvPr id="1257492" name="Text Box 20"/>
          <p:cNvSpPr txBox="1">
            <a:spLocks noChangeArrowheads="1"/>
          </p:cNvSpPr>
          <p:nvPr/>
        </p:nvSpPr>
        <p:spPr bwMode="auto">
          <a:xfrm>
            <a:off x="1636713" y="4265613"/>
            <a:ext cx="1641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0" lang="en-GB" altLang="da-DK" sz="1600"/>
              <a:t>Bone Strengthening Therapy</a:t>
            </a:r>
          </a:p>
        </p:txBody>
      </p:sp>
      <p:sp>
        <p:nvSpPr>
          <p:cNvPr id="1257493" name="Oval 21"/>
          <p:cNvSpPr>
            <a:spLocks noChangeArrowheads="1"/>
          </p:cNvSpPr>
          <p:nvPr/>
        </p:nvSpPr>
        <p:spPr bwMode="auto">
          <a:xfrm>
            <a:off x="5764213" y="4210050"/>
            <a:ext cx="2670175" cy="927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GB" altLang="da-DK" sz="1600">
              <a:solidFill>
                <a:srgbClr val="FFFF00"/>
              </a:solidFill>
            </a:endParaRPr>
          </a:p>
        </p:txBody>
      </p:sp>
      <p:pic>
        <p:nvPicPr>
          <p:cNvPr id="1257494" name="Picture 22" descr="maleplusw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862138"/>
            <a:ext cx="10858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7495" name="Line 23"/>
          <p:cNvSpPr>
            <a:spLocks noChangeShapeType="1"/>
          </p:cNvSpPr>
          <p:nvPr/>
        </p:nvSpPr>
        <p:spPr bwMode="auto">
          <a:xfrm>
            <a:off x="5834063" y="2917825"/>
            <a:ext cx="12700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86575" y="5837238"/>
            <a:ext cx="801688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a-DK" altLang="da-DK" sz="1600"/>
              <a:t>Frailty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02088" y="5837238"/>
            <a:ext cx="1303337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a-DK" altLang="da-DK" sz="1600"/>
              <a:t>Sarcopenia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4200" y="5837238"/>
            <a:ext cx="2374900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FFCC00"/>
              </a:buClr>
              <a:buSzPct val="85000"/>
              <a:buFont typeface="Zapf Dingbats" charset="2"/>
              <a:buChar char="n"/>
              <a:defRPr kumimoji="1"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FFCC00"/>
              </a:buClr>
              <a:buFont typeface="Arial" charset="0"/>
              <a:buChar char="–"/>
              <a:defRPr kumimoji="1" sz="24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 kumimoji="1" sz="22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a-DK" altLang="da-DK" sz="1600"/>
              <a:t>(suboptimal) Nutrition</a:t>
            </a:r>
          </a:p>
        </p:txBody>
      </p:sp>
    </p:spTree>
    <p:extLst>
      <p:ext uri="{BB962C8B-B14F-4D97-AF65-F5344CB8AC3E}">
        <p14:creationId xmlns:p14="http://schemas.microsoft.com/office/powerpoint/2010/main" val="14377828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88" grpId="0" animBg="1"/>
      <p:bldP spid="1257488" grpId="1" animBg="1"/>
      <p:bldP spid="1257489" grpId="0"/>
      <p:bldP spid="1257489" grpId="1"/>
      <p:bldP spid="1257490" grpId="0" animBg="1"/>
      <p:bldP spid="1257492" grpId="0"/>
      <p:bldP spid="1257493" grpId="0" animBg="1"/>
      <p:bldP spid="1257495" grpId="0" animBg="1"/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108200"/>
            <a:ext cx="8501062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074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990600" y="266700"/>
            <a:ext cx="657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800" i="0" dirty="0">
                <a:solidFill>
                  <a:srgbClr val="FFFF00"/>
                </a:solidFill>
                <a:latin typeface="Arial" charset="0"/>
              </a:rPr>
              <a:t>Frailty – Definition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 i="0" dirty="0">
                <a:latin typeface="Arial" charset="0"/>
              </a:rPr>
              <a:t>Consensus Staement:  Morley JE et al;  J Am Dir Assoc 2013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736600" y="1516063"/>
            <a:ext cx="7899400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a-DK" sz="2800">
                <a:latin typeface="Arial" charset="0"/>
              </a:rPr>
              <a:t>‘. . .a </a:t>
            </a:r>
            <a:r>
              <a:rPr lang="en-GB" altLang="da-DK" sz="2800">
                <a:solidFill>
                  <a:srgbClr val="CC0000"/>
                </a:solidFill>
                <a:latin typeface="Arial" charset="0"/>
              </a:rPr>
              <a:t>medical syndrome </a:t>
            </a:r>
            <a:r>
              <a:rPr lang="en-GB" altLang="da-DK" sz="2800">
                <a:latin typeface="Arial" charset="0"/>
              </a:rPr>
              <a:t>with multiple causes and contributors that is characterised by diminished </a:t>
            </a:r>
            <a:r>
              <a:rPr lang="en-GB" altLang="da-DK" sz="2800">
                <a:solidFill>
                  <a:srgbClr val="CC0000"/>
                </a:solidFill>
                <a:latin typeface="Arial" charset="0"/>
              </a:rPr>
              <a:t>strength</a:t>
            </a:r>
            <a:r>
              <a:rPr lang="en-GB" altLang="da-DK" sz="2800">
                <a:latin typeface="Arial" charset="0"/>
              </a:rPr>
              <a:t>, </a:t>
            </a:r>
            <a:r>
              <a:rPr lang="en-GB" altLang="da-DK" sz="2800">
                <a:solidFill>
                  <a:srgbClr val="CC0000"/>
                </a:solidFill>
                <a:latin typeface="Arial" charset="0"/>
              </a:rPr>
              <a:t>endurance</a:t>
            </a:r>
            <a:r>
              <a:rPr lang="en-GB" altLang="da-DK" sz="2800">
                <a:latin typeface="Arial" charset="0"/>
              </a:rPr>
              <a:t> and reduced physiologic </a:t>
            </a:r>
            <a:r>
              <a:rPr lang="en-GB" altLang="da-DK" sz="2800">
                <a:solidFill>
                  <a:srgbClr val="CC0000"/>
                </a:solidFill>
                <a:latin typeface="Arial" charset="0"/>
              </a:rPr>
              <a:t>function</a:t>
            </a:r>
            <a:r>
              <a:rPr lang="en-GB" altLang="da-DK" sz="2800">
                <a:latin typeface="Arial" charset="0"/>
              </a:rPr>
              <a:t> that increases an individual’s </a:t>
            </a:r>
            <a:r>
              <a:rPr lang="en-GB" altLang="da-DK" sz="2800">
                <a:solidFill>
                  <a:srgbClr val="00B050"/>
                </a:solidFill>
                <a:latin typeface="Arial" charset="0"/>
              </a:rPr>
              <a:t>vulnerability</a:t>
            </a:r>
            <a:r>
              <a:rPr lang="en-GB" altLang="da-DK" sz="2800">
                <a:latin typeface="Arial" charset="0"/>
              </a:rPr>
              <a:t> for developing increased </a:t>
            </a:r>
            <a:r>
              <a:rPr lang="en-GB" altLang="da-DK" sz="2800">
                <a:solidFill>
                  <a:srgbClr val="7030A0"/>
                </a:solidFill>
                <a:latin typeface="Arial" charset="0"/>
              </a:rPr>
              <a:t>dependency and/or death</a:t>
            </a:r>
            <a:r>
              <a:rPr lang="en-GB" altLang="da-DK" sz="2800">
                <a:latin typeface="Arial" charset="0"/>
              </a:rPr>
              <a:t>.’</a:t>
            </a:r>
            <a:endParaRPr lang="da-DK" altLang="da-DK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1181100" y="261938"/>
            <a:ext cx="6540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i="0" dirty="0">
                <a:solidFill>
                  <a:srgbClr val="FFFF00"/>
                </a:solidFill>
                <a:latin typeface="Arial" charset="0"/>
              </a:rPr>
              <a:t>Operational definitions:  2 concepts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400" y="927100"/>
            <a:ext cx="8089900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da-DK" sz="2400" i="0" dirty="0">
                <a:solidFill>
                  <a:srgbClr val="FFFF66"/>
                </a:solidFill>
              </a:rPr>
              <a:t>Accumulation of Deficits (”Rockwood”)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concept of multisystem disorder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number of health deficits varies 30-70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defiicits – symptoms, signs, diseases, disabilities, lab results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Frailty Index (FI): 0-1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Frailty =  FI &gt; 0.25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eFI   eg from GP data systems</a:t>
            </a:r>
          </a:p>
          <a:p>
            <a:pPr lvl="1">
              <a:defRPr/>
            </a:pPr>
            <a:endParaRPr lang="da-DK" sz="2000" i="0" dirty="0"/>
          </a:p>
          <a:p>
            <a:pPr marL="457200" indent="-457200">
              <a:buFontTx/>
              <a:buAutoNum type="arabicPeriod" startAt="2"/>
              <a:defRPr/>
            </a:pPr>
            <a:r>
              <a:rPr lang="da-DK" sz="2400" i="0" dirty="0">
                <a:solidFill>
                  <a:srgbClr val="FFFF66"/>
                </a:solidFill>
              </a:rPr>
              <a:t>Physical Frailty Phenotype (PFP) (”Fried”)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Weakness  ..............................</a:t>
            </a:r>
            <a:r>
              <a:rPr lang="da-DK" sz="2000" b="0" dirty="0">
                <a:solidFill>
                  <a:srgbClr val="FF0000"/>
                </a:solidFill>
              </a:rPr>
              <a:t>Grip strength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Slow walking speed ................</a:t>
            </a:r>
            <a:r>
              <a:rPr lang="da-DK" sz="2000" b="0" dirty="0">
                <a:solidFill>
                  <a:srgbClr val="FF0000"/>
                </a:solidFill>
              </a:rPr>
              <a:t>Timed walk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Low physical activity .............. .</a:t>
            </a:r>
            <a:r>
              <a:rPr lang="da-DK" sz="2000" b="0" dirty="0">
                <a:solidFill>
                  <a:srgbClr val="FF0000"/>
                </a:solidFill>
              </a:rPr>
              <a:t>Kcals / week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Weight loss (unintentional) .....</a:t>
            </a:r>
            <a:r>
              <a:rPr lang="da-DK" sz="2000" b="0" dirty="0">
                <a:solidFill>
                  <a:srgbClr val="FF0000"/>
                </a:solidFill>
              </a:rPr>
              <a:t>10 lbs or &gt;5% / year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a-DK" sz="2000" b="0" i="0" dirty="0"/>
              <a:t>Exhaustion ..............................</a:t>
            </a:r>
            <a:r>
              <a:rPr lang="da-DK" sz="2000" b="0" dirty="0">
                <a:solidFill>
                  <a:srgbClr val="FF0000"/>
                </a:solidFill>
              </a:rPr>
              <a:t>Self Report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da-DK" sz="2000" b="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da-DK" sz="2000" b="0" i="0" dirty="0"/>
          </a:p>
          <a:p>
            <a:pPr lvl="1">
              <a:defRPr/>
            </a:pPr>
            <a:r>
              <a:rPr lang="da-DK" sz="2000" b="0" dirty="0"/>
              <a:t>     Frail = 3+,  Prefrail = 1-2</a:t>
            </a:r>
          </a:p>
          <a:p>
            <a:pPr lvl="1">
              <a:defRPr/>
            </a:pPr>
            <a:endParaRPr lang="da-DK" sz="2000" b="0" dirty="0"/>
          </a:p>
          <a:p>
            <a:pPr lvl="1">
              <a:defRPr/>
            </a:pPr>
            <a:r>
              <a:rPr lang="da-DK" sz="2000" b="0" dirty="0"/>
              <a:t>Other PFP tools:   Frail Scale,  Gerontopole Frailty Screening Tool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da-DK" sz="2000" b="0" i="0" dirty="0"/>
          </a:p>
        </p:txBody>
      </p:sp>
    </p:spTree>
    <p:extLst>
      <p:ext uri="{BB962C8B-B14F-4D97-AF65-F5344CB8AC3E}">
        <p14:creationId xmlns:p14="http://schemas.microsoft.com/office/powerpoint/2010/main" val="31757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514600" y="203200"/>
            <a:ext cx="275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i="0" dirty="0">
                <a:solidFill>
                  <a:srgbClr val="FFFF66"/>
                </a:solidFill>
                <a:latin typeface="Arial" charset="0"/>
              </a:rPr>
              <a:t>Sarcopenia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27100"/>
            <a:ext cx="8102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/>
              <a:t>Loss of muscle </a:t>
            </a:r>
            <a:r>
              <a:rPr lang="da-DK" sz="2000" dirty="0">
                <a:solidFill>
                  <a:srgbClr val="FF0000"/>
                </a:solidFill>
              </a:rPr>
              <a:t>mass</a:t>
            </a:r>
            <a:r>
              <a:rPr lang="da-DK" sz="2000" dirty="0"/>
              <a:t>  and  </a:t>
            </a:r>
            <a:r>
              <a:rPr lang="da-DK" sz="2000" dirty="0">
                <a:solidFill>
                  <a:srgbClr val="FF0000"/>
                </a:solidFill>
              </a:rPr>
              <a:t>function  </a:t>
            </a:r>
            <a:r>
              <a:rPr lang="da-DK" sz="2000" dirty="0"/>
              <a:t>(strength or performance)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da-DK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/>
              <a:t>Prevalence increases with age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da-DK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/>
              <a:t>Associated with disability, morbidity, frailty and mortality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da-DK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/>
              <a:t>Prevalence varies according to definition</a:t>
            </a:r>
          </a:p>
          <a:p>
            <a:pPr>
              <a:defRPr/>
            </a:pPr>
            <a:r>
              <a:rPr lang="da-DK" sz="2000" dirty="0"/>
              <a:t>           - Japan  </a:t>
            </a:r>
            <a:r>
              <a:rPr lang="da-DK" sz="2000" dirty="0">
                <a:solidFill>
                  <a:srgbClr val="0070C0"/>
                </a:solidFill>
              </a:rPr>
              <a:t>13%</a:t>
            </a:r>
            <a:r>
              <a:rPr lang="da-DK" sz="2000" dirty="0"/>
              <a:t> in older population (mean age 75 yrs)</a:t>
            </a:r>
          </a:p>
          <a:p>
            <a:pPr>
              <a:defRPr/>
            </a:pPr>
            <a:r>
              <a:rPr lang="da-DK" sz="2000" dirty="0"/>
              <a:t>           - Uk  </a:t>
            </a:r>
            <a:r>
              <a:rPr lang="da-DK" sz="2000" dirty="0">
                <a:solidFill>
                  <a:srgbClr val="0070C0"/>
                </a:solidFill>
              </a:rPr>
              <a:t>4.6% men, 7.9% women </a:t>
            </a:r>
            <a:r>
              <a:rPr lang="da-DK" sz="2000" dirty="0"/>
              <a:t>(mean age 67 yrs) (Patel)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997325"/>
            <a:ext cx="52197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8863"/>
            <a:ext cx="8572500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395" name="Rectangle 1"/>
          <p:cNvSpPr>
            <a:spLocks noChangeArrowheads="1"/>
          </p:cNvSpPr>
          <p:nvPr/>
        </p:nvSpPr>
        <p:spPr bwMode="auto">
          <a:xfrm>
            <a:off x="622300" y="2032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4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GB" altLang="da-DK" sz="2400" dirty="0">
                <a:solidFill>
                  <a:srgbClr val="FFFF66"/>
                </a:solidFill>
                <a:latin typeface="Arial" charset="0"/>
              </a:rPr>
              <a:t>EWGSOP  algorithm for diagnosing </a:t>
            </a:r>
            <a:r>
              <a:rPr lang="en-GB" altLang="da-DK" sz="2400" dirty="0" err="1">
                <a:solidFill>
                  <a:srgbClr val="FFFF66"/>
                </a:solidFill>
                <a:latin typeface="Arial" charset="0"/>
              </a:rPr>
              <a:t>sarcopenia</a:t>
            </a:r>
            <a:endParaRPr lang="da-DK" altLang="da-DK" sz="24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5613400" y="6527800"/>
            <a:ext cx="367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600" b="0">
                <a:latin typeface="Arial" charset="0"/>
              </a:rPr>
              <a:t>Cruz-Jentoft et al  Age Ageing 2010</a:t>
            </a:r>
          </a:p>
        </p:txBody>
      </p:sp>
    </p:spTree>
    <p:extLst>
      <p:ext uri="{BB962C8B-B14F-4D97-AF65-F5344CB8AC3E}">
        <p14:creationId xmlns:p14="http://schemas.microsoft.com/office/powerpoint/2010/main" val="7894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005138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0"/>
            <a:ext cx="2697162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87625"/>
            <a:ext cx="3201988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78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b="1" dirty="0" smtClean="0">
                <a:solidFill>
                  <a:srgbClr val="FFC000"/>
                </a:solidFill>
              </a:rPr>
              <a:t>ARUK-MRC Centre for Musculoskeletal Ageing Research</a:t>
            </a:r>
            <a:endParaRPr lang="en-US" sz="2800" b="1" dirty="0" smtClean="0">
              <a:solidFill>
                <a:srgbClr val="FFC000"/>
              </a:solidFill>
            </a:endParaRPr>
          </a:p>
        </p:txBody>
      </p:sp>
      <p:pic>
        <p:nvPicPr>
          <p:cNvPr id="4" name="Picture 3" descr="bham_logo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165304"/>
            <a:ext cx="2324063" cy="534821"/>
          </a:xfrm>
          <a:prstGeom prst="rect">
            <a:avLst/>
          </a:prstGeom>
        </p:spPr>
      </p:pic>
      <p:pic>
        <p:nvPicPr>
          <p:cNvPr id="5" name="Picture 4" descr="UoN reverse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5877272"/>
            <a:ext cx="2160240" cy="984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129" y="80709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3300"/>
                </a:solidFill>
              </a:rPr>
              <a:t>Translating Research Into Clinical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7744" y="145342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  </a:t>
            </a:r>
            <a:r>
              <a:rPr lang="da-DK" sz="2400" i="1" dirty="0" smtClean="0">
                <a:solidFill>
                  <a:srgbClr val="FF6699"/>
                </a:solidFill>
              </a:rPr>
              <a:t>Professor Tahir Masud</a:t>
            </a:r>
            <a:endParaRPr lang="da-DK" sz="2400" i="1" dirty="0">
              <a:solidFill>
                <a:srgbClr val="FF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29" y="2748984"/>
            <a:ext cx="8476343" cy="341632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66"/>
                </a:solidFill>
              </a:rPr>
              <a:t>Promoting Activity, Independence and Stability in Early </a:t>
            </a:r>
            <a:r>
              <a:rPr lang="en-GB" dirty="0" smtClean="0">
                <a:solidFill>
                  <a:srgbClr val="FFFF66"/>
                </a:solidFill>
              </a:rPr>
              <a:t>Dementia (</a:t>
            </a:r>
            <a:r>
              <a:rPr lang="en-GB" dirty="0" err="1" smtClean="0">
                <a:solidFill>
                  <a:srgbClr val="FFFF66"/>
                </a:solidFill>
              </a:rPr>
              <a:t>PrAISED</a:t>
            </a:r>
            <a:r>
              <a:rPr lang="en-GB" dirty="0" smtClean="0">
                <a:solidFill>
                  <a:srgbClr val="FFFF66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66"/>
                </a:solidFill>
              </a:rPr>
              <a:t>Developing </a:t>
            </a:r>
            <a:r>
              <a:rPr lang="en-GB" dirty="0">
                <a:solidFill>
                  <a:srgbClr val="FFFF66"/>
                </a:solidFill>
              </a:rPr>
              <a:t>and </a:t>
            </a:r>
            <a:r>
              <a:rPr lang="en-GB" dirty="0" smtClean="0">
                <a:solidFill>
                  <a:srgbClr val="FFFF66"/>
                </a:solidFill>
              </a:rPr>
              <a:t>Evaluating </a:t>
            </a:r>
            <a:r>
              <a:rPr lang="en-GB" dirty="0">
                <a:solidFill>
                  <a:srgbClr val="FFFF66"/>
                </a:solidFill>
              </a:rPr>
              <a:t>a </a:t>
            </a:r>
            <a:r>
              <a:rPr lang="en-GB" dirty="0" smtClean="0">
                <a:solidFill>
                  <a:srgbClr val="FFFF66"/>
                </a:solidFill>
              </a:rPr>
              <a:t>Chair Based Exercise Programme  (CBE study)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66"/>
                </a:solidFill>
              </a:rPr>
              <a:t>Nottingham Spinal Health (</a:t>
            </a:r>
            <a:r>
              <a:rPr lang="en-GB" dirty="0" err="1">
                <a:solidFill>
                  <a:srgbClr val="FFFF66"/>
                </a:solidFill>
              </a:rPr>
              <a:t>NoSH</a:t>
            </a:r>
            <a:r>
              <a:rPr lang="en-GB" dirty="0">
                <a:solidFill>
                  <a:srgbClr val="FFFF66"/>
                </a:solidFill>
              </a:rPr>
              <a:t>) </a:t>
            </a:r>
            <a:r>
              <a:rPr lang="en-GB" dirty="0" smtClean="0">
                <a:solidFill>
                  <a:srgbClr val="FFFF66"/>
                </a:solidFill>
              </a:rPr>
              <a:t>Study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66"/>
                </a:solidFill>
              </a:rPr>
              <a:t>Optimising Care Home Nutrition: </a:t>
            </a:r>
            <a:r>
              <a:rPr lang="en-GB" dirty="0" smtClean="0">
                <a:solidFill>
                  <a:srgbClr val="FFFF66"/>
                </a:solidFill>
              </a:rPr>
              <a:t>Exploring </a:t>
            </a:r>
            <a:r>
              <a:rPr lang="en-GB" dirty="0">
                <a:solidFill>
                  <a:srgbClr val="FFFF66"/>
                </a:solidFill>
              </a:rPr>
              <a:t>the role of Leucine and Vitamin </a:t>
            </a:r>
            <a:r>
              <a:rPr lang="en-GB" dirty="0" smtClean="0">
                <a:solidFill>
                  <a:srgbClr val="FFFF66"/>
                </a:solidFill>
              </a:rPr>
              <a:t>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66"/>
                </a:solidFill>
              </a:rPr>
              <a:t>Leucine and ACE Inhibitors as therapies for </a:t>
            </a:r>
            <a:r>
              <a:rPr lang="en-GB" dirty="0" err="1" smtClean="0">
                <a:solidFill>
                  <a:srgbClr val="FFFF66"/>
                </a:solidFill>
              </a:rPr>
              <a:t>sarcopenia</a:t>
            </a:r>
            <a:r>
              <a:rPr lang="en-GB" dirty="0" smtClean="0">
                <a:solidFill>
                  <a:srgbClr val="FFFF66"/>
                </a:solidFill>
              </a:rPr>
              <a:t>  (The LACE trial)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66"/>
                </a:solidFill>
              </a:rPr>
              <a:t>Incorporating Frailty, </a:t>
            </a:r>
            <a:r>
              <a:rPr lang="en-GB" dirty="0" err="1">
                <a:solidFill>
                  <a:srgbClr val="FFFF66"/>
                </a:solidFill>
              </a:rPr>
              <a:t>Sarcopenia</a:t>
            </a:r>
            <a:r>
              <a:rPr lang="en-GB" dirty="0">
                <a:solidFill>
                  <a:srgbClr val="FFFF66"/>
                </a:solidFill>
              </a:rPr>
              <a:t> and Nutritional Assessments in Osteoporosis </a:t>
            </a:r>
            <a:r>
              <a:rPr lang="en-GB" dirty="0" smtClean="0">
                <a:solidFill>
                  <a:srgbClr val="FFFF66"/>
                </a:solidFill>
              </a:rPr>
              <a:t>Clinics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333199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Examples of current ongoing Translational Research  in the area </a:t>
            </a:r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85800"/>
            <a:ext cx="90297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13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5400"/>
            <a:ext cx="4894262" cy="762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4711700" y="368300"/>
            <a:ext cx="19177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0677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" y="1092200"/>
          <a:ext cx="8305800" cy="5397501"/>
        </p:xfrm>
        <a:graphic>
          <a:graphicData uri="http://schemas.openxmlformats.org/drawingml/2006/table">
            <a:tbl>
              <a:tblPr firstRow="1" firstCol="1" bandRow="1"/>
              <a:tblGrid>
                <a:gridCol w="5028670"/>
                <a:gridCol w="3277130"/>
              </a:tblGrid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Age [years, mean (SD)]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77.6 (7.5)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Age Range [years]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60-93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Women [number (%)]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56 (88.9%)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Height [cm, mean (SD)]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159.0 (9.0)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Weight [kg, median (IQR)]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59.1 (50.8-70.4)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Body Mass Index [kg/m</a:t>
                      </a:r>
                      <a:r>
                        <a:rPr lang="en-US" sz="1200" baseline="300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, median (IQR)]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22.2 (19.9-27.8)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Gait Speed [m/s, median (IQR)] 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0.8 (0.5-1.1)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Grip Strength in women [kg, mean (SD)]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16.9 (6.2)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Grip Strength in men [kg, mean (SD)]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27.0 (7.1)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Muscle mass in women [kg/m</a:t>
                      </a:r>
                      <a:r>
                        <a:rPr lang="en-US" sz="1200" baseline="300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, median (IQR)]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6.20 (5.65-6.70)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Muscle mass in men [kg/m2, median (IQR)]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8.00 (6.20-8.80)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Groningen Frailty Indicator score [median (IQR)]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5.0 (3.0-8.0)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Mini-Nutritional Assessment-SF  [median (IQR)]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13.0 (11.0-15.0)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Calf Circumference [cm, median (IQR)]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33.7 (31.3-36.2)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Physical Activity Levels [number (%)]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    &lt; once a month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 (31.7)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    between once a week and once a month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 (0)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    ≥ once a week and &lt; 5 times per week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30 (47.6)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    ≥ 5 times per week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 (20.6)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788" name="TextBox 6"/>
          <p:cNvSpPr txBox="1">
            <a:spLocks noChangeArrowheads="1"/>
          </p:cNvSpPr>
          <p:nvPr/>
        </p:nvSpPr>
        <p:spPr bwMode="auto">
          <a:xfrm>
            <a:off x="2082800" y="411163"/>
            <a:ext cx="4025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dirty="0">
                <a:solidFill>
                  <a:srgbClr val="FFFF66"/>
                </a:solidFill>
              </a:rPr>
              <a:t>Baseline Characteristics    n=63</a:t>
            </a:r>
          </a:p>
        </p:txBody>
      </p:sp>
    </p:spTree>
    <p:extLst>
      <p:ext uri="{BB962C8B-B14F-4D97-AF65-F5344CB8AC3E}">
        <p14:creationId xmlns:p14="http://schemas.microsoft.com/office/powerpoint/2010/main" val="494960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1320800" y="812800"/>
            <a:ext cx="60325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altLang="da-DK" sz="2800" dirty="0">
                <a:solidFill>
                  <a:srgbClr val="FFFF00"/>
                </a:solidFill>
              </a:rPr>
              <a:t>Results</a:t>
            </a:r>
          </a:p>
          <a:p>
            <a:pPr algn="ctr" eaLnBrk="1" hangingPunct="1"/>
            <a:endParaRPr lang="da-DK" altLang="da-DK" dirty="0"/>
          </a:p>
          <a:p>
            <a:pPr algn="ctr" eaLnBrk="1" hangingPunct="1"/>
            <a:r>
              <a:rPr lang="da-DK" altLang="da-DK" sz="2400" dirty="0"/>
              <a:t>Prevalence</a:t>
            </a:r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sz="2000" dirty="0"/>
              <a:t>Sarcopenia                         41.0%</a:t>
            </a:r>
          </a:p>
          <a:p>
            <a:pPr eaLnBrk="1" hangingPunct="1"/>
            <a:endParaRPr lang="da-DK" altLang="da-DK" sz="2000" dirty="0"/>
          </a:p>
          <a:p>
            <a:pPr eaLnBrk="1" hangingPunct="1"/>
            <a:r>
              <a:rPr lang="da-DK" altLang="da-DK" sz="2000" dirty="0"/>
              <a:t>Frailty                                  66.7% </a:t>
            </a:r>
          </a:p>
          <a:p>
            <a:pPr eaLnBrk="1" hangingPunct="1"/>
            <a:endParaRPr lang="da-DK" altLang="da-DK" sz="2000" dirty="0"/>
          </a:p>
          <a:p>
            <a:pPr eaLnBrk="1" hangingPunct="1"/>
            <a:endParaRPr lang="da-DK" altLang="da-DK" sz="2000" dirty="0"/>
          </a:p>
          <a:p>
            <a:pPr eaLnBrk="1" hangingPunct="1"/>
            <a:r>
              <a:rPr lang="da-DK" altLang="da-DK" sz="2000" dirty="0"/>
              <a:t>Malnutrition                         7.9%</a:t>
            </a:r>
          </a:p>
          <a:p>
            <a:pPr eaLnBrk="1" hangingPunct="1"/>
            <a:endParaRPr lang="da-DK" altLang="da-DK" sz="2000" dirty="0"/>
          </a:p>
          <a:p>
            <a:pPr eaLnBrk="1" hangingPunct="1"/>
            <a:r>
              <a:rPr lang="da-DK" altLang="da-DK" sz="2000" dirty="0"/>
              <a:t>Malnutrition or at risk of malnutrition   28.6% </a:t>
            </a:r>
          </a:p>
          <a:p>
            <a:pPr eaLnBrk="1" hangingPunct="1"/>
            <a:endParaRPr lang="da-DK" altLang="da-DK" sz="2000" dirty="0"/>
          </a:p>
          <a:p>
            <a:pPr eaLnBrk="1" hangingPunct="1"/>
            <a:endParaRPr lang="da-DK" altLang="da-DK" sz="2000" dirty="0"/>
          </a:p>
        </p:txBody>
      </p:sp>
    </p:spTree>
    <p:extLst>
      <p:ext uri="{BB962C8B-B14F-4D97-AF65-F5344CB8AC3E}">
        <p14:creationId xmlns:p14="http://schemas.microsoft.com/office/powerpoint/2010/main" val="645264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7035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48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16488"/>
              </p:ext>
            </p:extLst>
          </p:nvPr>
        </p:nvGraphicFramePr>
        <p:xfrm>
          <a:off x="251520" y="1628800"/>
          <a:ext cx="8712968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3251227"/>
                <a:gridCol w="1014896"/>
                <a:gridCol w="3536110"/>
                <a:gridCol w="910735"/>
              </a:tblGrid>
              <a:tr h="966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   Independent variable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Wald Statistic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Exp β [OR] (95%CI)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Age (years)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0.38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1.04   (0.92 – 1.18)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0.548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Gait Speed (m/s) 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5.78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0.026 (0.001 – 0.511)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0.016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MNA-SF score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3.04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0.78   (0.58 – 1.03) 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0.081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Physical Inactivity (categorical)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2.20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6.29   (0.55 – 71.61)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0.138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Grip strength (categorical)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2.25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3.98   (0.66 – 24.14)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0.134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39" name="TextBox 2"/>
          <p:cNvSpPr txBox="1">
            <a:spLocks noChangeArrowheads="1"/>
          </p:cNvSpPr>
          <p:nvPr/>
        </p:nvSpPr>
        <p:spPr bwMode="auto">
          <a:xfrm>
            <a:off x="1765300" y="152400"/>
            <a:ext cx="5829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dirty="0">
                <a:solidFill>
                  <a:srgbClr val="FFFF00"/>
                </a:solidFill>
              </a:rPr>
              <a:t>Predictors of Frailty   (</a:t>
            </a:r>
            <a:r>
              <a:rPr lang="da-DK" altLang="da-DK" dirty="0" smtClean="0">
                <a:solidFill>
                  <a:srgbClr val="FFFF00"/>
                </a:solidFill>
              </a:rPr>
              <a:t>Logistic </a:t>
            </a:r>
            <a:r>
              <a:rPr lang="da-DK" altLang="da-DK" dirty="0">
                <a:solidFill>
                  <a:srgbClr val="FFFF00"/>
                </a:solidFill>
              </a:rPr>
              <a:t>Regression</a:t>
            </a:r>
            <a:r>
              <a:rPr lang="da-DK" alt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8144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74700"/>
            <a:ext cx="74295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2"/>
          <p:cNvSpPr txBox="1">
            <a:spLocks noChangeArrowheads="1"/>
          </p:cNvSpPr>
          <p:nvPr/>
        </p:nvSpPr>
        <p:spPr bwMode="auto">
          <a:xfrm>
            <a:off x="5292080" y="5301208"/>
            <a:ext cx="532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/>
              <a:t>Spearmans r  -0.666,  p&lt; 0.001</a:t>
            </a:r>
          </a:p>
        </p:txBody>
      </p:sp>
    </p:spTree>
    <p:extLst>
      <p:ext uri="{BB962C8B-B14F-4D97-AF65-F5344CB8AC3E}">
        <p14:creationId xmlns:p14="http://schemas.microsoft.com/office/powerpoint/2010/main" val="3774172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0565"/>
            <a:ext cx="8456613" cy="48466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55517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155700"/>
          <a:ext cx="8153400" cy="3375027"/>
        </p:xfrm>
        <a:graphic>
          <a:graphicData uri="http://schemas.openxmlformats.org/drawingml/2006/table">
            <a:tbl>
              <a:tblPr firstRow="1" firstCol="1" bandRow="1"/>
              <a:tblGrid>
                <a:gridCol w="2690839"/>
                <a:gridCol w="1063994"/>
                <a:gridCol w="2954337"/>
                <a:gridCol w="1444230"/>
              </a:tblGrid>
              <a:tr h="603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Independent Variable			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Wald                       statistic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Exp β [OR] (95%CI)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Age (years)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0.21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1.00   (0.93 – 1.07)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0.885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Sex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2.71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4.31   (0.76 – 24.52)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0.100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Height (cm)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0.02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1.00   (0.95 – 1.07)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0.877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Weight (kg)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4.84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0.96   (0.92 – 0.99)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0.028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BMI (kg/m</a:t>
                      </a:r>
                      <a:r>
                        <a:rPr lang="en-US" sz="1200" baseline="300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8.36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0.80   (0.69 – 0.93)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0.004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Frailty (GFI)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3.80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1.23   (1.00 – 1.52)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0.051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MNA-SF  score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7.92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0.72   (0.58 – 0.91)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0.005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Calf Circumference (cm)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7.21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0.77   (0.64 – 0.93)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0.007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Physical Inactivity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2.92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2.89   (0.88 – 0.35)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0.087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9931" name="TextBox 3"/>
          <p:cNvSpPr txBox="1">
            <a:spLocks noChangeArrowheads="1"/>
          </p:cNvSpPr>
          <p:nvPr/>
        </p:nvSpPr>
        <p:spPr bwMode="auto">
          <a:xfrm>
            <a:off x="1308100" y="469900"/>
            <a:ext cx="713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dirty="0">
                <a:solidFill>
                  <a:srgbClr val="FFFF00"/>
                </a:solidFill>
              </a:rPr>
              <a:t>Predictors of Sarcopenia (Univariate Logiostic regression</a:t>
            </a:r>
            <a:r>
              <a:rPr lang="da-DK" altLang="da-DK" dirty="0"/>
              <a:t>)</a:t>
            </a:r>
          </a:p>
        </p:txBody>
      </p:sp>
      <p:sp>
        <p:nvSpPr>
          <p:cNvPr id="79932" name="TextBox 4"/>
          <p:cNvSpPr txBox="1">
            <a:spLocks noChangeArrowheads="1"/>
          </p:cNvSpPr>
          <p:nvPr/>
        </p:nvSpPr>
        <p:spPr bwMode="auto">
          <a:xfrm>
            <a:off x="825500" y="5181600"/>
            <a:ext cx="787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/>
              <a:t>Multivariate logistic regression model (forward stepwise method) only</a:t>
            </a:r>
          </a:p>
          <a:p>
            <a:pPr eaLnBrk="1" hangingPunct="1"/>
            <a:r>
              <a:rPr lang="da-DK" altLang="da-DK"/>
              <a:t> </a:t>
            </a:r>
          </a:p>
          <a:p>
            <a:pPr lvl="2" eaLnBrk="1" hangingPunct="1">
              <a:buFont typeface="Arial" charset="0"/>
              <a:buChar char="•"/>
            </a:pPr>
            <a:r>
              <a:rPr lang="da-DK" altLang="da-DK"/>
              <a:t>BMI (log likelihood 14.33, P &lt;0.001) and </a:t>
            </a:r>
          </a:p>
          <a:p>
            <a:pPr lvl="2" eaLnBrk="1" hangingPunct="1">
              <a:buFont typeface="Arial" charset="0"/>
              <a:buChar char="•"/>
            </a:pPr>
            <a:r>
              <a:rPr lang="da-DK" altLang="da-DK"/>
              <a:t>Physical inactivity (log likelihood 5.15, p=0.027) </a:t>
            </a:r>
          </a:p>
          <a:p>
            <a:pPr eaLnBrk="1" hangingPunct="1"/>
            <a:endParaRPr lang="da-DK" altLang="da-DK"/>
          </a:p>
          <a:p>
            <a:pPr eaLnBrk="1" hangingPunct="1"/>
            <a:r>
              <a:rPr lang="da-DK" altLang="da-DK"/>
              <a:t>remained independently predictive of sarcopenia </a:t>
            </a:r>
          </a:p>
        </p:txBody>
      </p:sp>
    </p:spTree>
    <p:extLst>
      <p:ext uri="{BB962C8B-B14F-4D97-AF65-F5344CB8AC3E}">
        <p14:creationId xmlns:p14="http://schemas.microsoft.com/office/powerpoint/2010/main" val="803081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15913"/>
            <a:ext cx="7358063" cy="54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1"/>
          <p:cNvSpPr>
            <a:spLocks noChangeArrowheads="1"/>
          </p:cNvSpPr>
          <p:nvPr/>
        </p:nvSpPr>
        <p:spPr bwMode="auto">
          <a:xfrm>
            <a:off x="101600" y="6396038"/>
            <a:ext cx="330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/>
              <a:t>Mann Whitney U=175, p&lt;0.001]. </a:t>
            </a:r>
          </a:p>
        </p:txBody>
      </p:sp>
    </p:spTree>
    <p:extLst>
      <p:ext uri="{BB962C8B-B14F-4D97-AF65-F5344CB8AC3E}">
        <p14:creationId xmlns:p14="http://schemas.microsoft.com/office/powerpoint/2010/main" val="1156433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92896"/>
            <a:ext cx="8229600" cy="3716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To develop and test an intervention to enable people with mild dementia to stay independent for longer. 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800" dirty="0"/>
              <a:t>The </a:t>
            </a:r>
            <a:r>
              <a:rPr lang="en-GB" sz="2800" dirty="0" smtClean="0"/>
              <a:t>multi- component intervention </a:t>
            </a:r>
            <a:r>
              <a:rPr lang="en-GB" sz="2800" dirty="0"/>
              <a:t>includes</a:t>
            </a:r>
          </a:p>
          <a:p>
            <a:r>
              <a:rPr lang="en-GB" sz="2200" dirty="0"/>
              <a:t>Physiotherapy </a:t>
            </a:r>
          </a:p>
          <a:p>
            <a:r>
              <a:rPr lang="en-GB" sz="2200" dirty="0"/>
              <a:t>Occupational therapy</a:t>
            </a:r>
          </a:p>
          <a:p>
            <a:r>
              <a:rPr lang="en-GB" sz="2200" dirty="0"/>
              <a:t>Exercise psychology</a:t>
            </a:r>
          </a:p>
          <a:p>
            <a:r>
              <a:rPr lang="en-GB" sz="2200" dirty="0" smtClean="0"/>
              <a:t>Risk </a:t>
            </a:r>
            <a:r>
              <a:rPr lang="en-GB" sz="2200" dirty="0"/>
              <a:t>enablement</a:t>
            </a:r>
          </a:p>
          <a:p>
            <a:r>
              <a:rPr lang="en-GB" sz="2200" dirty="0"/>
              <a:t>Education/information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32656"/>
            <a:ext cx="2463669" cy="1370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98628" y="2456"/>
            <a:ext cx="78907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Promoting Activity, Independence and                                Stability in Early Dementia </a:t>
            </a:r>
          </a:p>
          <a:p>
            <a:pPr algn="ctr"/>
            <a:r>
              <a:rPr lang="en-GB" sz="2400" dirty="0" smtClean="0">
                <a:solidFill>
                  <a:srgbClr val="FFFF66"/>
                </a:solidFill>
              </a:rPr>
              <a:t>(NIHR Programme Grant)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sz="2400" i="1" dirty="0" smtClean="0"/>
              <a:t>CI: Rowan Harwood                                                                                                                      </a:t>
            </a:r>
          </a:p>
          <a:p>
            <a:pPr algn="ctr"/>
            <a:r>
              <a:rPr lang="en-GB" i="1" dirty="0"/>
              <a:t> </a:t>
            </a:r>
            <a:r>
              <a:rPr lang="en-GB" i="1" dirty="0" smtClean="0"/>
              <a:t>       Co-</a:t>
            </a:r>
            <a:r>
              <a:rPr lang="en-GB" i="1" dirty="0" err="1" smtClean="0"/>
              <a:t>Inv</a:t>
            </a:r>
            <a:r>
              <a:rPr lang="en-GB" i="1" dirty="0" smtClean="0"/>
              <a:t>: Pip Logan, John Gladman, Veronika </a:t>
            </a:r>
            <a:r>
              <a:rPr lang="en-GB" i="1" dirty="0" smtClean="0"/>
              <a:t>van </a:t>
            </a:r>
            <a:r>
              <a:rPr lang="en-GB" i="1" dirty="0"/>
              <a:t>d</a:t>
            </a:r>
            <a:r>
              <a:rPr lang="en-GB" i="1" dirty="0" smtClean="0"/>
              <a:t>er </a:t>
            </a:r>
            <a:r>
              <a:rPr lang="en-GB" i="1" dirty="0" smtClean="0"/>
              <a:t>Wardt, Sarah Goldberg, Vicky Booth, Vicky Hood , Tahir Masud et al</a:t>
            </a:r>
            <a:endParaRPr lang="en-GB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5" y="3578187"/>
            <a:ext cx="2195736" cy="32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82600"/>
            <a:ext cx="81915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123825" y="6370638"/>
            <a:ext cx="335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/>
              <a:t>Mann Whitney U= 195, p=0.002 </a:t>
            </a:r>
          </a:p>
        </p:txBody>
      </p:sp>
    </p:spTree>
    <p:extLst>
      <p:ext uri="{BB962C8B-B14F-4D97-AF65-F5344CB8AC3E}">
        <p14:creationId xmlns:p14="http://schemas.microsoft.com/office/powerpoint/2010/main" val="184119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20700"/>
            <a:ext cx="79248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134938" y="6408738"/>
            <a:ext cx="2744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/>
              <a:t>Pearson’s  r 0.77, p&lt; 0.001</a:t>
            </a:r>
          </a:p>
        </p:txBody>
      </p:sp>
    </p:spTree>
    <p:extLst>
      <p:ext uri="{BB962C8B-B14F-4D97-AF65-F5344CB8AC3E}">
        <p14:creationId xmlns:p14="http://schemas.microsoft.com/office/powerpoint/2010/main" val="4139200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0182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FFFF00"/>
                </a:solidFill>
              </a:rPr>
              <a:t>Conclusions</a:t>
            </a:r>
            <a:endParaRPr lang="da-DK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340768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Assessments for frailty, sarcopenia and malnutrition can easily be incorportaed in busy osteoporosis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Bio-impedance  is a practical and easy to use tool to measure muscle mass in busy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Gait speed shows potential as an easy to use surrogate test for sarcopenia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Calf Circumference shows potential as a surrogate for muscle mass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838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2880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The ultimate goal of all  health related research is to apply it to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smtClean="0"/>
              <a:t>Translational Research  is  the  vital  progression from  basic science research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0364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16632"/>
          <a:ext cx="61722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8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61" t="36511" r="49839" b="-1361"/>
          <a:stretch/>
        </p:blipFill>
        <p:spPr>
          <a:xfrm>
            <a:off x="7320310" y="153362"/>
            <a:ext cx="1626263" cy="2213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342" y="52152"/>
            <a:ext cx="6857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+mj-lt"/>
              </a:rPr>
              <a:t>Developing and Evaluating a Chair Based Exercise Programme </a:t>
            </a:r>
          </a:p>
          <a:p>
            <a:pPr algn="ctr"/>
            <a:r>
              <a:rPr lang="en-GB" sz="2000" b="1" dirty="0" smtClean="0">
                <a:solidFill>
                  <a:srgbClr val="FFFF66"/>
                </a:solidFill>
                <a:latin typeface="+mj-lt"/>
              </a:rPr>
              <a:t>(NIHR </a:t>
            </a:r>
            <a:r>
              <a:rPr lang="en-GB" sz="2000" b="1" dirty="0" err="1" smtClean="0">
                <a:solidFill>
                  <a:srgbClr val="FFFF66"/>
                </a:solidFill>
                <a:latin typeface="+mj-lt"/>
              </a:rPr>
              <a:t>RfPB</a:t>
            </a:r>
            <a:r>
              <a:rPr lang="en-GB" sz="2000" b="1" dirty="0" smtClean="0">
                <a:solidFill>
                  <a:srgbClr val="FFFF66"/>
                </a:solidFill>
                <a:latin typeface="+mj-lt"/>
              </a:rPr>
              <a:t> Feasibility study)</a:t>
            </a:r>
          </a:p>
          <a:p>
            <a:r>
              <a:rPr lang="en-GB" sz="2800" b="1" dirty="0">
                <a:latin typeface="+mj-lt"/>
              </a:rPr>
              <a:t> </a:t>
            </a:r>
            <a:r>
              <a:rPr lang="en-GB" sz="2800" b="1" dirty="0" smtClean="0">
                <a:latin typeface="+mj-lt"/>
              </a:rPr>
              <a:t>                       </a:t>
            </a:r>
            <a:r>
              <a:rPr lang="en-GB" sz="2400" i="1" dirty="0" smtClean="0">
                <a:latin typeface="+mj-lt"/>
              </a:rPr>
              <a:t>Leads:   Tahir </a:t>
            </a:r>
            <a:r>
              <a:rPr lang="en-GB" sz="2400" i="1" dirty="0" err="1" smtClean="0">
                <a:latin typeface="+mj-lt"/>
              </a:rPr>
              <a:t>Masud</a:t>
            </a:r>
            <a:r>
              <a:rPr lang="en-GB" sz="2400" i="1" dirty="0" smtClean="0">
                <a:latin typeface="+mj-lt"/>
              </a:rPr>
              <a:t>, Katie Robinson</a:t>
            </a:r>
            <a:endParaRPr lang="en-GB" sz="2400" i="1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3332" y="2187851"/>
            <a:ext cx="6565150" cy="1185368"/>
            <a:chOff x="208455" y="1608339"/>
            <a:chExt cx="8753533" cy="1185368"/>
          </a:xfrm>
        </p:grpSpPr>
        <p:sp>
          <p:nvSpPr>
            <p:cNvPr id="16" name="Rounded Rectangle 15"/>
            <p:cNvSpPr/>
            <p:nvPr/>
          </p:nvSpPr>
          <p:spPr>
            <a:xfrm>
              <a:off x="208455" y="1631889"/>
              <a:ext cx="2251399" cy="9454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 dirty="0" smtClean="0">
                  <a:solidFill>
                    <a:schemeClr val="bg2">
                      <a:lumMod val="85000"/>
                      <a:lumOff val="15000"/>
                    </a:schemeClr>
                  </a:solidFill>
                </a:rPr>
                <a:t>For some older adults taking part in exercise is challenging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412240" y="1631889"/>
              <a:ext cx="2278661" cy="10106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 dirty="0" smtClean="0">
                  <a:solidFill>
                    <a:schemeClr val="bg2">
                      <a:lumMod val="85000"/>
                      <a:lumOff val="15000"/>
                    </a:schemeClr>
                  </a:solidFill>
                </a:rPr>
                <a:t>CBE may offer a pragmatic solution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83327" y="1608339"/>
              <a:ext cx="2278661" cy="1185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/>
                <a:t> </a:t>
              </a:r>
              <a:r>
                <a:rPr lang="en-GB" sz="1600" b="1" dirty="0" smtClean="0">
                  <a:solidFill>
                    <a:schemeClr val="bg2">
                      <a:lumMod val="85000"/>
                      <a:lumOff val="15000"/>
                    </a:schemeClr>
                  </a:solidFill>
                </a:rPr>
                <a:t>Delivered across health and social care with little standardisation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459854" y="1995054"/>
              <a:ext cx="952386" cy="2468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710921" y="2002055"/>
              <a:ext cx="952386" cy="2468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8714" y="3717032"/>
            <a:ext cx="8131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Developed a set of principles for chair based exercise programmes through an expert consensus development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Research for Patient Benefit feasibility trial to: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establish the parameters for a future definitive trial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explore if the CBE programme could be delivered in day centres, care home and community centres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explore what older people and care staff thought about the intervention </a:t>
            </a:r>
          </a:p>
        </p:txBody>
      </p:sp>
    </p:spTree>
    <p:extLst>
      <p:ext uri="{BB962C8B-B14F-4D97-AF65-F5344CB8AC3E}">
        <p14:creationId xmlns:p14="http://schemas.microsoft.com/office/powerpoint/2010/main" val="20971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962"/>
            <a:ext cx="7886700" cy="1325563"/>
          </a:xfrm>
        </p:spPr>
        <p:txBody>
          <a:bodyPr/>
          <a:lstStyle/>
          <a:p>
            <a:r>
              <a:rPr lang="en-GB" dirty="0" smtClean="0"/>
              <a:t>Main findings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Difficulty delivering the intervention at a frequency and intensity to elicit physiological change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Health conditions and fragile health status limited participation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Older people wanted to try ‘proper’ standing and walking but care staff felt seated exercise was the most appropriate exercise in these settings 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25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21025"/>
            <a:ext cx="7831782" cy="715687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 Spinal Health (</a:t>
            </a:r>
            <a:r>
              <a:rPr lang="en-GB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NoSH</a:t>
            </a:r>
            <a:r>
              <a:rPr lang="en-GB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Study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908720"/>
            <a:ext cx="8246740" cy="563431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2000" dirty="0" smtClean="0"/>
              <a:t>PI</a:t>
            </a:r>
            <a:r>
              <a:rPr lang="en-GB" sz="2200" dirty="0" smtClean="0"/>
              <a:t>:   Terence Ong     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GB" sz="2200" dirty="0" smtClean="0"/>
              <a:t>Co-investigator:  </a:t>
            </a:r>
            <a:r>
              <a:rPr lang="en-GB" sz="2200" dirty="0" err="1" smtClean="0"/>
              <a:t>Opinder</a:t>
            </a:r>
            <a:r>
              <a:rPr lang="en-GB" sz="2200" dirty="0" smtClean="0"/>
              <a:t> Sahota,  John </a:t>
            </a:r>
            <a:r>
              <a:rPr lang="en-GB" sz="2200" dirty="0" err="1" smtClean="0"/>
              <a:t>Gladman</a:t>
            </a:r>
            <a:r>
              <a:rPr lang="en-GB" sz="2200" dirty="0" smtClean="0"/>
              <a:t>, Nasir </a:t>
            </a:r>
            <a:r>
              <a:rPr lang="en-GB" sz="2200" dirty="0" err="1" smtClean="0"/>
              <a:t>Quraishi</a:t>
            </a:r>
            <a:endParaRPr lang="en-GB" sz="22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GB" sz="2000" dirty="0" smtClean="0"/>
              <a:t>Funder: Dunhill Medical Trust Research Training Fellowship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3000" b="1" dirty="0" smtClean="0"/>
              <a:t>AIM: </a:t>
            </a:r>
            <a:r>
              <a:rPr lang="en-GB" sz="3000" dirty="0" smtClean="0"/>
              <a:t>Does an </a:t>
            </a:r>
            <a:r>
              <a:rPr lang="en-GB" sz="3000" dirty="0" err="1" smtClean="0"/>
              <a:t>ortho</a:t>
            </a:r>
            <a:r>
              <a:rPr lang="en-GB" sz="3000" dirty="0" smtClean="0"/>
              <a:t>-geriatric multidisciplinary model of care improve outcomes for patients admitted to hospital with vertebral fractures?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 smtClean="0"/>
              <a:t> </a:t>
            </a: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Currently in the development phase </a:t>
            </a:r>
          </a:p>
          <a:p>
            <a:pPr marL="820738" indent="-457200"/>
            <a:r>
              <a:rPr lang="en-GB" sz="2600" dirty="0" smtClean="0"/>
              <a:t>Review of scientific literature</a:t>
            </a:r>
          </a:p>
          <a:p>
            <a:pPr marL="820738" indent="-457200"/>
            <a:r>
              <a:rPr lang="en-GB" sz="2600" dirty="0" smtClean="0"/>
              <a:t>Analysis of patient characteristics and outcomes</a:t>
            </a:r>
          </a:p>
          <a:p>
            <a:pPr marL="820738" indent="-457200"/>
            <a:r>
              <a:rPr lang="en-GB" sz="2600" dirty="0" smtClean="0"/>
              <a:t>Modelling of care for future feasibility/pragmatic trial</a:t>
            </a:r>
          </a:p>
          <a:p>
            <a:pPr marL="363538" indent="0">
              <a:buNone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676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36731"/>
            <a:ext cx="7886700" cy="5740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Selected research output</a:t>
            </a:r>
          </a:p>
          <a:p>
            <a:r>
              <a:rPr lang="en-GB" sz="2400" dirty="0" smtClean="0"/>
              <a:t>Ong T, et al. </a:t>
            </a:r>
            <a:r>
              <a:rPr lang="en-GB" sz="2400" dirty="0"/>
              <a:t>Characteristics and outcomes of hospitalised patients with vertebral fragility fractures: a systematic </a:t>
            </a:r>
            <a:r>
              <a:rPr lang="en-GB" sz="2400" dirty="0" smtClean="0"/>
              <a:t>review. </a:t>
            </a:r>
            <a:r>
              <a:rPr lang="en-GB" sz="2400" i="1" dirty="0"/>
              <a:t>Age Ageing </a:t>
            </a:r>
            <a:r>
              <a:rPr lang="en-GB" sz="2400" dirty="0"/>
              <a:t>2017. </a:t>
            </a:r>
            <a:r>
              <a:rPr lang="en-GB" sz="2400" dirty="0" smtClean="0"/>
              <a:t>doi:10.1093/ageing/afx079</a:t>
            </a:r>
          </a:p>
          <a:p>
            <a:r>
              <a:rPr lang="en-GB" sz="2400" dirty="0" smtClean="0"/>
              <a:t>Ong T, et al. </a:t>
            </a:r>
            <a:r>
              <a:rPr lang="en-GB" sz="2400" dirty="0"/>
              <a:t>Study protocol for the </a:t>
            </a:r>
            <a:r>
              <a:rPr lang="en-GB" sz="2400" dirty="0" smtClean="0"/>
              <a:t>Nottingham </a:t>
            </a:r>
            <a:r>
              <a:rPr lang="en-GB" sz="2400" dirty="0"/>
              <a:t>Spinal Health (</a:t>
            </a:r>
            <a:r>
              <a:rPr lang="en-GB" sz="2400" dirty="0" err="1"/>
              <a:t>NoSH</a:t>
            </a:r>
            <a:r>
              <a:rPr lang="en-GB" sz="2400" dirty="0"/>
              <a:t>) Study: A </a:t>
            </a:r>
            <a:r>
              <a:rPr lang="en-GB" sz="2400" dirty="0" smtClean="0"/>
              <a:t>cohort </a:t>
            </a:r>
            <a:r>
              <a:rPr lang="en-GB" sz="2400" dirty="0"/>
              <a:t>study </a:t>
            </a:r>
            <a:r>
              <a:rPr lang="en-GB" sz="2400" dirty="0" smtClean="0"/>
              <a:t>of </a:t>
            </a:r>
            <a:r>
              <a:rPr lang="en-GB" sz="2400" dirty="0"/>
              <a:t>vertebral fragility fractures admitted to </a:t>
            </a:r>
            <a:r>
              <a:rPr lang="en-GB" sz="2400" dirty="0" smtClean="0"/>
              <a:t>hospital. </a:t>
            </a:r>
            <a:r>
              <a:rPr lang="en-GB" sz="2400" i="1" dirty="0" smtClean="0"/>
              <a:t>EMRAN</a:t>
            </a:r>
            <a:r>
              <a:rPr lang="en-GB" sz="2400" dirty="0" smtClean="0"/>
              <a:t> 2017:12</a:t>
            </a:r>
          </a:p>
          <a:p>
            <a:r>
              <a:rPr lang="en-GB" sz="2400" dirty="0" smtClean="0"/>
              <a:t>Walters S, et al. The prevalence of frailty in patients admitted to hospital with vertebral fragility fractures. </a:t>
            </a:r>
            <a:r>
              <a:rPr lang="en-GB" sz="2400" i="1" dirty="0" err="1" smtClean="0"/>
              <a:t>Curr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Rheumatol</a:t>
            </a:r>
            <a:r>
              <a:rPr lang="en-GB" sz="2400" i="1" dirty="0" smtClean="0"/>
              <a:t> Rev </a:t>
            </a:r>
            <a:r>
              <a:rPr lang="en-GB" sz="2400" dirty="0" smtClean="0"/>
              <a:t>2016:12.244-247</a:t>
            </a:r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Future research plan</a:t>
            </a:r>
            <a:endParaRPr lang="en-GB" dirty="0"/>
          </a:p>
          <a:p>
            <a:r>
              <a:rPr lang="en-GB" sz="2400" dirty="0" smtClean="0"/>
              <a:t>Vertebral augmentation in the management of hospitalised acute vertebral fractures</a:t>
            </a:r>
          </a:p>
          <a:p>
            <a:r>
              <a:rPr lang="en-GB" sz="2400" dirty="0" smtClean="0"/>
              <a:t>The role of operative intervention for sacral-pelvic fractures</a:t>
            </a:r>
          </a:p>
        </p:txBody>
      </p:sp>
    </p:spTree>
    <p:extLst>
      <p:ext uri="{BB962C8B-B14F-4D97-AF65-F5344CB8AC3E}">
        <p14:creationId xmlns:p14="http://schemas.microsoft.com/office/powerpoint/2010/main" val="38913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1" y="3141446"/>
            <a:ext cx="8990408" cy="3599922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58789" y="27184"/>
            <a:ext cx="9202789" cy="6598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530" y="1772816"/>
            <a:ext cx="90654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CH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residents experience greater multi-morbidity and polypharmacy than age-matched community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dwellers,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and have more prevalent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malnutrition</a:t>
            </a:r>
            <a:r>
              <a:rPr kumimoji="0" lang="en-GB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-</a:t>
            </a:r>
            <a:r>
              <a:rPr kumimoji="0" lang="en-GB" altLang="x-non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da-DK" altLang="x-none" sz="2000" u="sng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da-DK" altLang="x-none" sz="2000" u="sng" dirty="0" smtClean="0">
                <a:latin typeface="Cambria" charset="0"/>
                <a:ea typeface="Cambria" charset="0"/>
                <a:cs typeface="Cambria" charset="0"/>
              </a:rPr>
              <a:t>                          </a:t>
            </a:r>
            <a:r>
              <a:rPr kumimoji="0" lang="x-none" altLang="x-none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30% are malnourished with 56% at </a:t>
            </a: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risk; 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in particular </a:t>
            </a:r>
            <a:r>
              <a:rPr kumimoji="0" lang="x-none" altLang="x-none" sz="20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protein energy </a:t>
            </a:r>
            <a:r>
              <a:rPr kumimoji="0" lang="x-none" altLang="x-none" sz="2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malnutrition</a:t>
            </a:r>
            <a:r>
              <a:rPr kumimoji="0" lang="x-none" altLang="x-none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. </a:t>
            </a:r>
            <a:endParaRPr kumimoji="0" lang="x-none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011" y="3429000"/>
            <a:ext cx="899040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</a:rPr>
              <a:t>Th</a:t>
            </a:r>
            <a:r>
              <a:rPr kumimoji="0" lang="da-DK" altLang="x-none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e</a:t>
            </a:r>
            <a:r>
              <a:rPr kumimoji="0" lang="x-none" altLang="x-none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objective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of this project aims to explore, </a:t>
            </a:r>
            <a:r>
              <a:rPr kumimoji="0" lang="x-none" altLang="x-none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the first time</a:t>
            </a:r>
            <a:r>
              <a:rPr kumimoji="0" lang="x-none" altLang="x-none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the effects of </a:t>
            </a:r>
            <a:r>
              <a:rPr kumimoji="0" lang="x-none" altLang="x-none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optimal protein intake and/ or amino acid (leucine) supplementation on muscle mass, function and metabolism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in </a:t>
            </a:r>
            <a:r>
              <a:rPr lang="en-GB" altLang="x-none" sz="2000" b="1" dirty="0" smtClean="0"/>
              <a:t>care home residents: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x-none" sz="20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AIM 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</a:rPr>
              <a:t>i)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establish current dietary provision and energy/ protein balance in CH residents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</a:t>
            </a:r>
            <a:endParaRPr kumimoji="0" lang="x-none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</a:rPr>
              <a:t>AIM ii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determine establish the optimal protein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load</a:t>
            </a:r>
            <a:r>
              <a:rPr kumimoji="0" lang="en-GB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 CH residents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</a:rPr>
              <a:t>AIM iii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 establish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efficacy of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6-months’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“optimal” protein intake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± between-meal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leucine supplementation on muscle mass,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function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and metabolic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health</a:t>
            </a:r>
            <a:r>
              <a:rPr kumimoji="0" lang="en-GB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 CH residents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240" y="2718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Optimising Care Home Nutrition: </a:t>
            </a:r>
            <a:r>
              <a:rPr lang="en-GB" sz="2800" dirty="0" smtClean="0">
                <a:solidFill>
                  <a:srgbClr val="FFFF00"/>
                </a:solidFill>
              </a:rPr>
              <a:t>                                                             Exploring </a:t>
            </a:r>
            <a:r>
              <a:rPr lang="en-GB" sz="2800" dirty="0">
                <a:solidFill>
                  <a:srgbClr val="FFFF00"/>
                </a:solidFill>
              </a:rPr>
              <a:t>the role of Leucine and Vitamin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3384" y="112474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Leads:  Bethan Phillips, Adam Gordon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23574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1871</Words>
  <Application>Microsoft Office PowerPoint</Application>
  <PresentationFormat>On-screen Show (4:3)</PresentationFormat>
  <Paragraphs>343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Ayuthaya</vt:lpstr>
      <vt:lpstr>Calibri</vt:lpstr>
      <vt:lpstr>Cambria</vt:lpstr>
      <vt:lpstr>Copperplate</vt:lpstr>
      <vt:lpstr>Corbel</vt:lpstr>
      <vt:lpstr>Times New Roman</vt:lpstr>
      <vt:lpstr>Wingdings</vt:lpstr>
      <vt:lpstr>Wingdings 2</vt:lpstr>
      <vt:lpstr>Wingdings 3</vt:lpstr>
      <vt:lpstr>Module</vt:lpstr>
      <vt:lpstr>PowerPoint Presentation</vt:lpstr>
      <vt:lpstr>ARUK-MRC Centre for Musculoskeletal Ageing Research</vt:lpstr>
      <vt:lpstr>PowerPoint Presentation</vt:lpstr>
      <vt:lpstr>PowerPoint Presentation</vt:lpstr>
      <vt:lpstr>PowerPoint Presentation</vt:lpstr>
      <vt:lpstr>Main findings </vt:lpstr>
      <vt:lpstr>Nottingham Spinal Health (NoSH)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lordjm</dc:creator>
  <cp:lastModifiedBy>Harling Martyn</cp:lastModifiedBy>
  <cp:revision>40</cp:revision>
  <dcterms:created xsi:type="dcterms:W3CDTF">2011-09-25T14:18:57Z</dcterms:created>
  <dcterms:modified xsi:type="dcterms:W3CDTF">2017-07-17T10:04:18Z</dcterms:modified>
</cp:coreProperties>
</file>