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9" r:id="rId2"/>
    <p:sldId id="290" r:id="rId3"/>
    <p:sldId id="291" r:id="rId4"/>
    <p:sldId id="292" r:id="rId5"/>
    <p:sldId id="293" r:id="rId6"/>
    <p:sldId id="260" r:id="rId7"/>
    <p:sldId id="284" r:id="rId8"/>
    <p:sldId id="270" r:id="rId9"/>
    <p:sldId id="275" r:id="rId10"/>
    <p:sldId id="285" r:id="rId11"/>
    <p:sldId id="283" r:id="rId12"/>
    <p:sldId id="286" r:id="rId13"/>
    <p:sldId id="287" r:id="rId14"/>
    <p:sldId id="276" r:id="rId15"/>
  </p:sldIdLst>
  <p:sldSz cx="9144000" cy="6858000" type="screen4x3"/>
  <p:notesSz cx="6810375" cy="9942513"/>
  <p:defaultTextStyle>
    <a:defPPr>
      <a:defRPr lang="en-US"/>
    </a:defPPr>
    <a:lvl1pPr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1pPr>
    <a:lvl2pPr marL="4572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2pPr>
    <a:lvl3pPr marL="9144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3pPr>
    <a:lvl4pPr marL="13716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4pPr>
    <a:lvl5pPr marL="18288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5pPr>
    <a:lvl6pPr marL="22860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6pPr>
    <a:lvl7pPr marL="27432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7pPr>
    <a:lvl8pPr marL="32004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8pPr>
    <a:lvl9pPr marL="36576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55"/>
    <a:srgbClr val="14406B"/>
    <a:srgbClr val="F2F2F2"/>
    <a:srgbClr val="E9E9E8"/>
    <a:srgbClr val="4D3A31"/>
    <a:srgbClr val="193367"/>
    <a:srgbClr val="032553"/>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1" autoAdjust="0"/>
    <p:restoredTop sz="97513" autoAdjust="0"/>
  </p:normalViewPr>
  <p:slideViewPr>
    <p:cSldViewPr snapToGrid="0">
      <p:cViewPr>
        <p:scale>
          <a:sx n="107" d="100"/>
          <a:sy n="107" d="100"/>
        </p:scale>
        <p:origin x="-8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1986" y="-96"/>
      </p:cViewPr>
      <p:guideLst>
        <p:guide orient="horz" pos="3132"/>
        <p:guide pos="2145"/>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5" name="Rectangle 3"/>
          <p:cNvSpPr>
            <a:spLocks noGrp="1" noChangeArrowheads="1"/>
          </p:cNvSpPr>
          <p:nvPr>
            <p:ph type="dt" sz="quarter"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6" name="Rectangle 4"/>
          <p:cNvSpPr>
            <a:spLocks noGrp="1" noChangeArrowheads="1"/>
          </p:cNvSpPr>
          <p:nvPr>
            <p:ph type="ftr" sz="quarter" idx="2"/>
          </p:nvPr>
        </p:nvSpPr>
        <p:spPr bwMode="auto">
          <a:xfrm>
            <a:off x="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7" name="Rectangle 5"/>
          <p:cNvSpPr>
            <a:spLocks noGrp="1" noChangeArrowheads="1"/>
          </p:cNvSpPr>
          <p:nvPr>
            <p:ph type="sldNum" sz="quarter" idx="3"/>
          </p:nvPr>
        </p:nvSpPr>
        <p:spPr bwMode="auto">
          <a:xfrm>
            <a:off x="3859213" y="9445625"/>
            <a:ext cx="29511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fld id="{8F75DFAD-E340-44C4-9046-FBC2B9581144}" type="slidenum">
              <a:rPr lang="en-US"/>
              <a:pPr>
                <a:defRPr/>
              </a:pPr>
              <a:t>‹#›</a:t>
            </a:fld>
            <a:endParaRPr lang="en-US"/>
          </a:p>
        </p:txBody>
      </p:sp>
    </p:spTree>
    <p:extLst>
      <p:ext uri="{BB962C8B-B14F-4D97-AF65-F5344CB8AC3E}">
        <p14:creationId xmlns:p14="http://schemas.microsoft.com/office/powerpoint/2010/main" val="3163244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3075" name="Rectangle 3"/>
          <p:cNvSpPr>
            <a:spLocks noGrp="1" noChangeArrowheads="1"/>
          </p:cNvSpPr>
          <p:nvPr>
            <p:ph type="dt"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8050" y="4722813"/>
            <a:ext cx="4994275"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59213" y="9445625"/>
            <a:ext cx="29511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fld id="{73FC76F6-B424-49DB-A1C4-D64694A30CAF}" type="slidenum">
              <a:rPr lang="en-US"/>
              <a:pPr>
                <a:defRPr/>
              </a:pPr>
              <a:t>‹#›</a:t>
            </a:fld>
            <a:endParaRPr lang="en-US"/>
          </a:p>
        </p:txBody>
      </p:sp>
    </p:spTree>
    <p:extLst>
      <p:ext uri="{BB962C8B-B14F-4D97-AF65-F5344CB8AC3E}">
        <p14:creationId xmlns:p14="http://schemas.microsoft.com/office/powerpoint/2010/main" val="47321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ＭＳ Ｐゴシック" pitchFamily="-8" charset="-128"/>
      </a:defRPr>
    </a:lvl1pPr>
    <a:lvl2pPr marL="4572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a:t>
            </a:fld>
            <a:endParaRPr lang="en-US"/>
          </a:p>
        </p:txBody>
      </p:sp>
    </p:spTree>
    <p:extLst>
      <p:ext uri="{BB962C8B-B14F-4D97-AF65-F5344CB8AC3E}">
        <p14:creationId xmlns:p14="http://schemas.microsoft.com/office/powerpoint/2010/main" val="3996918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10</a:t>
            </a:fld>
            <a:endParaRPr lang="en-US"/>
          </a:p>
        </p:txBody>
      </p:sp>
    </p:spTree>
    <p:extLst>
      <p:ext uri="{BB962C8B-B14F-4D97-AF65-F5344CB8AC3E}">
        <p14:creationId xmlns:p14="http://schemas.microsoft.com/office/powerpoint/2010/main" val="1047070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11</a:t>
            </a:fld>
            <a:endParaRPr lang="en-US"/>
          </a:p>
        </p:txBody>
      </p:sp>
    </p:spTree>
    <p:extLst>
      <p:ext uri="{BB962C8B-B14F-4D97-AF65-F5344CB8AC3E}">
        <p14:creationId xmlns:p14="http://schemas.microsoft.com/office/powerpoint/2010/main" val="2102555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12</a:t>
            </a:fld>
            <a:endParaRPr lang="en-US"/>
          </a:p>
        </p:txBody>
      </p:sp>
    </p:spTree>
    <p:extLst>
      <p:ext uri="{BB962C8B-B14F-4D97-AF65-F5344CB8AC3E}">
        <p14:creationId xmlns:p14="http://schemas.microsoft.com/office/powerpoint/2010/main" val="3801784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13</a:t>
            </a:fld>
            <a:endParaRPr lang="en-US"/>
          </a:p>
        </p:txBody>
      </p:sp>
    </p:spTree>
    <p:extLst>
      <p:ext uri="{BB962C8B-B14F-4D97-AF65-F5344CB8AC3E}">
        <p14:creationId xmlns:p14="http://schemas.microsoft.com/office/powerpoint/2010/main" val="715466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14</a:t>
            </a:fld>
            <a:endParaRPr lang="en-US"/>
          </a:p>
        </p:txBody>
      </p:sp>
    </p:spTree>
    <p:extLst>
      <p:ext uri="{BB962C8B-B14F-4D97-AF65-F5344CB8AC3E}">
        <p14:creationId xmlns:p14="http://schemas.microsoft.com/office/powerpoint/2010/main" val="256446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2</a:t>
            </a:fld>
            <a:endParaRPr lang="en-US"/>
          </a:p>
        </p:txBody>
      </p:sp>
    </p:spTree>
    <p:extLst>
      <p:ext uri="{BB962C8B-B14F-4D97-AF65-F5344CB8AC3E}">
        <p14:creationId xmlns:p14="http://schemas.microsoft.com/office/powerpoint/2010/main" val="311091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3</a:t>
            </a:fld>
            <a:endParaRPr lang="en-US"/>
          </a:p>
        </p:txBody>
      </p:sp>
    </p:spTree>
    <p:extLst>
      <p:ext uri="{BB962C8B-B14F-4D97-AF65-F5344CB8AC3E}">
        <p14:creationId xmlns:p14="http://schemas.microsoft.com/office/powerpoint/2010/main" val="156513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4</a:t>
            </a:fld>
            <a:endParaRPr lang="en-US"/>
          </a:p>
        </p:txBody>
      </p:sp>
    </p:spTree>
    <p:extLst>
      <p:ext uri="{BB962C8B-B14F-4D97-AF65-F5344CB8AC3E}">
        <p14:creationId xmlns:p14="http://schemas.microsoft.com/office/powerpoint/2010/main" val="1686016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Care planning – a care plan that exists ‘on the cloud’ and can be accessed by everyone who needs it.  Mostly as Sara Deakin puts it “Face book type stuff” anyway.  Jo Harvey tells the story about a patient who was challenging to care for, but one staff knew that he liked John Wayne, the relationship changed.</a:t>
            </a:r>
          </a:p>
          <a:p>
            <a:endParaRPr lang="en-GB" dirty="0"/>
          </a:p>
          <a:p>
            <a:r>
              <a:rPr lang="en-GB" dirty="0" smtClean="0"/>
              <a:t>Soundtrack is one example of an adjunct to good care planning.  Mike Craven will be exploring other idea after lunch, and you will have the opportunity to think of other innovations / ideas during the afternoon group work.</a:t>
            </a:r>
            <a:endParaRPr lang="en-GB" dirty="0"/>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5</a:t>
            </a:fld>
            <a:endParaRPr lang="en-US"/>
          </a:p>
        </p:txBody>
      </p:sp>
    </p:spTree>
    <p:extLst>
      <p:ext uri="{BB962C8B-B14F-4D97-AF65-F5344CB8AC3E}">
        <p14:creationId xmlns:p14="http://schemas.microsoft.com/office/powerpoint/2010/main" val="139533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p:spPr>
        <p:txBody>
          <a:bodyPr/>
          <a:lstStyle/>
          <a:p>
            <a:endParaRPr lang="en-GB" smtClean="0">
              <a:latin typeface="Times" pitchFamily="18" charset="0"/>
              <a:ea typeface="ＭＳ Ｐゴシック" pitchFamily="34" charset="-128"/>
            </a:endParaRPr>
          </a:p>
        </p:txBody>
      </p:sp>
      <p:sp>
        <p:nvSpPr>
          <p:cNvPr id="8195" name="Slide Number Placeholder 3"/>
          <p:cNvSpPr>
            <a:spLocks noGrp="1"/>
          </p:cNvSpPr>
          <p:nvPr>
            <p:ph type="sldNum" sz="quarter" idx="5"/>
          </p:nvPr>
        </p:nvSpPr>
        <p:spPr/>
        <p:txBody>
          <a:bodyPr/>
          <a:lstStyle/>
          <a:p>
            <a:pPr>
              <a:defRPr/>
            </a:pPr>
            <a:fld id="{328950F3-7893-4536-8D6B-5F44ABF155B3}" type="slidenum">
              <a:rPr lang="en-US" smtClean="0">
                <a:latin typeface="Times" charset="0"/>
                <a:ea typeface="ＭＳ Ｐゴシック" pitchFamily="34" charset="-128"/>
              </a:rPr>
              <a:pPr>
                <a:defRPr/>
              </a:pPr>
              <a:t>6</a:t>
            </a:fld>
            <a:endParaRPr lang="en-US" smtClean="0">
              <a:latin typeface="Times"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7</a:t>
            </a:fld>
            <a:endParaRPr lang="en-US"/>
          </a:p>
        </p:txBody>
      </p:sp>
    </p:spTree>
    <p:extLst>
      <p:ext uri="{BB962C8B-B14F-4D97-AF65-F5344CB8AC3E}">
        <p14:creationId xmlns:p14="http://schemas.microsoft.com/office/powerpoint/2010/main" val="393111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r>
              <a:rPr lang="en-GB" dirty="0" smtClean="0">
                <a:latin typeface="Times" pitchFamily="18" charset="0"/>
                <a:ea typeface="ＭＳ Ｐゴシック" pitchFamily="34" charset="-128"/>
              </a:rPr>
              <a:t>Person-centred planning is the result of nearly 30 years’ dialogue and investigation.</a:t>
            </a:r>
          </a:p>
          <a:p>
            <a:r>
              <a:rPr lang="en-GB" dirty="0" smtClean="0">
                <a:latin typeface="Times" pitchFamily="18" charset="0"/>
                <a:ea typeface="ＭＳ Ｐゴシック" pitchFamily="34" charset="-128"/>
              </a:rPr>
              <a:t>Having been developed in the US and Canada it has grown in importance in the UK.</a:t>
            </a:r>
          </a:p>
          <a:p>
            <a:r>
              <a:rPr lang="en-GB" dirty="0" smtClean="0">
                <a:latin typeface="Times" pitchFamily="18" charset="0"/>
                <a:ea typeface="ＭＳ Ｐゴシック" pitchFamily="34" charset="-128"/>
              </a:rPr>
              <a:t>Its origins can be traced to changes that took place in the early 1970s as part of a move to ‘normalisation’ or ordinary living when long-stay institutions for </a:t>
            </a:r>
            <a:r>
              <a:rPr lang="en-GB" dirty="0" smtClean="0">
                <a:latin typeface="Times" pitchFamily="18" charset="0"/>
                <a:ea typeface="ＭＳ Ｐゴシック" pitchFamily="34" charset="-128"/>
              </a:rPr>
              <a:t>disabled people </a:t>
            </a:r>
            <a:r>
              <a:rPr lang="en-GB" dirty="0" smtClean="0">
                <a:latin typeface="Times" pitchFamily="18" charset="0"/>
                <a:ea typeface="ＭＳ Ｐゴシック" pitchFamily="34" charset="-128"/>
              </a:rPr>
              <a:t>began to close down. However, the trend towards a person-centred approach can be found in the work of Carl Rogers (1958) and his approaches to client-centred psychotherapy (</a:t>
            </a:r>
            <a:r>
              <a:rPr lang="en-GB" dirty="0" err="1" smtClean="0">
                <a:latin typeface="Times" pitchFamily="18" charset="0"/>
                <a:ea typeface="ＭＳ Ｐゴシック" pitchFamily="34" charset="-128"/>
              </a:rPr>
              <a:t>Brooker</a:t>
            </a:r>
            <a:r>
              <a:rPr lang="en-GB" dirty="0" smtClean="0">
                <a:latin typeface="Times" pitchFamily="18" charset="0"/>
                <a:ea typeface="ＭＳ Ｐゴシック" pitchFamily="34" charset="-128"/>
              </a:rPr>
              <a:t>, 2004). Initially developed to support people with </a:t>
            </a:r>
            <a:r>
              <a:rPr lang="en-GB" dirty="0" smtClean="0">
                <a:latin typeface="Times" pitchFamily="18" charset="0"/>
                <a:ea typeface="ＭＳ Ｐゴシック" pitchFamily="34" charset="-128"/>
              </a:rPr>
              <a:t>learning difficulties</a:t>
            </a:r>
            <a:r>
              <a:rPr lang="en-GB" dirty="0" smtClean="0">
                <a:latin typeface="Times" pitchFamily="18" charset="0"/>
                <a:ea typeface="ＭＳ Ｐゴシック" pitchFamily="34" charset="-128"/>
              </a:rPr>
              <a:t>, person-centred planning has since influenced work across the range of social care services.</a:t>
            </a:r>
          </a:p>
          <a:p>
            <a:endParaRPr lang="en-GB" dirty="0" smtClean="0">
              <a:latin typeface="Times" pitchFamily="18" charset="0"/>
              <a:ea typeface="ＭＳ Ｐゴシック" pitchFamily="34" charset="-128"/>
            </a:endParaRPr>
          </a:p>
          <a:p>
            <a:r>
              <a:rPr lang="en-GB" dirty="0">
                <a:latin typeface="Times" pitchFamily="18" charset="0"/>
                <a:ea typeface="ＭＳ Ｐゴシック" pitchFamily="34" charset="-128"/>
              </a:rPr>
              <a:t>I</a:t>
            </a:r>
            <a:r>
              <a:rPr lang="en-GB" dirty="0" smtClean="0">
                <a:latin typeface="Times" pitchFamily="18" charset="0"/>
                <a:ea typeface="ＭＳ Ｐゴシック" pitchFamily="34" charset="-128"/>
              </a:rPr>
              <a:t>n </a:t>
            </a:r>
            <a:r>
              <a:rPr lang="en-GB" dirty="0" smtClean="0">
                <a:latin typeface="Times" pitchFamily="18" charset="0"/>
                <a:ea typeface="ＭＳ Ｐゴシック" pitchFamily="34" charset="-128"/>
              </a:rPr>
              <a:t>the field of dementia care and services for older people, </a:t>
            </a:r>
            <a:r>
              <a:rPr lang="en-GB" dirty="0" err="1" smtClean="0">
                <a:latin typeface="Times" pitchFamily="18" charset="0"/>
                <a:ea typeface="ＭＳ Ｐゴシック" pitchFamily="34" charset="-128"/>
              </a:rPr>
              <a:t>personcentred</a:t>
            </a:r>
            <a:r>
              <a:rPr lang="en-GB" dirty="0" smtClean="0">
                <a:latin typeface="Times" pitchFamily="18" charset="0"/>
                <a:ea typeface="ＭＳ Ｐゴシック" pitchFamily="34" charset="-128"/>
              </a:rPr>
              <a:t> care is the term that tends to prevail.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C76F6-B424-49DB-A1C4-D64694A30CAF}" type="slidenum">
              <a:rPr lang="en-US" smtClean="0"/>
              <a:pPr>
                <a:defRPr/>
              </a:pPr>
              <a:t>9</a:t>
            </a:fld>
            <a:endParaRPr lang="en-US"/>
          </a:p>
        </p:txBody>
      </p:sp>
    </p:spTree>
    <p:extLst>
      <p:ext uri="{BB962C8B-B14F-4D97-AF65-F5344CB8AC3E}">
        <p14:creationId xmlns:p14="http://schemas.microsoft.com/office/powerpoint/2010/main" val="255596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55588" y="1066800"/>
            <a:ext cx="8610600" cy="5029200"/>
          </a:xfrm>
          <a:prstGeom prst="rect">
            <a:avLst/>
          </a:prstGeom>
          <a:solidFill>
            <a:srgbClr val="F2F2F2"/>
          </a:solidFill>
          <a:ln>
            <a:noFill/>
          </a:ln>
          <a:extLst/>
        </p:spPr>
        <p:txBody>
          <a:bodyPr wrap="none" anchor="ctr"/>
          <a:lstStyle/>
          <a:p>
            <a:pPr algn="ctr" eaLnBrk="0" hangingPunct="0">
              <a:defRPr/>
            </a:pPr>
            <a:endParaRPr lang="en-US" baseline="0">
              <a:solidFill>
                <a:srgbClr val="E9E9E8"/>
              </a:solidFill>
              <a:latin typeface="Times" pitchFamily="-28" charset="0"/>
              <a:ea typeface="ＭＳ Ｐゴシック" pitchFamily="-28" charset="-128"/>
              <a:cs typeface="+mn-cs"/>
            </a:endParaRPr>
          </a:p>
        </p:txBody>
      </p:sp>
      <p:pic>
        <p:nvPicPr>
          <p:cNvPr id="5" name="Picture 10" descr="Bar_header_Blue.jpg"/>
          <p:cNvPicPr>
            <a:picLocks noChangeAspect="1"/>
          </p:cNvPicPr>
          <p:nvPr userDrawn="1"/>
        </p:nvPicPr>
        <p:blipFill>
          <a:blip r:embed="rId2"/>
          <a:srcRect/>
          <a:stretch>
            <a:fillRect/>
          </a:stretch>
        </p:blipFill>
        <p:spPr bwMode="auto">
          <a:xfrm>
            <a:off x="252413" y="0"/>
            <a:ext cx="8605837" cy="1004888"/>
          </a:xfrm>
          <a:prstGeom prst="rect">
            <a:avLst/>
          </a:prstGeom>
          <a:noFill/>
          <a:ln w="9525">
            <a:noFill/>
            <a:miter lim="800000"/>
            <a:headEnd/>
            <a:tailEnd/>
          </a:ln>
        </p:spPr>
      </p:pic>
      <p:sp>
        <p:nvSpPr>
          <p:cNvPr id="6" name="TextBox 5"/>
          <p:cNvSpPr txBox="1">
            <a:spLocks noChangeArrowheads="1"/>
          </p:cNvSpPr>
          <p:nvPr userDrawn="1"/>
        </p:nvSpPr>
        <p:spPr bwMode="auto">
          <a:xfrm>
            <a:off x="250825" y="595313"/>
            <a:ext cx="4332288" cy="338137"/>
          </a:xfrm>
          <a:prstGeom prst="rect">
            <a:avLst/>
          </a:prstGeom>
          <a:noFill/>
          <a:ln>
            <a:noFill/>
          </a:ln>
          <a:extLst/>
        </p:spPr>
        <p:txBody>
          <a:bodyPr>
            <a:spAutoFit/>
          </a:bodyPr>
          <a:lstStyle>
            <a:lvl1pPr>
              <a:defRPr sz="2400" baseline="-25000">
                <a:solidFill>
                  <a:schemeClr val="tx1"/>
                </a:solidFill>
                <a:latin typeface="Times" pitchFamily="-28" charset="0"/>
                <a:ea typeface="ＭＳ Ｐゴシック" pitchFamily="-28" charset="-128"/>
              </a:defRPr>
            </a:lvl1pPr>
            <a:lvl2pPr marL="742950" indent="-285750">
              <a:defRPr sz="2400" baseline="-25000">
                <a:solidFill>
                  <a:schemeClr val="tx1"/>
                </a:solidFill>
                <a:latin typeface="Times" pitchFamily="-28" charset="0"/>
                <a:ea typeface="ＭＳ Ｐゴシック" pitchFamily="-28" charset="-128"/>
              </a:defRPr>
            </a:lvl2pPr>
            <a:lvl3pPr marL="1143000" indent="-228600">
              <a:defRPr sz="2400" baseline="-25000">
                <a:solidFill>
                  <a:schemeClr val="tx1"/>
                </a:solidFill>
                <a:latin typeface="Times" pitchFamily="-28" charset="0"/>
                <a:ea typeface="ＭＳ Ｐゴシック" pitchFamily="-28" charset="-128"/>
              </a:defRPr>
            </a:lvl3pPr>
            <a:lvl4pPr marL="1600200" indent="-228600">
              <a:defRPr sz="2400" baseline="-25000">
                <a:solidFill>
                  <a:schemeClr val="tx1"/>
                </a:solidFill>
                <a:latin typeface="Times" pitchFamily="-28" charset="0"/>
                <a:ea typeface="ＭＳ Ｐゴシック" pitchFamily="-28" charset="-128"/>
              </a:defRPr>
            </a:lvl4pPr>
            <a:lvl5pPr marL="2057400" indent="-228600">
              <a:defRPr sz="2400" baseline="-25000">
                <a:solidFill>
                  <a:schemeClr val="tx1"/>
                </a:solidFill>
                <a:latin typeface="Times" pitchFamily="-28" charset="0"/>
                <a:ea typeface="ＭＳ Ｐゴシック" pitchFamily="-28" charset="-128"/>
              </a:defRPr>
            </a:lvl5pPr>
            <a:lvl6pPr marL="25146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6pPr>
            <a:lvl7pPr marL="29718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7pPr>
            <a:lvl8pPr marL="34290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8pPr>
            <a:lvl9pPr marL="38862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9pPr>
          </a:lstStyle>
          <a:p>
            <a:pPr eaLnBrk="0" hangingPunct="0">
              <a:defRPr/>
            </a:pPr>
            <a:r>
              <a:rPr lang="en-GB" smtClean="0">
                <a:solidFill>
                  <a:schemeClr val="bg1"/>
                </a:solidFill>
                <a:latin typeface="Arial" charset="0"/>
                <a:cs typeface="+mn-cs"/>
              </a:rPr>
              <a:t>School of Medicine</a:t>
            </a:r>
          </a:p>
        </p:txBody>
      </p:sp>
      <p:sp>
        <p:nvSpPr>
          <p:cNvPr id="6161" name="Rectangle 17"/>
          <p:cNvSpPr>
            <a:spLocks noGrp="1" noChangeArrowheads="1"/>
          </p:cNvSpPr>
          <p:nvPr>
            <p:ph type="ctrTitle"/>
          </p:nvPr>
        </p:nvSpPr>
        <p:spPr>
          <a:xfrm>
            <a:off x="381000" y="1219200"/>
            <a:ext cx="7772400" cy="2286000"/>
          </a:xfrm>
        </p:spPr>
        <p:txBody>
          <a:bodyPr/>
          <a:lstStyle>
            <a:lvl1pPr>
              <a:lnSpc>
                <a:spcPct val="85000"/>
              </a:lnSpc>
              <a:defRPr sz="5000" baseline="0">
                <a:solidFill>
                  <a:srgbClr val="006579"/>
                </a:solidFill>
              </a:defRPr>
            </a:lvl1pPr>
          </a:lstStyle>
          <a:p>
            <a:r>
              <a:rPr lang="en-US" dirty="0"/>
              <a:t>Click to edit Master title style</a:t>
            </a:r>
          </a:p>
        </p:txBody>
      </p:sp>
      <p:sp>
        <p:nvSpPr>
          <p:cNvPr id="6162" name="Rectangle 18"/>
          <p:cNvSpPr>
            <a:spLocks noGrp="1" noChangeArrowheads="1"/>
          </p:cNvSpPr>
          <p:nvPr>
            <p:ph type="subTitle" idx="1"/>
          </p:nvPr>
        </p:nvSpPr>
        <p:spPr>
          <a:xfrm>
            <a:off x="381000" y="5334000"/>
            <a:ext cx="6400800" cy="609600"/>
          </a:xfrm>
          <a:ln>
            <a:solidFill>
              <a:srgbClr val="032553"/>
            </a:solidFill>
          </a:ln>
        </p:spPr>
        <p:txBody>
          <a:bodyPr/>
          <a:lstStyle>
            <a:lvl1pPr marL="0" indent="0">
              <a:buFontTx/>
              <a:buNone/>
              <a:defRPr sz="2200"/>
            </a:lvl1pPr>
          </a:lstStyle>
          <a:p>
            <a:r>
              <a:rPr lang="en-US"/>
              <a:t>Click to edit Master subtitle style</a:t>
            </a:r>
          </a:p>
        </p:txBody>
      </p:sp>
      <p:sp>
        <p:nvSpPr>
          <p:cNvPr id="7" name="Rectangle 19"/>
          <p:cNvSpPr>
            <a:spLocks noGrp="1" noChangeArrowheads="1"/>
          </p:cNvSpPr>
          <p:nvPr>
            <p:ph type="dt" sz="half" idx="10"/>
          </p:nvPr>
        </p:nvSpPr>
        <p:spPr/>
        <p:txBody>
          <a:bodyPr/>
          <a:lstStyle>
            <a:lvl1pPr>
              <a:defRPr/>
            </a:lvl1pPr>
          </a:lstStyle>
          <a:p>
            <a:pPr>
              <a:defRPr/>
            </a:pPr>
            <a:fld id="{3F196BB4-4297-402C-B311-36A15706FA05}" type="datetime1">
              <a:rPr lang="en-US"/>
              <a:pPr>
                <a:defRPr/>
              </a:pPr>
              <a:t>4/25/2014</a:t>
            </a:fld>
            <a:endParaRPr lang="en-US"/>
          </a:p>
        </p:txBody>
      </p:sp>
      <p:sp>
        <p:nvSpPr>
          <p:cNvPr id="8" name="Rectangle 21"/>
          <p:cNvSpPr>
            <a:spLocks noGrp="1" noChangeArrowheads="1"/>
          </p:cNvSpPr>
          <p:nvPr>
            <p:ph type="sldNum" sz="quarter" idx="11"/>
          </p:nvPr>
        </p:nvSpPr>
        <p:spPr/>
        <p:txBody>
          <a:bodyPr/>
          <a:lstStyle>
            <a:lvl1pPr>
              <a:defRPr/>
            </a:lvl1pPr>
          </a:lstStyle>
          <a:p>
            <a:pPr>
              <a:defRPr/>
            </a:pPr>
            <a:fld id="{8510AE6D-73A9-4461-AB5C-5144F30F6760}" type="slidenum">
              <a:rPr lang="en-US"/>
              <a:pPr>
                <a:defRPr/>
              </a:pPr>
              <a:t>‹#›</a:t>
            </a:fld>
            <a:endParaRPr lang="en-US"/>
          </a:p>
        </p:txBody>
      </p:sp>
      <p:sp>
        <p:nvSpPr>
          <p:cNvPr id="9" name="Rectangle 23"/>
          <p:cNvSpPr>
            <a:spLocks noGrp="1" noChangeArrowheads="1"/>
          </p:cNvSpPr>
          <p:nvPr>
            <p:ph type="ftr" sz="quarter" idx="12"/>
          </p:nvPr>
        </p:nvSpPr>
        <p:spPr/>
        <p:txBody>
          <a:bodyPr/>
          <a:lstStyle>
            <a:lvl1pPr>
              <a:defRPr/>
            </a:lvl1pPr>
          </a:lstStyle>
          <a:p>
            <a:pPr>
              <a:defRPr/>
            </a:pPr>
            <a:r>
              <a:rPr lang="en-US"/>
              <a:t>Event Name and Venue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9F8240C-AFE5-4E5D-98A6-0E17CC37CB4D}" type="datetime1">
              <a:rPr lang="en-US"/>
              <a:pPr>
                <a:defRPr/>
              </a:pPr>
              <a:t>4/25/2014</a:t>
            </a:fld>
            <a:endParaRPr lang="en-US" sz="900"/>
          </a:p>
        </p:txBody>
      </p:sp>
      <p:sp>
        <p:nvSpPr>
          <p:cNvPr id="3"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4" name="Rectangle 6"/>
          <p:cNvSpPr>
            <a:spLocks noGrp="1" noChangeArrowheads="1"/>
          </p:cNvSpPr>
          <p:nvPr>
            <p:ph type="sldNum" sz="quarter" idx="12"/>
          </p:nvPr>
        </p:nvSpPr>
        <p:spPr>
          <a:ln/>
        </p:spPr>
        <p:txBody>
          <a:bodyPr/>
          <a:lstStyle>
            <a:lvl1pPr>
              <a:defRPr/>
            </a:lvl1pPr>
          </a:lstStyle>
          <a:p>
            <a:pPr>
              <a:defRPr/>
            </a:pPr>
            <a:fld id="{34CF2379-2E9B-43C6-AAFB-0581F5B5D0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CCE1F4-250A-46E6-B2F7-7BB97067DEE2}" type="datetime1">
              <a:rPr lang="en-US"/>
              <a:pPr>
                <a:defRPr/>
              </a:pPr>
              <a:t>4/25/2014</a:t>
            </a:fld>
            <a:endParaRPr lang="en-US" sz="900"/>
          </a:p>
        </p:txBody>
      </p:sp>
      <p:sp>
        <p:nvSpPr>
          <p:cNvPr id="3"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4" name="Rectangle 6"/>
          <p:cNvSpPr>
            <a:spLocks noGrp="1" noChangeArrowheads="1"/>
          </p:cNvSpPr>
          <p:nvPr>
            <p:ph type="sldNum" sz="quarter" idx="12"/>
          </p:nvPr>
        </p:nvSpPr>
        <p:spPr>
          <a:ln/>
        </p:spPr>
        <p:txBody>
          <a:bodyPr/>
          <a:lstStyle>
            <a:lvl1pPr>
              <a:defRPr/>
            </a:lvl1pPr>
          </a:lstStyle>
          <a:p>
            <a:pPr>
              <a:defRPr/>
            </a:pPr>
            <a:fld id="{961295E0-E86E-46B2-BC20-2F9035E2B4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7772400" cy="1143000"/>
          </a:xfrm>
        </p:spPr>
        <p:txBody>
          <a:bodyPr/>
          <a:lstStyle/>
          <a:p>
            <a:r>
              <a:rPr lang="en-US"/>
              <a:t>Click to edit Master title style</a:t>
            </a:r>
          </a:p>
        </p:txBody>
      </p:sp>
      <p:sp>
        <p:nvSpPr>
          <p:cNvPr id="3" name="Content Placeholder 2"/>
          <p:cNvSpPr>
            <a:spLocks noGrp="1"/>
          </p:cNvSpPr>
          <p:nvPr>
            <p:ph idx="1"/>
          </p:nvPr>
        </p:nvSpPr>
        <p:spPr>
          <a:xfrm>
            <a:off x="381000" y="2362200"/>
            <a:ext cx="777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AB87C3D-C255-4FA1-8EB7-09574C80A22A}" type="datetime1">
              <a:rPr lang="en-US"/>
              <a:pPr>
                <a:defRPr/>
              </a:pPr>
              <a:t>4/25/2014</a:t>
            </a:fld>
            <a:endParaRPr lang="en-US" sz="900"/>
          </a:p>
        </p:txBody>
      </p:sp>
      <p:sp>
        <p:nvSpPr>
          <p:cNvPr id="5"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6" name="Rectangle 6"/>
          <p:cNvSpPr>
            <a:spLocks noGrp="1" noChangeArrowheads="1"/>
          </p:cNvSpPr>
          <p:nvPr>
            <p:ph type="sldNum" sz="quarter" idx="12"/>
          </p:nvPr>
        </p:nvSpPr>
        <p:spPr>
          <a:ln/>
        </p:spPr>
        <p:txBody>
          <a:bodyPr/>
          <a:lstStyle>
            <a:lvl1pPr>
              <a:defRPr/>
            </a:lvl1pPr>
          </a:lstStyle>
          <a:p>
            <a:pPr>
              <a:defRPr/>
            </a:pPr>
            <a:fld id="{0C7ECEBA-9308-4391-9971-125FEDDF4F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1219200"/>
            <a:ext cx="77724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6D444B15-1ABA-456F-99CA-8386777508BE}" type="datetime1">
              <a:rPr lang="en-US"/>
              <a:pPr>
                <a:defRPr/>
              </a:pPr>
              <a:t>4/25/2014</a:t>
            </a:fld>
            <a:endParaRPr lang="en-US" sz="900"/>
          </a:p>
        </p:txBody>
      </p:sp>
      <p:sp>
        <p:nvSpPr>
          <p:cNvPr id="4"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5" name="Rectangle 6"/>
          <p:cNvSpPr>
            <a:spLocks noGrp="1" noChangeArrowheads="1"/>
          </p:cNvSpPr>
          <p:nvPr>
            <p:ph type="sldNum" sz="quarter" idx="12"/>
          </p:nvPr>
        </p:nvSpPr>
        <p:spPr>
          <a:ln/>
        </p:spPr>
        <p:txBody>
          <a:bodyPr/>
          <a:lstStyle>
            <a:lvl1pPr>
              <a:defRPr/>
            </a:lvl1pPr>
          </a:lstStyle>
          <a:p>
            <a:pPr>
              <a:defRPr/>
            </a:pPr>
            <a:fld id="{93183911-D5F4-40A3-B76A-187B11EB53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52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800" baseline="0">
                <a:solidFill>
                  <a:srgbClr val="999999"/>
                </a:solidFill>
                <a:latin typeface="Arial" charset="0"/>
                <a:ea typeface="ＭＳ Ｐゴシック" pitchFamily="-28" charset="-128"/>
                <a:cs typeface="+mn-cs"/>
              </a:defRPr>
            </a:lvl1pPr>
          </a:lstStyle>
          <a:p>
            <a:pPr>
              <a:defRPr/>
            </a:pPr>
            <a:fld id="{ACC16630-9191-475C-86C0-2F7B9C404FC4}" type="datetime1">
              <a:rPr lang="en-US"/>
              <a:pPr>
                <a:defRPr/>
              </a:pPr>
              <a:t>4/25/2014</a:t>
            </a:fld>
            <a:endParaRPr lang="en-US" sz="900"/>
          </a:p>
        </p:txBody>
      </p:sp>
      <p:sp>
        <p:nvSpPr>
          <p:cNvPr id="1029" name="Rectangle 5"/>
          <p:cNvSpPr>
            <a:spLocks noGrp="1" noChangeArrowheads="1"/>
          </p:cNvSpPr>
          <p:nvPr>
            <p:ph type="ftr" sz="quarter" idx="3"/>
          </p:nvPr>
        </p:nvSpPr>
        <p:spPr bwMode="auto">
          <a:xfrm>
            <a:off x="5867400" y="62484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800" baseline="0">
                <a:solidFill>
                  <a:schemeClr val="bg2"/>
                </a:solidFill>
                <a:latin typeface="Arial" charset="0"/>
                <a:ea typeface="ＭＳ Ｐゴシック" pitchFamily="-28" charset="-128"/>
                <a:cs typeface="+mn-cs"/>
              </a:defRPr>
            </a:lvl1pPr>
          </a:lstStyle>
          <a:p>
            <a:pPr>
              <a:defRPr/>
            </a:pPr>
            <a:r>
              <a:rPr lang="en-US"/>
              <a:t>Event Name and Venue</a:t>
            </a:r>
          </a:p>
        </p:txBody>
      </p:sp>
      <p:sp>
        <p:nvSpPr>
          <p:cNvPr id="1030" name="Rectangle 6"/>
          <p:cNvSpPr>
            <a:spLocks noGrp="1" noChangeArrowheads="1"/>
          </p:cNvSpPr>
          <p:nvPr>
            <p:ph type="sldNum" sz="quarter" idx="4"/>
          </p:nvPr>
        </p:nvSpPr>
        <p:spPr bwMode="auto">
          <a:xfrm>
            <a:off x="8534400" y="6248400"/>
            <a:ext cx="38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800" baseline="0">
                <a:solidFill>
                  <a:schemeClr val="bg2"/>
                </a:solidFill>
                <a:latin typeface="Arial" charset="0"/>
                <a:ea typeface="ＭＳ Ｐゴシック" pitchFamily="-28" charset="-128"/>
                <a:cs typeface="+mn-cs"/>
              </a:defRPr>
            </a:lvl1pPr>
          </a:lstStyle>
          <a:p>
            <a:pPr>
              <a:defRPr/>
            </a:pPr>
            <a:fld id="{165657C0-A9D2-4C98-8A3B-F06F490411CD}" type="slidenum">
              <a:rPr lang="en-US"/>
              <a:pPr>
                <a:defRPr/>
              </a:pPr>
              <a:t>‹#›</a:t>
            </a:fld>
            <a:endParaRPr lang="en-US"/>
          </a:p>
        </p:txBody>
      </p:sp>
      <p:sp>
        <p:nvSpPr>
          <p:cNvPr id="2" name="Rectangle 48"/>
          <p:cNvSpPr>
            <a:spLocks noChangeArrowheads="1"/>
          </p:cNvSpPr>
          <p:nvPr userDrawn="1"/>
        </p:nvSpPr>
        <p:spPr bwMode="auto">
          <a:xfrm>
            <a:off x="255588" y="1066800"/>
            <a:ext cx="8610600" cy="5029200"/>
          </a:xfrm>
          <a:prstGeom prst="rect">
            <a:avLst/>
          </a:prstGeom>
          <a:solidFill>
            <a:srgbClr val="F2F2F2"/>
          </a:solidFill>
          <a:ln>
            <a:noFill/>
          </a:ln>
          <a:extLst/>
        </p:spPr>
        <p:txBody>
          <a:bodyPr wrap="none" anchor="ctr"/>
          <a:lstStyle/>
          <a:p>
            <a:pPr algn="ctr" eaLnBrk="0" hangingPunct="0">
              <a:defRPr/>
            </a:pPr>
            <a:endParaRPr lang="en-US" baseline="0">
              <a:solidFill>
                <a:srgbClr val="E9E9E8"/>
              </a:solidFill>
              <a:latin typeface="Times" pitchFamily="-28" charset="0"/>
              <a:ea typeface="ＭＳ Ｐゴシック" pitchFamily="-28" charset="-128"/>
              <a:cs typeface="+mn-cs"/>
            </a:endParaRPr>
          </a:p>
        </p:txBody>
      </p:sp>
      <p:sp>
        <p:nvSpPr>
          <p:cNvPr id="3" name="Rectangle 52"/>
          <p:cNvSpPr>
            <a:spLocks noGrp="1" noChangeArrowheads="1"/>
          </p:cNvSpPr>
          <p:nvPr>
            <p:ph type="title"/>
          </p:nvPr>
        </p:nvSpPr>
        <p:spPr bwMode="auto">
          <a:xfrm>
            <a:off x="381000" y="12192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1" name="Rectangle 53"/>
          <p:cNvSpPr>
            <a:spLocks noGrp="1" noChangeArrowheads="1"/>
          </p:cNvSpPr>
          <p:nvPr>
            <p:ph type="body" idx="1"/>
          </p:nvPr>
        </p:nvSpPr>
        <p:spPr bwMode="auto">
          <a:xfrm>
            <a:off x="381000" y="2362200"/>
            <a:ext cx="77724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10" descr="Bar_header_Blue.jpg"/>
          <p:cNvPicPr>
            <a:picLocks noChangeAspect="1"/>
          </p:cNvPicPr>
          <p:nvPr userDrawn="1"/>
        </p:nvPicPr>
        <p:blipFill>
          <a:blip r:embed="rId7"/>
          <a:srcRect/>
          <a:stretch>
            <a:fillRect/>
          </a:stretch>
        </p:blipFill>
        <p:spPr bwMode="auto">
          <a:xfrm>
            <a:off x="252413" y="0"/>
            <a:ext cx="8605837" cy="1004888"/>
          </a:xfrm>
          <a:prstGeom prst="rect">
            <a:avLst/>
          </a:prstGeom>
          <a:noFill/>
          <a:ln w="9525">
            <a:noFill/>
            <a:miter lim="800000"/>
            <a:headEnd/>
            <a:tailEnd/>
          </a:ln>
        </p:spPr>
      </p:pic>
      <p:sp>
        <p:nvSpPr>
          <p:cNvPr id="1033" name="TextBox 8"/>
          <p:cNvSpPr txBox="1">
            <a:spLocks noChangeArrowheads="1"/>
          </p:cNvSpPr>
          <p:nvPr userDrawn="1"/>
        </p:nvSpPr>
        <p:spPr bwMode="auto">
          <a:xfrm>
            <a:off x="250825" y="595313"/>
            <a:ext cx="4332288" cy="338137"/>
          </a:xfrm>
          <a:prstGeom prst="rect">
            <a:avLst/>
          </a:prstGeom>
          <a:noFill/>
          <a:ln>
            <a:noFill/>
          </a:ln>
          <a:extLst/>
        </p:spPr>
        <p:txBody>
          <a:bodyPr>
            <a:spAutoFit/>
          </a:bodyPr>
          <a:lstStyle>
            <a:lvl1pPr>
              <a:defRPr sz="2400" baseline="-25000">
                <a:solidFill>
                  <a:schemeClr val="tx1"/>
                </a:solidFill>
                <a:latin typeface="Times" pitchFamily="-28" charset="0"/>
                <a:ea typeface="ＭＳ Ｐゴシック" pitchFamily="-28" charset="-128"/>
              </a:defRPr>
            </a:lvl1pPr>
            <a:lvl2pPr marL="742950" indent="-285750">
              <a:defRPr sz="2400" baseline="-25000">
                <a:solidFill>
                  <a:schemeClr val="tx1"/>
                </a:solidFill>
                <a:latin typeface="Times" pitchFamily="-28" charset="0"/>
                <a:ea typeface="ＭＳ Ｐゴシック" pitchFamily="-28" charset="-128"/>
              </a:defRPr>
            </a:lvl2pPr>
            <a:lvl3pPr marL="1143000" indent="-228600">
              <a:defRPr sz="2400" baseline="-25000">
                <a:solidFill>
                  <a:schemeClr val="tx1"/>
                </a:solidFill>
                <a:latin typeface="Times" pitchFamily="-28" charset="0"/>
                <a:ea typeface="ＭＳ Ｐゴシック" pitchFamily="-28" charset="-128"/>
              </a:defRPr>
            </a:lvl3pPr>
            <a:lvl4pPr marL="1600200" indent="-228600">
              <a:defRPr sz="2400" baseline="-25000">
                <a:solidFill>
                  <a:schemeClr val="tx1"/>
                </a:solidFill>
                <a:latin typeface="Times" pitchFamily="-28" charset="0"/>
                <a:ea typeface="ＭＳ Ｐゴシック" pitchFamily="-28" charset="-128"/>
              </a:defRPr>
            </a:lvl4pPr>
            <a:lvl5pPr marL="2057400" indent="-228600">
              <a:defRPr sz="2400" baseline="-25000">
                <a:solidFill>
                  <a:schemeClr val="tx1"/>
                </a:solidFill>
                <a:latin typeface="Times" pitchFamily="-28" charset="0"/>
                <a:ea typeface="ＭＳ Ｐゴシック" pitchFamily="-28" charset="-128"/>
              </a:defRPr>
            </a:lvl5pPr>
            <a:lvl6pPr marL="25146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6pPr>
            <a:lvl7pPr marL="29718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7pPr>
            <a:lvl8pPr marL="34290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8pPr>
            <a:lvl9pPr marL="38862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9pPr>
          </a:lstStyle>
          <a:p>
            <a:pPr eaLnBrk="0" hangingPunct="0">
              <a:defRPr/>
            </a:pPr>
            <a:r>
              <a:rPr lang="en-GB" smtClean="0">
                <a:solidFill>
                  <a:schemeClr val="bg1"/>
                </a:solidFill>
                <a:latin typeface="Arial" charset="0"/>
                <a:cs typeface="+mn-cs"/>
              </a:rPr>
              <a:t>School of Medicine</a:t>
            </a: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 id="2147483652" r:id="rId3"/>
    <p:sldLayoutId id="2147483651" r:id="rId4"/>
    <p:sldLayoutId id="2147483650" r:id="rId5"/>
  </p:sldLayoutIdLst>
  <p:hf hdr="0"/>
  <p:txStyles>
    <p:title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p:titleStyle>
    <p:body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journals.cambridge.org/action/displayJournal?jid=RCG"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1CCE1F4-250A-46E6-B2F7-7BB97067DEE2}" type="datetime1">
              <a:rPr lang="en-US" smtClean="0"/>
              <a:pPr>
                <a:defRPr/>
              </a:pPr>
              <a:t>4/25/2014</a:t>
            </a:fld>
            <a:endParaRPr lang="en-US" sz="900"/>
          </a:p>
        </p:txBody>
      </p:sp>
      <p:sp>
        <p:nvSpPr>
          <p:cNvPr id="4" name="Slide Number Placeholder 3"/>
          <p:cNvSpPr>
            <a:spLocks noGrp="1"/>
          </p:cNvSpPr>
          <p:nvPr>
            <p:ph type="sldNum" sz="quarter" idx="12"/>
          </p:nvPr>
        </p:nvSpPr>
        <p:spPr/>
        <p:txBody>
          <a:bodyPr/>
          <a:lstStyle/>
          <a:p>
            <a:pPr>
              <a:defRPr/>
            </a:pPr>
            <a:fld id="{961295E0-E86E-46B2-BC20-2F9035E2B474}" type="slidenum">
              <a:rPr lang="en-US" smtClean="0"/>
              <a:pPr>
                <a:defRPr/>
              </a:pPr>
              <a:t>1</a:t>
            </a:fld>
            <a:endParaRPr lang="en-US"/>
          </a:p>
        </p:txBody>
      </p:sp>
      <p:sp>
        <p:nvSpPr>
          <p:cNvPr id="5" name="Rectangle 4"/>
          <p:cNvSpPr/>
          <p:nvPr/>
        </p:nvSpPr>
        <p:spPr>
          <a:xfrm>
            <a:off x="497150" y="2236795"/>
            <a:ext cx="8052046" cy="2308324"/>
          </a:xfrm>
          <a:prstGeom prst="rect">
            <a:avLst/>
          </a:prstGeom>
        </p:spPr>
        <p:txBody>
          <a:bodyPr wrap="square">
            <a:spAutoFit/>
          </a:bodyPr>
          <a:lstStyle/>
          <a:p>
            <a:pPr algn="ctr" eaLnBrk="1" hangingPunct="1"/>
            <a:r>
              <a:rPr lang="en-GB" altLang="en-US" sz="5400" b="1" dirty="0"/>
              <a:t>Home Support for People with Dementia: </a:t>
            </a:r>
          </a:p>
          <a:p>
            <a:pPr algn="ctr" eaLnBrk="1" hangingPunct="1"/>
            <a:endParaRPr lang="en-GB" altLang="en-US" sz="5400" b="1" dirty="0"/>
          </a:p>
          <a:p>
            <a:pPr algn="ctr" eaLnBrk="1" hangingPunct="1"/>
            <a:r>
              <a:rPr lang="en-GB" altLang="en-US" sz="5400" b="1" dirty="0"/>
              <a:t>The </a:t>
            </a:r>
            <a:r>
              <a:rPr lang="en-GB" altLang="en-US" sz="5400" b="1" dirty="0" smtClean="0"/>
              <a:t>ingredients </a:t>
            </a:r>
            <a:r>
              <a:rPr lang="en-GB" altLang="en-US" sz="5400" b="1" dirty="0"/>
              <a:t>of a good </a:t>
            </a:r>
            <a:r>
              <a:rPr lang="en-GB" altLang="en-US" sz="5400" b="1" dirty="0" smtClean="0"/>
              <a:t>service</a:t>
            </a:r>
            <a:endParaRPr lang="en-GB" altLang="en-US" sz="5400" dirty="0"/>
          </a:p>
        </p:txBody>
      </p:sp>
    </p:spTree>
    <p:extLst>
      <p:ext uri="{BB962C8B-B14F-4D97-AF65-F5344CB8AC3E}">
        <p14:creationId xmlns:p14="http://schemas.microsoft.com/office/powerpoint/2010/main" val="564545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Music as part of a person centred approach:</a:t>
            </a:r>
            <a:endParaRPr lang="en-GB" dirty="0"/>
          </a:p>
        </p:txBody>
      </p:sp>
      <p:sp>
        <p:nvSpPr>
          <p:cNvPr id="3" name="Content Placeholder 2"/>
          <p:cNvSpPr>
            <a:spLocks noGrp="1"/>
          </p:cNvSpPr>
          <p:nvPr>
            <p:ph idx="1"/>
          </p:nvPr>
        </p:nvSpPr>
        <p:spPr>
          <a:xfrm>
            <a:off x="381000" y="2362199"/>
            <a:ext cx="7772400" cy="3790025"/>
          </a:xfrm>
        </p:spPr>
        <p:txBody>
          <a:bodyPr/>
          <a:lstStyle/>
          <a:p>
            <a:r>
              <a:rPr lang="en-GB" i="1" dirty="0"/>
              <a:t>Age UK, </a:t>
            </a:r>
            <a:r>
              <a:rPr lang="en-GB" i="1" dirty="0" smtClean="0"/>
              <a:t>highlight </a:t>
            </a:r>
            <a:r>
              <a:rPr lang="en-GB" i="1" dirty="0"/>
              <a:t>the ‘power of music’, as an increasingly key feature of dementia care, designed to unlock memories and ‘kick start the grey matter’. ‘It seems to reach parts of the damaged brain in ways other forms of communication cannot’. </a:t>
            </a:r>
            <a:endParaRPr lang="en-GB" i="1" dirty="0" smtClean="0"/>
          </a:p>
          <a:p>
            <a:r>
              <a:rPr lang="en-GB" i="1" dirty="0" smtClean="0"/>
              <a:t>A </a:t>
            </a:r>
            <a:r>
              <a:rPr lang="en-GB" i="1" dirty="0"/>
              <a:t>systematic study by </a:t>
            </a:r>
            <a:r>
              <a:rPr lang="en-GB" i="1" dirty="0" err="1"/>
              <a:t>Ziv</a:t>
            </a:r>
            <a:r>
              <a:rPr lang="en-GB" i="1" dirty="0"/>
              <a:t> et al (2007) found that music also made people with dementia ‘calmer’ and seemed to evoke </a:t>
            </a:r>
            <a:r>
              <a:rPr lang="en-GB" i="1" dirty="0" smtClean="0"/>
              <a:t>a more positive mood.</a:t>
            </a:r>
            <a:r>
              <a:rPr lang="en-GB" i="1" dirty="0"/>
              <a:t> </a:t>
            </a:r>
            <a:endParaRPr lang="en-GB" dirty="0"/>
          </a:p>
        </p:txBody>
      </p:sp>
      <p:sp>
        <p:nvSpPr>
          <p:cNvPr id="4" name="Date Placeholder 3"/>
          <p:cNvSpPr>
            <a:spLocks noGrp="1"/>
          </p:cNvSpPr>
          <p:nvPr>
            <p:ph type="dt" sz="half" idx="10"/>
          </p:nvPr>
        </p:nvSpPr>
        <p:spPr/>
        <p:txBody>
          <a:bodyPr/>
          <a:lstStyle/>
          <a:p>
            <a:pPr>
              <a:defRPr/>
            </a:pPr>
            <a:fld id="{AAB87C3D-C255-4FA1-8EB7-09574C80A22A}" type="datetime1">
              <a:rPr lang="en-US" smtClean="0"/>
              <a:pPr>
                <a:defRPr/>
              </a:pPr>
              <a:t>4/25/2014</a:t>
            </a:fld>
            <a:endParaRPr lang="en-US" sz="900"/>
          </a:p>
        </p:txBody>
      </p:sp>
      <p:sp>
        <p:nvSpPr>
          <p:cNvPr id="6" name="Slide Number Placeholder 5"/>
          <p:cNvSpPr>
            <a:spLocks noGrp="1"/>
          </p:cNvSpPr>
          <p:nvPr>
            <p:ph type="sldNum" sz="quarter" idx="12"/>
          </p:nvPr>
        </p:nvSpPr>
        <p:spPr/>
        <p:txBody>
          <a:bodyPr/>
          <a:lstStyle/>
          <a:p>
            <a:pPr>
              <a:defRPr/>
            </a:pPr>
            <a:fld id="{0C7ECEBA-9308-4391-9971-125FEDDF4F16}" type="slidenum">
              <a:rPr lang="en-US" smtClean="0"/>
              <a:pPr>
                <a:defRPr/>
              </a:pPr>
              <a:t>10</a:t>
            </a:fld>
            <a:endParaRPr lang="en-US"/>
          </a:p>
        </p:txBody>
      </p:sp>
    </p:spTree>
    <p:extLst>
      <p:ext uri="{BB962C8B-B14F-4D97-AF65-F5344CB8AC3E}">
        <p14:creationId xmlns:p14="http://schemas.microsoft.com/office/powerpoint/2010/main" val="392295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Evaluating the Soundtrack</a:t>
            </a:r>
            <a:endParaRPr lang="en-GB" dirty="0"/>
          </a:p>
        </p:txBody>
      </p:sp>
      <p:sp>
        <p:nvSpPr>
          <p:cNvPr id="3" name="Content Placeholder 2"/>
          <p:cNvSpPr>
            <a:spLocks noGrp="1"/>
          </p:cNvSpPr>
          <p:nvPr>
            <p:ph idx="1"/>
          </p:nvPr>
        </p:nvSpPr>
        <p:spPr>
          <a:xfrm>
            <a:off x="381000" y="2362200"/>
            <a:ext cx="8390138" cy="3674616"/>
          </a:xfrm>
        </p:spPr>
        <p:txBody>
          <a:bodyPr/>
          <a:lstStyle/>
          <a:p>
            <a:r>
              <a:rPr lang="en-GB" dirty="0" smtClean="0"/>
              <a:t>Soundtrack Implemented with support from two homecare teams</a:t>
            </a:r>
          </a:p>
          <a:p>
            <a:r>
              <a:rPr lang="en-GB" dirty="0" smtClean="0"/>
              <a:t>A number of citizens and their care workers involved</a:t>
            </a:r>
          </a:p>
          <a:p>
            <a:r>
              <a:rPr lang="en-GB" dirty="0" smtClean="0"/>
              <a:t>Care workers asked to feedback their experience of using Soundtrack</a:t>
            </a:r>
          </a:p>
          <a:p>
            <a:r>
              <a:rPr lang="en-GB" dirty="0" smtClean="0"/>
              <a:t>Key individuals asked about their experience of implementing </a:t>
            </a:r>
            <a:r>
              <a:rPr lang="en-GB" dirty="0"/>
              <a:t>S</a:t>
            </a:r>
            <a:r>
              <a:rPr lang="en-GB" dirty="0" smtClean="0"/>
              <a:t>oundtrack </a:t>
            </a:r>
            <a:endParaRPr lang="en-GB" dirty="0"/>
          </a:p>
        </p:txBody>
      </p:sp>
      <p:sp>
        <p:nvSpPr>
          <p:cNvPr id="4" name="Date Placeholder 3"/>
          <p:cNvSpPr>
            <a:spLocks noGrp="1"/>
          </p:cNvSpPr>
          <p:nvPr>
            <p:ph type="dt" sz="half" idx="10"/>
          </p:nvPr>
        </p:nvSpPr>
        <p:spPr/>
        <p:txBody>
          <a:bodyPr/>
          <a:lstStyle/>
          <a:p>
            <a:pPr>
              <a:defRPr/>
            </a:pPr>
            <a:fld id="{AAB87C3D-C255-4FA1-8EB7-09574C80A22A}" type="datetime1">
              <a:rPr lang="en-US" smtClean="0"/>
              <a:pPr>
                <a:defRPr/>
              </a:pPr>
              <a:t>4/25/2014</a:t>
            </a:fld>
            <a:endParaRPr lang="en-US" sz="900"/>
          </a:p>
        </p:txBody>
      </p:sp>
      <p:sp>
        <p:nvSpPr>
          <p:cNvPr id="6" name="Slide Number Placeholder 5"/>
          <p:cNvSpPr>
            <a:spLocks noGrp="1"/>
          </p:cNvSpPr>
          <p:nvPr>
            <p:ph type="sldNum" sz="quarter" idx="12"/>
          </p:nvPr>
        </p:nvSpPr>
        <p:spPr/>
        <p:txBody>
          <a:bodyPr/>
          <a:lstStyle/>
          <a:p>
            <a:pPr>
              <a:defRPr/>
            </a:pPr>
            <a:fld id="{0C7ECEBA-9308-4391-9971-125FEDDF4F16}" type="slidenum">
              <a:rPr lang="en-US" smtClean="0"/>
              <a:pPr>
                <a:defRPr/>
              </a:pPr>
              <a:t>11</a:t>
            </a:fld>
            <a:endParaRPr lang="en-US"/>
          </a:p>
        </p:txBody>
      </p:sp>
    </p:spTree>
    <p:extLst>
      <p:ext uri="{BB962C8B-B14F-4D97-AF65-F5344CB8AC3E}">
        <p14:creationId xmlns:p14="http://schemas.microsoft.com/office/powerpoint/2010/main" val="495373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from care workers: </a:t>
            </a:r>
            <a:endParaRPr lang="en-GB" dirty="0"/>
          </a:p>
        </p:txBody>
      </p:sp>
      <p:sp>
        <p:nvSpPr>
          <p:cNvPr id="3" name="Content Placeholder 2"/>
          <p:cNvSpPr>
            <a:spLocks noGrp="1"/>
          </p:cNvSpPr>
          <p:nvPr>
            <p:ph idx="1"/>
          </p:nvPr>
        </p:nvSpPr>
        <p:spPr>
          <a:xfrm>
            <a:off x="372122" y="2095870"/>
            <a:ext cx="7772400" cy="4029722"/>
          </a:xfrm>
        </p:spPr>
        <p:txBody>
          <a:bodyPr/>
          <a:lstStyle/>
          <a:p>
            <a:r>
              <a:rPr lang="en-GB" dirty="0" smtClean="0"/>
              <a:t>“It’s </a:t>
            </a:r>
            <a:r>
              <a:rPr lang="en-GB" dirty="0"/>
              <a:t>reopened a window to the </a:t>
            </a:r>
            <a:r>
              <a:rPr lang="en-GB" dirty="0" smtClean="0"/>
              <a:t>past…</a:t>
            </a:r>
            <a:r>
              <a:rPr lang="en-GB" dirty="0"/>
              <a:t>It’s bought new conversations, seen new emotions.  Seen a different </a:t>
            </a:r>
            <a:r>
              <a:rPr lang="en-GB" dirty="0" smtClean="0"/>
              <a:t>side”. </a:t>
            </a:r>
            <a:endParaRPr lang="en-GB" dirty="0"/>
          </a:p>
          <a:p>
            <a:pPr lvl="0"/>
            <a:r>
              <a:rPr lang="en-GB" dirty="0" smtClean="0"/>
              <a:t>“Good </a:t>
            </a:r>
            <a:r>
              <a:rPr lang="en-GB" dirty="0"/>
              <a:t>concept and clearly valuable to help carers connect with people with </a:t>
            </a:r>
            <a:r>
              <a:rPr lang="en-GB" dirty="0" smtClean="0"/>
              <a:t>dementia”.</a:t>
            </a:r>
          </a:p>
          <a:p>
            <a:r>
              <a:rPr lang="en-GB" dirty="0" smtClean="0"/>
              <a:t>“Improved </a:t>
            </a:r>
            <a:r>
              <a:rPr lang="en-GB" dirty="0"/>
              <a:t>communication. Getting to know citizen </a:t>
            </a:r>
            <a:r>
              <a:rPr lang="en-GB" dirty="0" smtClean="0"/>
              <a:t>better”. </a:t>
            </a:r>
          </a:p>
          <a:p>
            <a:r>
              <a:rPr lang="en-GB" dirty="0" smtClean="0"/>
              <a:t>“Empowers </a:t>
            </a:r>
            <a:r>
              <a:rPr lang="en-GB" dirty="0"/>
              <a:t>citizens, gets teams seeing the person rather than the </a:t>
            </a:r>
            <a:r>
              <a:rPr lang="en-GB" dirty="0" smtClean="0"/>
              <a:t>disease”.</a:t>
            </a:r>
            <a:endParaRPr lang="en-GB" dirty="0"/>
          </a:p>
          <a:p>
            <a:pPr lvl="0"/>
            <a:endParaRPr lang="en-GB" dirty="0" smtClean="0"/>
          </a:p>
          <a:p>
            <a:pPr lvl="0"/>
            <a:endParaRPr lang="en-GB" dirty="0"/>
          </a:p>
          <a:p>
            <a:endParaRPr lang="en-GB" dirty="0"/>
          </a:p>
        </p:txBody>
      </p:sp>
      <p:sp>
        <p:nvSpPr>
          <p:cNvPr id="4" name="Date Placeholder 3"/>
          <p:cNvSpPr>
            <a:spLocks noGrp="1"/>
          </p:cNvSpPr>
          <p:nvPr>
            <p:ph type="dt" sz="half" idx="10"/>
          </p:nvPr>
        </p:nvSpPr>
        <p:spPr/>
        <p:txBody>
          <a:bodyPr/>
          <a:lstStyle/>
          <a:p>
            <a:pPr>
              <a:defRPr/>
            </a:pPr>
            <a:fld id="{AAB87C3D-C255-4FA1-8EB7-09574C80A22A}" type="datetime1">
              <a:rPr lang="en-US" smtClean="0"/>
              <a:pPr>
                <a:defRPr/>
              </a:pPr>
              <a:t>4/25/2014</a:t>
            </a:fld>
            <a:endParaRPr lang="en-US" sz="900"/>
          </a:p>
        </p:txBody>
      </p:sp>
      <p:sp>
        <p:nvSpPr>
          <p:cNvPr id="6" name="Slide Number Placeholder 5"/>
          <p:cNvSpPr>
            <a:spLocks noGrp="1"/>
          </p:cNvSpPr>
          <p:nvPr>
            <p:ph type="sldNum" sz="quarter" idx="12"/>
          </p:nvPr>
        </p:nvSpPr>
        <p:spPr/>
        <p:txBody>
          <a:bodyPr/>
          <a:lstStyle/>
          <a:p>
            <a:pPr>
              <a:defRPr/>
            </a:pPr>
            <a:fld id="{0C7ECEBA-9308-4391-9971-125FEDDF4F16}" type="slidenum">
              <a:rPr lang="en-US" smtClean="0"/>
              <a:pPr>
                <a:defRPr/>
              </a:pPr>
              <a:t>12</a:t>
            </a:fld>
            <a:endParaRPr lang="en-US"/>
          </a:p>
        </p:txBody>
      </p:sp>
    </p:spTree>
    <p:extLst>
      <p:ext uri="{BB962C8B-B14F-4D97-AF65-F5344CB8AC3E}">
        <p14:creationId xmlns:p14="http://schemas.microsoft.com/office/powerpoint/2010/main" val="1031759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Ingredients for success: </a:t>
            </a:r>
            <a:endParaRPr lang="en-GB" dirty="0"/>
          </a:p>
        </p:txBody>
      </p:sp>
      <p:sp>
        <p:nvSpPr>
          <p:cNvPr id="3" name="Content Placeholder 2"/>
          <p:cNvSpPr>
            <a:spLocks noGrp="1"/>
          </p:cNvSpPr>
          <p:nvPr>
            <p:ph idx="1"/>
          </p:nvPr>
        </p:nvSpPr>
        <p:spPr>
          <a:xfrm>
            <a:off x="354367" y="2637409"/>
            <a:ext cx="7772400" cy="2057400"/>
          </a:xfrm>
        </p:spPr>
        <p:txBody>
          <a:bodyPr/>
          <a:lstStyle/>
          <a:p>
            <a:r>
              <a:rPr lang="en-GB" i="1" dirty="0"/>
              <a:t>The support of key staff, training that is aligned to local need, familiar and user friendly documentation and an agreed project implementation plan, are all deemed to be important </a:t>
            </a:r>
            <a:r>
              <a:rPr lang="en-GB" i="1" dirty="0" smtClean="0"/>
              <a:t>considerations for success.</a:t>
            </a:r>
            <a:endParaRPr lang="en-GB" dirty="0"/>
          </a:p>
          <a:p>
            <a:endParaRPr lang="en-GB" dirty="0"/>
          </a:p>
        </p:txBody>
      </p:sp>
      <p:sp>
        <p:nvSpPr>
          <p:cNvPr id="4" name="Date Placeholder 3"/>
          <p:cNvSpPr>
            <a:spLocks noGrp="1"/>
          </p:cNvSpPr>
          <p:nvPr>
            <p:ph type="dt" sz="half" idx="10"/>
          </p:nvPr>
        </p:nvSpPr>
        <p:spPr/>
        <p:txBody>
          <a:bodyPr/>
          <a:lstStyle/>
          <a:p>
            <a:pPr>
              <a:defRPr/>
            </a:pPr>
            <a:fld id="{AAB87C3D-C255-4FA1-8EB7-09574C80A22A}" type="datetime1">
              <a:rPr lang="en-US" smtClean="0"/>
              <a:pPr>
                <a:defRPr/>
              </a:pPr>
              <a:t>4/25/2014</a:t>
            </a:fld>
            <a:endParaRPr lang="en-US" sz="900"/>
          </a:p>
        </p:txBody>
      </p:sp>
      <p:sp>
        <p:nvSpPr>
          <p:cNvPr id="6" name="Slide Number Placeholder 5"/>
          <p:cNvSpPr>
            <a:spLocks noGrp="1"/>
          </p:cNvSpPr>
          <p:nvPr>
            <p:ph type="sldNum" sz="quarter" idx="12"/>
          </p:nvPr>
        </p:nvSpPr>
        <p:spPr/>
        <p:txBody>
          <a:bodyPr/>
          <a:lstStyle/>
          <a:p>
            <a:pPr>
              <a:defRPr/>
            </a:pPr>
            <a:fld id="{0C7ECEBA-9308-4391-9971-125FEDDF4F16}" type="slidenum">
              <a:rPr lang="en-US" smtClean="0"/>
              <a:pPr>
                <a:defRPr/>
              </a:pPr>
              <a:t>13</a:t>
            </a:fld>
            <a:endParaRPr lang="en-US"/>
          </a:p>
        </p:txBody>
      </p:sp>
    </p:spTree>
    <p:extLst>
      <p:ext uri="{BB962C8B-B14F-4D97-AF65-F5344CB8AC3E}">
        <p14:creationId xmlns:p14="http://schemas.microsoft.com/office/powerpoint/2010/main" val="1141708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GB" dirty="0" smtClean="0">
                <a:ea typeface="ＭＳ Ｐゴシック" pitchFamily="34" charset="-128"/>
              </a:rPr>
              <a:t>References</a:t>
            </a:r>
          </a:p>
        </p:txBody>
      </p:sp>
      <p:sp>
        <p:nvSpPr>
          <p:cNvPr id="45058" name="Rectangle 3"/>
          <p:cNvSpPr>
            <a:spLocks noGrp="1" noChangeArrowheads="1"/>
          </p:cNvSpPr>
          <p:nvPr>
            <p:ph type="body" idx="1"/>
          </p:nvPr>
        </p:nvSpPr>
        <p:spPr>
          <a:xfrm>
            <a:off x="381000" y="1997075"/>
            <a:ext cx="8320088" cy="4421188"/>
          </a:xfrm>
        </p:spPr>
        <p:txBody>
          <a:bodyPr/>
          <a:lstStyle/>
          <a:p>
            <a:r>
              <a:rPr lang="en-US" sz="1400" dirty="0" smtClean="0">
                <a:solidFill>
                  <a:schemeClr val="tx1"/>
                </a:solidFill>
                <a:ea typeface="ＭＳ Ｐゴシック" pitchFamily="34" charset="-128"/>
              </a:rPr>
              <a:t>Bellamy, C. 6, P and </a:t>
            </a:r>
            <a:r>
              <a:rPr lang="en-US" sz="1400" dirty="0" err="1" smtClean="0">
                <a:solidFill>
                  <a:schemeClr val="tx1"/>
                </a:solidFill>
                <a:ea typeface="ＭＳ Ｐゴシック" pitchFamily="34" charset="-128"/>
              </a:rPr>
              <a:t>Raab</a:t>
            </a:r>
            <a:r>
              <a:rPr lang="en-US" sz="1400" dirty="0" smtClean="0">
                <a:solidFill>
                  <a:schemeClr val="tx1"/>
                </a:solidFill>
                <a:ea typeface="ＭＳ Ｐゴシック" pitchFamily="34" charset="-128"/>
              </a:rPr>
              <a:t>, C. (2006), Joined-up Public Services: Data-sharing and Privacy in Multi-Agency </a:t>
            </a:r>
            <a:r>
              <a:rPr lang="en-GB" sz="1400" dirty="0" smtClean="0">
                <a:solidFill>
                  <a:schemeClr val="tx1"/>
                </a:solidFill>
                <a:ea typeface="ＭＳ Ｐゴシック" pitchFamily="34" charset="-128"/>
              </a:rPr>
              <a:t>Working, </a:t>
            </a:r>
            <a:r>
              <a:rPr lang="en-US" sz="1400" dirty="0" smtClean="0">
                <a:solidFill>
                  <a:schemeClr val="tx1"/>
                </a:solidFill>
                <a:ea typeface="ＭＳ Ｐゴシック" pitchFamily="34" charset="-128"/>
              </a:rPr>
              <a:t>Economic and Social Research Council , </a:t>
            </a:r>
            <a:r>
              <a:rPr lang="en-US" sz="1400" dirty="0" err="1" smtClean="0">
                <a:solidFill>
                  <a:schemeClr val="tx1"/>
                </a:solidFill>
                <a:ea typeface="ＭＳ Ｐゴシック" pitchFamily="34" charset="-128"/>
              </a:rPr>
              <a:t>Swindon</a:t>
            </a:r>
            <a:r>
              <a:rPr lang="en-US" sz="1400" dirty="0" smtClean="0">
                <a:solidFill>
                  <a:schemeClr val="tx1"/>
                </a:solidFill>
                <a:ea typeface="ＭＳ Ｐゴシック" pitchFamily="34" charset="-128"/>
              </a:rPr>
              <a:t>: RES-000-23-0158.</a:t>
            </a:r>
            <a:endParaRPr lang="en-GB" sz="1400" dirty="0" smtClean="0">
              <a:solidFill>
                <a:schemeClr val="tx1"/>
              </a:solidFill>
              <a:ea typeface="ＭＳ Ｐゴシック" pitchFamily="34" charset="-128"/>
            </a:endParaRPr>
          </a:p>
          <a:p>
            <a:pPr>
              <a:lnSpc>
                <a:spcPct val="80000"/>
              </a:lnSpc>
            </a:pPr>
            <a:endParaRPr lang="en-GB" sz="1400" dirty="0" smtClean="0">
              <a:solidFill>
                <a:schemeClr val="tx1"/>
              </a:solidFill>
              <a:ea typeface="ＭＳ Ｐゴシック" pitchFamily="34" charset="-128"/>
            </a:endParaRPr>
          </a:p>
          <a:p>
            <a:pPr>
              <a:lnSpc>
                <a:spcPct val="80000"/>
              </a:lnSpc>
            </a:pPr>
            <a:r>
              <a:rPr lang="en-GB" sz="1400" dirty="0" err="1" smtClean="0">
                <a:solidFill>
                  <a:schemeClr val="tx1"/>
                </a:solidFill>
                <a:ea typeface="ＭＳ Ｐゴシック" pitchFamily="34" charset="-128"/>
              </a:rPr>
              <a:t>Brooker</a:t>
            </a:r>
            <a:r>
              <a:rPr lang="en-GB" sz="1400" dirty="0" smtClean="0">
                <a:solidFill>
                  <a:schemeClr val="tx1"/>
                </a:solidFill>
                <a:ea typeface="ＭＳ Ｐゴシック" pitchFamily="34" charset="-128"/>
              </a:rPr>
              <a:t>, D. (2003), </a:t>
            </a:r>
            <a:r>
              <a:rPr lang="en-US" sz="1400" b="1" dirty="0" smtClean="0">
                <a:solidFill>
                  <a:schemeClr val="tx1"/>
                </a:solidFill>
                <a:ea typeface="ＭＳ Ｐゴシック" pitchFamily="34" charset="-128"/>
              </a:rPr>
              <a:t>What is person-</a:t>
            </a:r>
            <a:r>
              <a:rPr lang="en-US" sz="1400" b="1" dirty="0" err="1" smtClean="0">
                <a:solidFill>
                  <a:schemeClr val="tx1"/>
                </a:solidFill>
                <a:ea typeface="ＭＳ Ｐゴシック" pitchFamily="34" charset="-128"/>
              </a:rPr>
              <a:t>centred</a:t>
            </a:r>
            <a:r>
              <a:rPr lang="en-US" sz="1400" b="1" dirty="0" smtClean="0">
                <a:solidFill>
                  <a:schemeClr val="tx1"/>
                </a:solidFill>
                <a:ea typeface="ＭＳ Ｐゴシック" pitchFamily="34" charset="-128"/>
              </a:rPr>
              <a:t> care in dementia? </a:t>
            </a:r>
            <a:r>
              <a:rPr lang="en-US" sz="1400" i="1" dirty="0" smtClean="0">
                <a:solidFill>
                  <a:schemeClr val="tx1"/>
                </a:solidFill>
                <a:ea typeface="ＭＳ Ｐゴシック" pitchFamily="34" charset="-128"/>
                <a:hlinkClick r:id="rId3" action="ppaction://hlinkfile" tooltip="Reviews in Clinical Gerontology"/>
              </a:rPr>
              <a:t>Reviews in Clinical Gerontology</a:t>
            </a:r>
            <a:r>
              <a:rPr lang="en-US" sz="1400" dirty="0" smtClean="0">
                <a:solidFill>
                  <a:schemeClr val="tx1"/>
                </a:solidFill>
                <a:ea typeface="ＭＳ Ｐゴシック" pitchFamily="34" charset="-128"/>
              </a:rPr>
              <a:t> / Volume 13 / Issue 03 / August 2003, pp 215-222 Cambridge University Press</a:t>
            </a:r>
          </a:p>
          <a:p>
            <a:pPr>
              <a:lnSpc>
                <a:spcPct val="80000"/>
              </a:lnSpc>
            </a:pPr>
            <a:endParaRPr lang="en-US" sz="1400" dirty="0" smtClean="0">
              <a:solidFill>
                <a:schemeClr val="tx1"/>
              </a:solidFill>
              <a:ea typeface="ＭＳ Ｐゴシック" pitchFamily="34" charset="-128"/>
            </a:endParaRPr>
          </a:p>
          <a:p>
            <a:pPr>
              <a:lnSpc>
                <a:spcPct val="80000"/>
              </a:lnSpc>
            </a:pPr>
            <a:r>
              <a:rPr lang="en-GB" sz="1400" dirty="0" err="1" smtClean="0">
                <a:solidFill>
                  <a:schemeClr val="tx1"/>
                </a:solidFill>
                <a:ea typeface="ＭＳ Ｐゴシック" pitchFamily="34" charset="-128"/>
              </a:rPr>
              <a:t>Brooker</a:t>
            </a:r>
            <a:r>
              <a:rPr lang="en-GB" sz="1400" dirty="0" smtClean="0">
                <a:solidFill>
                  <a:schemeClr val="tx1"/>
                </a:solidFill>
                <a:ea typeface="ＭＳ Ｐゴシック" pitchFamily="34" charset="-128"/>
              </a:rPr>
              <a:t>, </a:t>
            </a:r>
            <a:r>
              <a:rPr lang="en-GB" sz="1400" dirty="0" err="1" smtClean="0">
                <a:solidFill>
                  <a:schemeClr val="tx1"/>
                </a:solidFill>
                <a:ea typeface="ＭＳ Ｐゴシック" pitchFamily="34" charset="-128"/>
              </a:rPr>
              <a:t>Edawrds</a:t>
            </a:r>
            <a:r>
              <a:rPr lang="en-GB" sz="1400" dirty="0" smtClean="0">
                <a:solidFill>
                  <a:schemeClr val="tx1"/>
                </a:solidFill>
                <a:ea typeface="ＭＳ Ｐゴシック" pitchFamily="34" charset="-128"/>
              </a:rPr>
              <a:t> and May (2009), </a:t>
            </a:r>
            <a:r>
              <a:rPr lang="en-US" sz="1400" dirty="0" smtClean="0">
                <a:solidFill>
                  <a:schemeClr val="tx1"/>
                </a:solidFill>
                <a:ea typeface="ＭＳ Ｐゴシック" pitchFamily="34" charset="-128"/>
              </a:rPr>
              <a:t>Enriched Care Planning for People with Dementia: A Good Practice Guide to Delivering Person-</a:t>
            </a:r>
            <a:r>
              <a:rPr lang="en-US" sz="1400" dirty="0" err="1" smtClean="0">
                <a:solidFill>
                  <a:schemeClr val="tx1"/>
                </a:solidFill>
                <a:ea typeface="ＭＳ Ｐゴシック" pitchFamily="34" charset="-128"/>
              </a:rPr>
              <a:t>Centred</a:t>
            </a:r>
            <a:r>
              <a:rPr lang="en-US" sz="1400" dirty="0" smtClean="0">
                <a:solidFill>
                  <a:schemeClr val="tx1"/>
                </a:solidFill>
                <a:ea typeface="ＭＳ Ｐゴシック" pitchFamily="34" charset="-128"/>
              </a:rPr>
              <a:t> Care</a:t>
            </a:r>
          </a:p>
          <a:p>
            <a:pPr>
              <a:lnSpc>
                <a:spcPct val="80000"/>
              </a:lnSpc>
            </a:pPr>
            <a:endParaRPr lang="en-US" sz="1400" dirty="0" smtClean="0">
              <a:solidFill>
                <a:schemeClr val="tx1"/>
              </a:solidFill>
              <a:ea typeface="ＭＳ Ｐゴシック" pitchFamily="34" charset="-128"/>
            </a:endParaRPr>
          </a:p>
          <a:p>
            <a:pPr>
              <a:lnSpc>
                <a:spcPct val="80000"/>
              </a:lnSpc>
            </a:pPr>
            <a:r>
              <a:rPr lang="en-GB" sz="1400" dirty="0" smtClean="0">
                <a:solidFill>
                  <a:schemeClr val="tx1"/>
                </a:solidFill>
                <a:ea typeface="ＭＳ Ｐゴシック" pitchFamily="34" charset="-128"/>
              </a:rPr>
              <a:t>Ericson, I., </a:t>
            </a:r>
            <a:r>
              <a:rPr lang="en-GB" sz="1400" dirty="0" err="1" smtClean="0">
                <a:solidFill>
                  <a:schemeClr val="tx1"/>
                </a:solidFill>
                <a:ea typeface="ＭＳ Ｐゴシック" pitchFamily="34" charset="-128"/>
              </a:rPr>
              <a:t>Hellstrom</a:t>
            </a:r>
            <a:r>
              <a:rPr lang="en-GB" sz="1400" dirty="0" smtClean="0">
                <a:solidFill>
                  <a:schemeClr val="tx1"/>
                </a:solidFill>
                <a:ea typeface="ＭＳ Ｐゴシック" pitchFamily="34" charset="-128"/>
              </a:rPr>
              <a:t>, I., </a:t>
            </a:r>
            <a:r>
              <a:rPr lang="en-GB" sz="1400" dirty="0" err="1" smtClean="0">
                <a:solidFill>
                  <a:schemeClr val="tx1"/>
                </a:solidFill>
                <a:ea typeface="ＭＳ Ｐゴシック" pitchFamily="34" charset="-128"/>
              </a:rPr>
              <a:t>Lundh</a:t>
            </a:r>
            <a:r>
              <a:rPr lang="en-GB" sz="1400" dirty="0" smtClean="0">
                <a:solidFill>
                  <a:schemeClr val="tx1"/>
                </a:solidFill>
                <a:ea typeface="ＭＳ Ｐゴシック" pitchFamily="34" charset="-128"/>
              </a:rPr>
              <a:t>, U. and Nolan, M. (2001) ‘What constitutes good care for people with dementia?’, British Journal of Nursing, Vol. 10, No. 11, pp. 710–14</a:t>
            </a:r>
          </a:p>
          <a:p>
            <a:pPr>
              <a:lnSpc>
                <a:spcPct val="80000"/>
              </a:lnSpc>
            </a:pPr>
            <a:endParaRPr lang="en-GB" sz="1400" dirty="0" smtClean="0">
              <a:solidFill>
                <a:schemeClr val="tx1"/>
              </a:solidFill>
              <a:ea typeface="ＭＳ Ｐゴシック" pitchFamily="34" charset="-128"/>
            </a:endParaRPr>
          </a:p>
          <a:p>
            <a:pPr>
              <a:lnSpc>
                <a:spcPct val="80000"/>
              </a:lnSpc>
            </a:pPr>
            <a:r>
              <a:rPr lang="en-GB" sz="1400" dirty="0" err="1" smtClean="0">
                <a:solidFill>
                  <a:schemeClr val="tx1"/>
                </a:solidFill>
                <a:ea typeface="ＭＳ Ｐゴシック" pitchFamily="34" charset="-128"/>
              </a:rPr>
              <a:t>Sheard</a:t>
            </a:r>
            <a:r>
              <a:rPr lang="en-GB" sz="1400" dirty="0" smtClean="0">
                <a:solidFill>
                  <a:schemeClr val="tx1"/>
                </a:solidFill>
                <a:ea typeface="ＭＳ Ｐゴシック" pitchFamily="34" charset="-128"/>
              </a:rPr>
              <a:t>, D. (2004) ‘Person-centred care: the emperor’s new clothes?’, Journal of Dementia Care, March/April, Vol. 12, Issue 2, pp. 22–4</a:t>
            </a:r>
          </a:p>
          <a:p>
            <a:pPr>
              <a:lnSpc>
                <a:spcPct val="80000"/>
              </a:lnSpc>
            </a:pPr>
            <a:endParaRPr lang="en-GB" sz="1400" dirty="0" smtClean="0">
              <a:solidFill>
                <a:schemeClr val="tx1"/>
              </a:solidFill>
              <a:ea typeface="ＭＳ Ｐゴシック" pitchFamily="34" charset="-128"/>
            </a:endParaRPr>
          </a:p>
          <a:p>
            <a:pPr>
              <a:lnSpc>
                <a:spcPct val="80000"/>
              </a:lnSpc>
            </a:pPr>
            <a:r>
              <a:rPr lang="en-GB" sz="1400" dirty="0" smtClean="0">
                <a:solidFill>
                  <a:schemeClr val="tx1"/>
                </a:solidFill>
                <a:ea typeface="ＭＳ Ｐゴシック" pitchFamily="34" charset="-128"/>
              </a:rPr>
              <a:t>Stokes, G. (1997) ‘Reacting to a real threat’, Journal of Dementia Care, January/ February, Vol. 5, Issue 1, pp. 14–15</a:t>
            </a:r>
          </a:p>
          <a:p>
            <a:pPr>
              <a:lnSpc>
                <a:spcPct val="80000"/>
              </a:lnSpc>
            </a:pPr>
            <a:endParaRPr lang="en-GB" sz="1400" dirty="0">
              <a:solidFill>
                <a:schemeClr val="tx1"/>
              </a:solidFill>
              <a:ea typeface="ＭＳ Ｐゴシック" pitchFamily="34" charset="-128"/>
            </a:endParaRPr>
          </a:p>
          <a:p>
            <a:pPr>
              <a:lnSpc>
                <a:spcPct val="80000"/>
              </a:lnSpc>
            </a:pPr>
            <a:r>
              <a:rPr lang="en-GB" sz="1400" i="1" dirty="0" err="1">
                <a:solidFill>
                  <a:schemeClr val="tx1"/>
                </a:solidFill>
              </a:rPr>
              <a:t>Ziv</a:t>
            </a:r>
            <a:r>
              <a:rPr lang="en-GB" sz="1400" i="1" dirty="0">
                <a:solidFill>
                  <a:schemeClr val="tx1"/>
                </a:solidFill>
              </a:rPr>
              <a:t> N, </a:t>
            </a:r>
            <a:r>
              <a:rPr lang="en-GB" sz="1400" i="1" dirty="0" err="1">
                <a:solidFill>
                  <a:schemeClr val="tx1"/>
                </a:solidFill>
              </a:rPr>
              <a:t>Granot</a:t>
            </a:r>
            <a:r>
              <a:rPr lang="en-GB" sz="1400" i="1" dirty="0">
                <a:solidFill>
                  <a:schemeClr val="tx1"/>
                </a:solidFill>
              </a:rPr>
              <a:t> A, Hai S, </a:t>
            </a:r>
            <a:r>
              <a:rPr lang="en-GB" sz="1400" i="1" dirty="0" err="1">
                <a:solidFill>
                  <a:schemeClr val="tx1"/>
                </a:solidFill>
              </a:rPr>
              <a:t>Dassa</a:t>
            </a:r>
            <a:r>
              <a:rPr lang="en-GB" sz="1400" i="1" dirty="0">
                <a:solidFill>
                  <a:schemeClr val="tx1"/>
                </a:solidFill>
              </a:rPr>
              <a:t> A, </a:t>
            </a:r>
            <a:r>
              <a:rPr lang="en-GB" sz="1400" i="1" dirty="0" err="1">
                <a:solidFill>
                  <a:schemeClr val="tx1"/>
                </a:solidFill>
              </a:rPr>
              <a:t>Haimov</a:t>
            </a:r>
            <a:r>
              <a:rPr lang="en-GB" sz="1400" i="1" dirty="0">
                <a:solidFill>
                  <a:schemeClr val="tx1"/>
                </a:solidFill>
              </a:rPr>
              <a:t> I. The effect of background </a:t>
            </a:r>
            <a:r>
              <a:rPr lang="en-GB" sz="1400" i="1" dirty="0" err="1">
                <a:solidFill>
                  <a:schemeClr val="tx1"/>
                </a:solidFill>
              </a:rPr>
              <a:t>stimulative</a:t>
            </a:r>
            <a:r>
              <a:rPr lang="en-GB" sz="1400" i="1" dirty="0">
                <a:solidFill>
                  <a:schemeClr val="tx1"/>
                </a:solidFill>
              </a:rPr>
              <a:t> music on </a:t>
            </a:r>
            <a:r>
              <a:rPr lang="en-GB" sz="1400" i="1" dirty="0" smtClean="0">
                <a:solidFill>
                  <a:schemeClr val="tx1"/>
                </a:solidFill>
              </a:rPr>
              <a:t>behaviour </a:t>
            </a:r>
            <a:r>
              <a:rPr lang="en-GB" sz="1400" i="1" dirty="0">
                <a:solidFill>
                  <a:schemeClr val="tx1"/>
                </a:solidFill>
              </a:rPr>
              <a:t>in Alzheimer's patients. J Music </a:t>
            </a:r>
            <a:r>
              <a:rPr lang="en-GB" sz="1400" i="1" dirty="0" err="1">
                <a:solidFill>
                  <a:schemeClr val="tx1"/>
                </a:solidFill>
              </a:rPr>
              <a:t>Ther</a:t>
            </a:r>
            <a:r>
              <a:rPr lang="en-GB" sz="1400" i="1" dirty="0">
                <a:solidFill>
                  <a:schemeClr val="tx1"/>
                </a:solidFill>
              </a:rPr>
              <a:t>. 2007;44(4):329-343.</a:t>
            </a:r>
            <a:endParaRPr lang="en-GB" sz="1400" dirty="0">
              <a:solidFill>
                <a:schemeClr val="tx1"/>
              </a:solidFill>
            </a:endParaRPr>
          </a:p>
          <a:p>
            <a:pPr>
              <a:lnSpc>
                <a:spcPct val="80000"/>
              </a:lnSpc>
            </a:pPr>
            <a:endParaRPr lang="en-GB" sz="1600" dirty="0" smtClean="0">
              <a:solidFill>
                <a:schemeClr val="tx1"/>
              </a:solidFill>
              <a:ea typeface="ＭＳ Ｐゴシック" pitchFamily="34" charset="-128"/>
            </a:endParaRPr>
          </a:p>
          <a:p>
            <a:pPr>
              <a:lnSpc>
                <a:spcPct val="80000"/>
              </a:lnSpc>
            </a:pPr>
            <a:endParaRPr lang="en-GB" sz="17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1CCE1F4-250A-46E6-B2F7-7BB97067DEE2}" type="datetime1">
              <a:rPr lang="en-US" smtClean="0"/>
              <a:pPr>
                <a:defRPr/>
              </a:pPr>
              <a:t>4/25/2014</a:t>
            </a:fld>
            <a:endParaRPr lang="en-US" sz="900"/>
          </a:p>
        </p:txBody>
      </p:sp>
      <p:sp>
        <p:nvSpPr>
          <p:cNvPr id="4" name="Slide Number Placeholder 3"/>
          <p:cNvSpPr>
            <a:spLocks noGrp="1"/>
          </p:cNvSpPr>
          <p:nvPr>
            <p:ph type="sldNum" sz="quarter" idx="12"/>
          </p:nvPr>
        </p:nvSpPr>
        <p:spPr/>
        <p:txBody>
          <a:bodyPr/>
          <a:lstStyle/>
          <a:p>
            <a:pPr>
              <a:defRPr/>
            </a:pPr>
            <a:fld id="{961295E0-E86E-46B2-BC20-2F9035E2B474}" type="slidenum">
              <a:rPr lang="en-US" smtClean="0"/>
              <a:pPr>
                <a:defRPr/>
              </a:pPr>
              <a:t>2</a:t>
            </a:fld>
            <a:endParaRPr lang="en-US"/>
          </a:p>
        </p:txBody>
      </p:sp>
      <p:sp>
        <p:nvSpPr>
          <p:cNvPr id="5" name="Rectangle 4"/>
          <p:cNvSpPr/>
          <p:nvPr/>
        </p:nvSpPr>
        <p:spPr>
          <a:xfrm>
            <a:off x="564861" y="1324391"/>
            <a:ext cx="6031248" cy="461665"/>
          </a:xfrm>
          <a:prstGeom prst="rect">
            <a:avLst/>
          </a:prstGeom>
        </p:spPr>
        <p:txBody>
          <a:bodyPr wrap="square">
            <a:spAutoFit/>
          </a:bodyPr>
          <a:lstStyle/>
          <a:p>
            <a:r>
              <a:rPr lang="en-GB" altLang="en-US" sz="3600" dirty="0">
                <a:latin typeface="+mj-lt"/>
              </a:rPr>
              <a:t>The Fidelity Index Project</a:t>
            </a:r>
            <a:endParaRPr lang="en-GB" sz="3600" dirty="0">
              <a:latin typeface="+mj-lt"/>
            </a:endParaRPr>
          </a:p>
        </p:txBody>
      </p:sp>
      <p:sp>
        <p:nvSpPr>
          <p:cNvPr id="6" name="Content Placeholder 4"/>
          <p:cNvSpPr txBox="1">
            <a:spLocks/>
          </p:cNvSpPr>
          <p:nvPr/>
        </p:nvSpPr>
        <p:spPr bwMode="auto">
          <a:xfrm>
            <a:off x="564861" y="2024109"/>
            <a:ext cx="8250665" cy="3986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eaLnBrk="1" hangingPunct="1"/>
            <a:r>
              <a:rPr lang="en-GB" altLang="en-US" sz="2000" kern="0" baseline="0" dirty="0" smtClean="0"/>
              <a:t>Key stages of the research project: </a:t>
            </a:r>
            <a:endParaRPr lang="en-GB" altLang="en-US" sz="2400" kern="0" baseline="0" dirty="0" smtClean="0"/>
          </a:p>
          <a:p>
            <a:pPr eaLnBrk="1" hangingPunct="1">
              <a:buFontTx/>
              <a:buNone/>
            </a:pPr>
            <a:endParaRPr lang="en-GB" altLang="en-US" sz="2400" kern="0" baseline="0" dirty="0" smtClean="0"/>
          </a:p>
          <a:p>
            <a:pPr lvl="1" eaLnBrk="1" hangingPunct="1"/>
            <a:r>
              <a:rPr lang="en-GB" altLang="en-US" sz="1800" b="1" kern="0" baseline="0" dirty="0" smtClean="0"/>
              <a:t>Literature review </a:t>
            </a:r>
            <a:r>
              <a:rPr lang="en-GB" altLang="en-US" sz="1800" kern="0" baseline="0" dirty="0" smtClean="0"/>
              <a:t>– what does the literature say about how good services should be organised and commissioned</a:t>
            </a:r>
          </a:p>
          <a:p>
            <a:pPr lvl="1" eaLnBrk="1" hangingPunct="1"/>
            <a:endParaRPr lang="en-GB" altLang="en-US" sz="1800" kern="0" baseline="0" dirty="0" smtClean="0"/>
          </a:p>
          <a:p>
            <a:pPr lvl="1" eaLnBrk="1" hangingPunct="1"/>
            <a:r>
              <a:rPr lang="en-GB" altLang="en-US" sz="1800" b="1" kern="0" baseline="0" dirty="0" smtClean="0"/>
              <a:t>Building a Service Template  </a:t>
            </a:r>
            <a:r>
              <a:rPr lang="en-GB" altLang="en-US" sz="1800" kern="0" baseline="0" dirty="0" smtClean="0"/>
              <a:t>– Listing the principal factors that enable the delivery of a good service</a:t>
            </a:r>
          </a:p>
          <a:p>
            <a:pPr lvl="1" eaLnBrk="1" hangingPunct="1"/>
            <a:endParaRPr lang="en-GB" altLang="en-US" sz="1800" kern="0" baseline="0" dirty="0" smtClean="0"/>
          </a:p>
          <a:p>
            <a:pPr lvl="1" eaLnBrk="1" hangingPunct="1"/>
            <a:r>
              <a:rPr lang="en-GB" altLang="en-US" sz="1800" b="1" kern="0" baseline="0" dirty="0" smtClean="0"/>
              <a:t>Designing and testing a measuring tool (a Fidelity Index) </a:t>
            </a:r>
            <a:r>
              <a:rPr lang="en-GB" altLang="en-US" sz="1800" kern="0" baseline="0" dirty="0" smtClean="0"/>
              <a:t>–  What questions should be asked in order to determine the efficacy of a good home care service</a:t>
            </a:r>
          </a:p>
          <a:p>
            <a:pPr lvl="1" eaLnBrk="1" hangingPunct="1">
              <a:buFontTx/>
              <a:buNone/>
            </a:pPr>
            <a:r>
              <a:rPr lang="en-GB" altLang="en-US" sz="1800" kern="0" baseline="0" dirty="0" smtClean="0"/>
              <a:t>  </a:t>
            </a:r>
          </a:p>
        </p:txBody>
      </p:sp>
    </p:spTree>
    <p:extLst>
      <p:ext uri="{BB962C8B-B14F-4D97-AF65-F5344CB8AC3E}">
        <p14:creationId xmlns:p14="http://schemas.microsoft.com/office/powerpoint/2010/main" val="291428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linds(horizontal)">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1295E0-E86E-46B2-BC20-2F9035E2B474}" type="slidenum">
              <a:rPr lang="en-US" smtClean="0"/>
              <a:pPr>
                <a:defRPr/>
              </a:pPr>
              <a:t>3</a:t>
            </a:fld>
            <a:endParaRPr lang="en-US"/>
          </a:p>
        </p:txBody>
      </p:sp>
      <p:sp>
        <p:nvSpPr>
          <p:cNvPr id="5" name="Title 1"/>
          <p:cNvSpPr txBox="1">
            <a:spLocks/>
          </p:cNvSpPr>
          <p:nvPr/>
        </p:nvSpPr>
        <p:spPr bwMode="auto">
          <a:xfrm>
            <a:off x="335148" y="140335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eaLnBrk="1" hangingPunct="1"/>
            <a:r>
              <a:rPr lang="en-GB" altLang="en-US" sz="2400" kern="0" baseline="0" dirty="0" smtClean="0"/>
              <a:t/>
            </a:r>
            <a:br>
              <a:rPr lang="en-GB" altLang="en-US" sz="2400" kern="0" baseline="0" dirty="0" smtClean="0"/>
            </a:br>
            <a:endParaRPr lang="en-GB" altLang="en-US" sz="2400" kern="0" baseline="0" dirty="0" smtClean="0"/>
          </a:p>
        </p:txBody>
      </p:sp>
      <p:sp>
        <p:nvSpPr>
          <p:cNvPr id="6" name="Rectangle 5"/>
          <p:cNvSpPr/>
          <p:nvPr/>
        </p:nvSpPr>
        <p:spPr>
          <a:xfrm>
            <a:off x="468313" y="410700"/>
            <a:ext cx="5832630" cy="830997"/>
          </a:xfrm>
          <a:prstGeom prst="rect">
            <a:avLst/>
          </a:prstGeom>
        </p:spPr>
        <p:txBody>
          <a:bodyPr wrap="square">
            <a:spAutoFit/>
          </a:bodyPr>
          <a:lstStyle/>
          <a:p>
            <a:r>
              <a:rPr lang="en-GB" altLang="en-US" kern="0" baseline="0" dirty="0">
                <a:solidFill>
                  <a:schemeClr val="accent6"/>
                </a:solidFill>
              </a:rPr>
              <a:t>Ten things the literature </a:t>
            </a:r>
            <a:r>
              <a:rPr lang="en-GB" altLang="en-US" kern="0" baseline="0" dirty="0" smtClean="0">
                <a:solidFill>
                  <a:schemeClr val="accent6"/>
                </a:solidFill>
              </a:rPr>
              <a:t>suggests </a:t>
            </a:r>
            <a:r>
              <a:rPr lang="en-GB" altLang="en-US" kern="0" baseline="0" dirty="0">
                <a:solidFill>
                  <a:schemeClr val="accent6"/>
                </a:solidFill>
              </a:rPr>
              <a:t>enable a good service </a:t>
            </a:r>
            <a:r>
              <a:rPr lang="en-GB" altLang="en-US" kern="0" baseline="0" dirty="0" smtClean="0">
                <a:solidFill>
                  <a:schemeClr val="accent6"/>
                </a:solidFill>
              </a:rPr>
              <a:t>(</a:t>
            </a:r>
            <a:r>
              <a:rPr lang="en-GB" altLang="en-US" kern="0" baseline="0" dirty="0">
                <a:solidFill>
                  <a:schemeClr val="accent6"/>
                </a:solidFill>
              </a:rPr>
              <a:t>Our </a:t>
            </a:r>
            <a:r>
              <a:rPr lang="en-GB" altLang="en-US" b="1" kern="0" baseline="0" dirty="0">
                <a:solidFill>
                  <a:schemeClr val="accent6"/>
                </a:solidFill>
              </a:rPr>
              <a:t>Service Template</a:t>
            </a:r>
            <a:r>
              <a:rPr lang="en-GB" altLang="en-US" kern="0" baseline="0" dirty="0">
                <a:solidFill>
                  <a:schemeClr val="accent6"/>
                </a:solidFill>
              </a:rPr>
              <a:t>)</a:t>
            </a:r>
            <a:endParaRPr lang="en-GB" dirty="0">
              <a:solidFill>
                <a:schemeClr val="accent6"/>
              </a:solidFill>
            </a:endParaRPr>
          </a:p>
        </p:txBody>
      </p:sp>
      <p:sp>
        <p:nvSpPr>
          <p:cNvPr id="8" name="Content Placeholder 2"/>
          <p:cNvSpPr txBox="1">
            <a:spLocks/>
          </p:cNvSpPr>
          <p:nvPr/>
        </p:nvSpPr>
        <p:spPr bwMode="auto">
          <a:xfrm>
            <a:off x="468313" y="1241697"/>
            <a:ext cx="8229600" cy="52371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marL="609600" indent="-609600" eaLnBrk="1" hangingPunct="1">
              <a:buFont typeface="Verdana" pitchFamily="34" charset="0"/>
              <a:buNone/>
            </a:pPr>
            <a:endParaRPr lang="en-GB" altLang="en-US" sz="1800" b="1" kern="0" baseline="0" dirty="0" smtClean="0"/>
          </a:p>
          <a:p>
            <a:pPr marL="609600" indent="-609600" eaLnBrk="1" hangingPunct="1">
              <a:buFont typeface="Verdana" pitchFamily="34" charset="0"/>
              <a:buChar char="•"/>
            </a:pPr>
            <a:r>
              <a:rPr lang="en-GB" altLang="en-US" sz="1800" b="1" kern="0" baseline="0" dirty="0" smtClean="0"/>
              <a:t>Commissioning</a:t>
            </a:r>
            <a:r>
              <a:rPr lang="en-GB" altLang="en-US" sz="1800" kern="0" baseline="0" dirty="0" smtClean="0"/>
              <a:t> </a:t>
            </a:r>
            <a:r>
              <a:rPr lang="en-GB" altLang="en-US" sz="1200" kern="0" baseline="0" dirty="0" smtClean="0"/>
              <a:t>(a dementia specific service)</a:t>
            </a:r>
          </a:p>
          <a:p>
            <a:pPr marL="609600" indent="-609600" eaLnBrk="1" hangingPunct="1">
              <a:buFont typeface="Verdana" pitchFamily="34" charset="0"/>
              <a:buChar char="•"/>
            </a:pPr>
            <a:r>
              <a:rPr lang="en-GB" altLang="en-US" sz="1800" b="1" kern="0" baseline="0" dirty="0" smtClean="0"/>
              <a:t>Integration, coordination and care management </a:t>
            </a:r>
            <a:r>
              <a:rPr lang="en-GB" altLang="en-US" sz="1200" kern="0" baseline="0" dirty="0" smtClean="0"/>
              <a:t>(joined up care)</a:t>
            </a:r>
            <a:endParaRPr lang="en-GB" altLang="en-US" sz="1800" b="1" kern="0" baseline="0" dirty="0" smtClean="0"/>
          </a:p>
          <a:p>
            <a:pPr marL="609600" indent="-609600" eaLnBrk="1" hangingPunct="1">
              <a:buFont typeface="Verdana" pitchFamily="34" charset="0"/>
              <a:buChar char="•"/>
            </a:pPr>
            <a:r>
              <a:rPr lang="en-GB" altLang="en-US" sz="1800" b="1" kern="0" baseline="0" dirty="0" smtClean="0"/>
              <a:t>Person and relationship centred care </a:t>
            </a:r>
            <a:r>
              <a:rPr lang="en-GB" altLang="en-US" sz="1200" kern="0" baseline="0" dirty="0" smtClean="0"/>
              <a:t>(services </a:t>
            </a:r>
            <a:r>
              <a:rPr lang="en-GB" altLang="zh-CN" sz="1200" kern="0" baseline="0" dirty="0" smtClean="0">
                <a:ea typeface="SimSun" pitchFamily="2" charset="-122"/>
              </a:rPr>
              <a:t>designed around the client and carer rather than the commissioner and embrace the person’s unique biography). </a:t>
            </a:r>
            <a:endParaRPr lang="en-GB" altLang="en-US" sz="1200" kern="0" baseline="0" dirty="0" smtClean="0"/>
          </a:p>
          <a:p>
            <a:pPr marL="609600" indent="-609600" eaLnBrk="1" hangingPunct="1">
              <a:buFont typeface="Verdana" pitchFamily="34" charset="0"/>
              <a:buChar char="•"/>
            </a:pPr>
            <a:r>
              <a:rPr lang="en-GB" altLang="en-US" sz="1800" b="1" kern="0" baseline="0" dirty="0" smtClean="0"/>
              <a:t>Continuity of care </a:t>
            </a:r>
            <a:r>
              <a:rPr lang="en-GB" altLang="en-US" sz="1200" kern="0" baseline="0" dirty="0" smtClean="0"/>
              <a:t>(</a:t>
            </a:r>
            <a:r>
              <a:rPr lang="en-GB" altLang="zh-CN" sz="1200" kern="0" baseline="0" dirty="0" smtClean="0">
                <a:solidFill>
                  <a:schemeClr val="tx2"/>
                </a:solidFill>
                <a:ea typeface="Microsoft YaHei" pitchFamily="34" charset="-122"/>
                <a:cs typeface="Times New Roman" pitchFamily="18" charset="0"/>
              </a:rPr>
              <a:t>Allocation of the same care worker(s) to the client in order to build a trusting relationship).</a:t>
            </a:r>
            <a:r>
              <a:rPr lang="en-GB" altLang="zh-CN" sz="1200" kern="0" baseline="0" dirty="0" smtClean="0">
                <a:solidFill>
                  <a:schemeClr val="tx2"/>
                </a:solidFill>
                <a:latin typeface="Times New Roman" pitchFamily="18" charset="0"/>
                <a:ea typeface="Microsoft YaHei" pitchFamily="34" charset="-122"/>
                <a:cs typeface="Times New Roman" pitchFamily="18" charset="0"/>
              </a:rPr>
              <a:t> </a:t>
            </a:r>
          </a:p>
          <a:p>
            <a:pPr marL="609600" indent="-609600" eaLnBrk="1" hangingPunct="1">
              <a:buFont typeface="Verdana" pitchFamily="34" charset="0"/>
              <a:buChar char="•"/>
            </a:pPr>
            <a:r>
              <a:rPr lang="en-GB" altLang="en-US" sz="1800" b="1" kern="0" baseline="0" dirty="0" smtClean="0"/>
              <a:t>Support for carers</a:t>
            </a:r>
            <a:r>
              <a:rPr lang="en-GB" altLang="en-US" sz="1200" b="1" kern="0" baseline="0" dirty="0" smtClean="0"/>
              <a:t> </a:t>
            </a:r>
            <a:r>
              <a:rPr lang="en-GB" altLang="en-US" sz="1200" kern="0" baseline="0" dirty="0" smtClean="0"/>
              <a:t>(</a:t>
            </a:r>
            <a:r>
              <a:rPr lang="en-GB" altLang="zh-CN" sz="1200" kern="0" baseline="0" dirty="0" smtClean="0">
                <a:ea typeface="SimSun" pitchFamily="2" charset="-122"/>
              </a:rPr>
              <a:t>Early home care may allow the carer to acclimate to the range of demands placed upon them and can be extremely cost effective). </a:t>
            </a:r>
            <a:endParaRPr lang="en-GB" altLang="en-US" sz="1200" kern="0" baseline="0" dirty="0" smtClean="0"/>
          </a:p>
          <a:p>
            <a:pPr marL="609600" indent="-609600" eaLnBrk="1" hangingPunct="1">
              <a:buFont typeface="Verdana" pitchFamily="34" charset="0"/>
              <a:buChar char="•"/>
            </a:pPr>
            <a:r>
              <a:rPr lang="en-GB" altLang="en-US" sz="1800" b="1" kern="0" baseline="0" dirty="0" smtClean="0"/>
              <a:t>Care planning </a:t>
            </a:r>
            <a:r>
              <a:rPr lang="en-GB" altLang="en-US" sz="1200" kern="0" baseline="0" dirty="0" smtClean="0"/>
              <a:t>(A</a:t>
            </a:r>
            <a:r>
              <a:rPr lang="en-GB" altLang="zh-CN" sz="1200" kern="0" baseline="0" dirty="0" smtClean="0">
                <a:ea typeface="SimSun" pitchFamily="2" charset="-122"/>
              </a:rPr>
              <a:t>ttention is often paid to ‘secondary purposes’ such as legal standards which produce a plan that is ‘document centred’ rather than client focused (Keenan </a:t>
            </a:r>
            <a:r>
              <a:rPr lang="en-GB" altLang="zh-CN" sz="1200" i="1" kern="0" baseline="0" dirty="0" smtClean="0">
                <a:ea typeface="SimSun" pitchFamily="2" charset="-122"/>
              </a:rPr>
              <a:t>et al</a:t>
            </a:r>
            <a:r>
              <a:rPr lang="en-GB" altLang="zh-CN" sz="1200" kern="0" baseline="0" dirty="0" smtClean="0">
                <a:ea typeface="SimSun" pitchFamily="2" charset="-122"/>
              </a:rPr>
              <a:t>, 2008)</a:t>
            </a:r>
            <a:endParaRPr lang="en-GB" altLang="en-US" sz="1800" b="1" kern="0" baseline="0" dirty="0" smtClean="0"/>
          </a:p>
          <a:p>
            <a:pPr marL="609600" indent="-609600" eaLnBrk="1" hangingPunct="1">
              <a:buFont typeface="Verdana" pitchFamily="34" charset="0"/>
              <a:buChar char="•"/>
            </a:pPr>
            <a:r>
              <a:rPr lang="en-GB" altLang="en-US" sz="1800" b="1" kern="0" baseline="0" dirty="0" smtClean="0"/>
              <a:t>Training </a:t>
            </a:r>
            <a:r>
              <a:rPr lang="en-GB" altLang="en-US" sz="1200" kern="0" baseline="0" dirty="0" smtClean="0"/>
              <a:t>(One of the attributes regarded as being of most value in supporting someone with dementia)</a:t>
            </a:r>
            <a:endParaRPr lang="en-GB" altLang="en-US" sz="1800" b="1" kern="0" baseline="0" dirty="0" smtClean="0"/>
          </a:p>
          <a:p>
            <a:pPr marL="609600" indent="-609600" eaLnBrk="1" hangingPunct="1">
              <a:buFont typeface="Verdana" pitchFamily="34" charset="0"/>
              <a:buChar char="•"/>
            </a:pPr>
            <a:r>
              <a:rPr lang="en-GB" altLang="en-US" sz="1800" b="1" kern="0" baseline="0" dirty="0" smtClean="0"/>
              <a:t>Support for staff</a:t>
            </a:r>
          </a:p>
          <a:p>
            <a:pPr marL="609600" indent="-609600" eaLnBrk="1" hangingPunct="1">
              <a:buFont typeface="Verdana" pitchFamily="34" charset="0"/>
              <a:buChar char="•"/>
            </a:pPr>
            <a:r>
              <a:rPr lang="en-GB" altLang="en-US" sz="1800" b="1" kern="0" baseline="0" dirty="0" smtClean="0"/>
              <a:t>Flexible and responsive services</a:t>
            </a:r>
            <a:r>
              <a:rPr lang="en-GB" altLang="en-US" sz="1200" b="1" kern="0" baseline="0" dirty="0" smtClean="0"/>
              <a:t> (</a:t>
            </a:r>
            <a:r>
              <a:rPr lang="en-GB" altLang="zh-CN" sz="1200" kern="0" baseline="0" dirty="0" smtClean="0">
                <a:ea typeface="SimSun" pitchFamily="2" charset="-122"/>
              </a:rPr>
              <a:t>Staff are afforded the necessary time and flexibility)</a:t>
            </a:r>
            <a:endParaRPr lang="en-GB" altLang="en-US" sz="1200" b="1" kern="0" baseline="0" dirty="0" smtClean="0"/>
          </a:p>
          <a:p>
            <a:pPr marL="609600" indent="-609600" eaLnBrk="1" hangingPunct="1">
              <a:buFont typeface="Verdana" pitchFamily="34" charset="0"/>
              <a:buChar char="•"/>
            </a:pPr>
            <a:r>
              <a:rPr lang="en-GB" altLang="en-US" sz="1800" b="1" kern="0" baseline="0" dirty="0" smtClean="0"/>
              <a:t>Organisational factors</a:t>
            </a:r>
            <a:r>
              <a:rPr lang="en-GB" altLang="en-US" sz="1800" kern="0" baseline="0" dirty="0" smtClean="0"/>
              <a:t> (Policies, procedures, processes,  systems and culture)</a:t>
            </a:r>
          </a:p>
          <a:p>
            <a:pPr marL="609600" indent="-609600" eaLnBrk="1" hangingPunct="1">
              <a:buFont typeface="Verdana" pitchFamily="34" charset="0"/>
              <a:buChar char="•"/>
            </a:pPr>
            <a:endParaRPr lang="en-GB" altLang="en-US" sz="1800" kern="0" baseline="0" dirty="0" smtClean="0"/>
          </a:p>
          <a:p>
            <a:pPr marL="0" indent="0" algn="ctr" eaLnBrk="1" hangingPunct="1">
              <a:buFontTx/>
              <a:buNone/>
            </a:pPr>
            <a:r>
              <a:rPr lang="en-GB" altLang="en-US" sz="1800" b="1" kern="0" baseline="0" dirty="0" smtClean="0">
                <a:solidFill>
                  <a:srgbClr val="FF0000"/>
                </a:solidFill>
              </a:rPr>
              <a:t>We’re going to ask your opinion of this Service Template later on!</a:t>
            </a:r>
          </a:p>
        </p:txBody>
      </p:sp>
    </p:spTree>
    <p:extLst>
      <p:ext uri="{BB962C8B-B14F-4D97-AF65-F5344CB8AC3E}">
        <p14:creationId xmlns:p14="http://schemas.microsoft.com/office/powerpoint/2010/main" val="1707331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1CCE1F4-250A-46E6-B2F7-7BB97067DEE2}" type="datetime1">
              <a:rPr lang="en-US" smtClean="0"/>
              <a:pPr>
                <a:defRPr/>
              </a:pPr>
              <a:t>4/25/2014</a:t>
            </a:fld>
            <a:endParaRPr lang="en-US" sz="900"/>
          </a:p>
        </p:txBody>
      </p:sp>
      <p:sp>
        <p:nvSpPr>
          <p:cNvPr id="4" name="Slide Number Placeholder 3"/>
          <p:cNvSpPr>
            <a:spLocks noGrp="1"/>
          </p:cNvSpPr>
          <p:nvPr>
            <p:ph type="sldNum" sz="quarter" idx="12"/>
          </p:nvPr>
        </p:nvSpPr>
        <p:spPr/>
        <p:txBody>
          <a:bodyPr/>
          <a:lstStyle/>
          <a:p>
            <a:pPr>
              <a:defRPr/>
            </a:pPr>
            <a:fld id="{961295E0-E86E-46B2-BC20-2F9035E2B474}" type="slidenum">
              <a:rPr lang="en-US" smtClean="0"/>
              <a:pPr>
                <a:defRPr/>
              </a:pPr>
              <a:t>4</a:t>
            </a:fld>
            <a:endParaRPr lang="en-US"/>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eaLnBrk="1" hangingPunct="1">
              <a:buFontTx/>
              <a:buNone/>
            </a:pPr>
            <a:r>
              <a:rPr lang="en-GB" altLang="en-US" sz="1800" b="1" kern="0" baseline="0" smtClean="0">
                <a:solidFill>
                  <a:schemeClr val="tx2"/>
                </a:solidFill>
              </a:rPr>
              <a:t>Characteristics of good care </a:t>
            </a:r>
            <a:r>
              <a:rPr lang="en-GB" altLang="en-US" sz="1800" kern="0" baseline="0" smtClean="0">
                <a:solidFill>
                  <a:schemeClr val="tx2"/>
                </a:solidFill>
              </a:rPr>
              <a:t>(‘Not Just a Number’ CQC, 2013)</a:t>
            </a:r>
            <a:r>
              <a:rPr lang="en-GB" altLang="en-US" sz="1800" b="1" kern="0" baseline="0" smtClean="0">
                <a:solidFill>
                  <a:schemeClr val="tx2"/>
                </a:solidFill>
              </a:rPr>
              <a:t>:</a:t>
            </a:r>
            <a:endParaRPr lang="en-GB" altLang="en-US" sz="1800" kern="0" baseline="0" smtClean="0"/>
          </a:p>
          <a:p>
            <a:pPr eaLnBrk="1" hangingPunct="1"/>
            <a:endParaRPr lang="en-GB" altLang="en-US" sz="1800" kern="0" baseline="0" smtClean="0"/>
          </a:p>
          <a:p>
            <a:pPr eaLnBrk="1" hangingPunct="1"/>
            <a:r>
              <a:rPr lang="en-GB" altLang="en-US" sz="1800" kern="0" baseline="0" smtClean="0"/>
              <a:t>Providers and commissioners manage  identified issues together</a:t>
            </a:r>
          </a:p>
          <a:p>
            <a:pPr eaLnBrk="1" hangingPunct="1"/>
            <a:r>
              <a:rPr lang="en-GB" altLang="en-US" sz="1800" kern="0" baseline="0" smtClean="0"/>
              <a:t>Relatives and carers are routinely involved in decisions about care</a:t>
            </a:r>
          </a:p>
          <a:p>
            <a:pPr eaLnBrk="1" hangingPunct="1"/>
            <a:r>
              <a:rPr lang="en-GB" altLang="en-US" sz="1800" kern="0" baseline="0" smtClean="0"/>
              <a:t>Care plans are kept up to date, reviewed and adjusted in response to changing needs and preferences</a:t>
            </a:r>
          </a:p>
          <a:p>
            <a:pPr eaLnBrk="1" hangingPunct="1"/>
            <a:r>
              <a:rPr lang="en-GB" altLang="en-US" sz="1800" kern="0" baseline="0" smtClean="0"/>
              <a:t>There is continuity of care workers</a:t>
            </a:r>
          </a:p>
          <a:p>
            <a:pPr eaLnBrk="1" hangingPunct="1"/>
            <a:r>
              <a:rPr lang="en-GB" altLang="en-US" sz="1800" kern="0" baseline="0" smtClean="0"/>
              <a:t>Staff have a good understanding of dementia and are not asked to undertake tasks unless they have the necessary knowledge and skills.</a:t>
            </a:r>
          </a:p>
          <a:p>
            <a:pPr eaLnBrk="1" hangingPunct="1"/>
            <a:r>
              <a:rPr lang="en-GB" altLang="en-US" sz="1800" kern="0" baseline="0" smtClean="0"/>
              <a:t>There are regular staff and team meetings, and regular information and updates for staff</a:t>
            </a:r>
          </a:p>
          <a:p>
            <a:pPr eaLnBrk="1" hangingPunct="1"/>
            <a:r>
              <a:rPr lang="en-GB" altLang="en-US" sz="1800" kern="0" baseline="0" smtClean="0"/>
              <a:t>Managers carry out systematic quality checking. They capture feedback from staff and use it to improve services, survey results are acted on and inform improvements</a:t>
            </a:r>
          </a:p>
          <a:p>
            <a:pPr eaLnBrk="1" hangingPunct="1"/>
            <a:endParaRPr lang="en-GB" altLang="en-US" sz="1800" kern="0" baseline="0" smtClean="0"/>
          </a:p>
          <a:p>
            <a:pPr eaLnBrk="1" hangingPunct="1"/>
            <a:endParaRPr lang="en-GB" altLang="en-US" sz="1800" kern="0" baseline="0" smtClean="0"/>
          </a:p>
          <a:p>
            <a:pPr eaLnBrk="1" hangingPunct="1"/>
            <a:endParaRPr lang="en-GB" altLang="en-US" sz="1800" kern="0" baseline="0" smtClean="0"/>
          </a:p>
          <a:p>
            <a:pPr eaLnBrk="1" hangingPunct="1"/>
            <a:endParaRPr lang="en-GB" altLang="en-US" sz="1800" kern="0" baseline="0" smtClean="0"/>
          </a:p>
        </p:txBody>
      </p:sp>
    </p:spTree>
    <p:extLst>
      <p:ext uri="{BB962C8B-B14F-4D97-AF65-F5344CB8AC3E}">
        <p14:creationId xmlns:p14="http://schemas.microsoft.com/office/powerpoint/2010/main" val="217125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1CCE1F4-250A-46E6-B2F7-7BB97067DEE2}" type="datetime1">
              <a:rPr lang="en-US" smtClean="0"/>
              <a:pPr>
                <a:defRPr/>
              </a:pPr>
              <a:t>4/25/2014</a:t>
            </a:fld>
            <a:endParaRPr lang="en-US" sz="900"/>
          </a:p>
        </p:txBody>
      </p:sp>
      <p:sp>
        <p:nvSpPr>
          <p:cNvPr id="4" name="Slide Number Placeholder 3"/>
          <p:cNvSpPr>
            <a:spLocks noGrp="1"/>
          </p:cNvSpPr>
          <p:nvPr>
            <p:ph type="sldNum" sz="quarter" idx="12"/>
          </p:nvPr>
        </p:nvSpPr>
        <p:spPr/>
        <p:txBody>
          <a:bodyPr/>
          <a:lstStyle/>
          <a:p>
            <a:pPr>
              <a:defRPr/>
            </a:pPr>
            <a:fld id="{961295E0-E86E-46B2-BC20-2F9035E2B474}" type="slidenum">
              <a:rPr lang="en-US" smtClean="0"/>
              <a:pPr>
                <a:defRPr/>
              </a:pPr>
              <a:t>5</a:t>
            </a:fld>
            <a:endParaRPr lang="en-US"/>
          </a:p>
        </p:txBody>
      </p:sp>
      <p:sp>
        <p:nvSpPr>
          <p:cNvPr id="5" name="Title 1"/>
          <p:cNvSpPr txBox="1">
            <a:spLocks/>
          </p:cNvSpPr>
          <p:nvPr/>
        </p:nvSpPr>
        <p:spPr bwMode="auto">
          <a:xfrm>
            <a:off x="468313" y="260350"/>
            <a:ext cx="8229600" cy="8138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eaLnBrk="1" hangingPunct="1"/>
            <a:r>
              <a:rPr lang="en-GB" altLang="en-US" sz="2400" kern="0" baseline="0" smtClean="0"/>
              <a:t>Three key themes arising from this work:</a:t>
            </a:r>
            <a:br>
              <a:rPr lang="en-GB" altLang="en-US" sz="2400" kern="0" baseline="0" smtClean="0"/>
            </a:br>
            <a:endParaRPr lang="en-GB" altLang="en-US" sz="2400" kern="0" baseline="0" dirty="0" smtClean="0"/>
          </a:p>
        </p:txBody>
      </p:sp>
      <p:sp>
        <p:nvSpPr>
          <p:cNvPr id="6" name="Content Placeholder 2"/>
          <p:cNvSpPr txBox="1">
            <a:spLocks/>
          </p:cNvSpPr>
          <p:nvPr/>
        </p:nvSpPr>
        <p:spPr bwMode="auto">
          <a:xfrm>
            <a:off x="468313" y="1092863"/>
            <a:ext cx="82296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marL="609600" indent="-609600" eaLnBrk="1" hangingPunct="1">
              <a:buFont typeface="Verdana" pitchFamily="34" charset="0"/>
              <a:buNone/>
            </a:pPr>
            <a:endParaRPr lang="en-GB" altLang="en-US" sz="1800" b="1" kern="0" baseline="0" dirty="0" smtClean="0"/>
          </a:p>
          <a:p>
            <a:pPr marL="609600" indent="-609600" eaLnBrk="1" hangingPunct="1">
              <a:buFont typeface="Verdana" pitchFamily="34" charset="0"/>
              <a:buChar char="•"/>
            </a:pPr>
            <a:r>
              <a:rPr lang="en-GB" altLang="en-US" sz="1200" b="1" kern="0" baseline="0" dirty="0" smtClean="0"/>
              <a:t>Commissioning</a:t>
            </a:r>
            <a:r>
              <a:rPr lang="en-GB" altLang="en-US" sz="1200" kern="0" baseline="0" dirty="0" smtClean="0"/>
              <a:t> (a dementia specific service)</a:t>
            </a:r>
          </a:p>
          <a:p>
            <a:pPr marL="0" indent="0" eaLnBrk="1" hangingPunct="1">
              <a:buFontTx/>
              <a:buNone/>
            </a:pPr>
            <a:endParaRPr lang="en-GB" altLang="en-US" sz="1200" kern="0" baseline="0" dirty="0" smtClean="0"/>
          </a:p>
          <a:p>
            <a:pPr marL="609600" indent="-609600" eaLnBrk="1" hangingPunct="1">
              <a:buFont typeface="Verdana" pitchFamily="34" charset="0"/>
              <a:buChar char="•"/>
            </a:pPr>
            <a:r>
              <a:rPr lang="en-GB" altLang="en-US" sz="2000" b="1" kern="0" baseline="0" dirty="0" smtClean="0">
                <a:solidFill>
                  <a:srgbClr val="FF0000"/>
                </a:solidFill>
              </a:rPr>
              <a:t>Integration, coordination and care management </a:t>
            </a:r>
            <a:r>
              <a:rPr lang="en-GB" altLang="en-US" sz="1400" kern="0" baseline="0" dirty="0" smtClean="0"/>
              <a:t>(joined up care)</a:t>
            </a:r>
          </a:p>
          <a:p>
            <a:pPr marL="0" indent="0" eaLnBrk="1" hangingPunct="1">
              <a:buFontTx/>
              <a:buNone/>
            </a:pPr>
            <a:endParaRPr lang="en-GB" altLang="en-US" sz="1400" b="1" kern="0" baseline="0" dirty="0" smtClean="0"/>
          </a:p>
          <a:p>
            <a:pPr marL="609600" indent="-609600" eaLnBrk="1" hangingPunct="1">
              <a:buFont typeface="Verdana" pitchFamily="34" charset="0"/>
              <a:buChar char="•"/>
            </a:pPr>
            <a:r>
              <a:rPr lang="en-GB" altLang="en-US" sz="2000" b="1" kern="0" baseline="0" dirty="0" smtClean="0">
                <a:solidFill>
                  <a:srgbClr val="FF0000"/>
                </a:solidFill>
              </a:rPr>
              <a:t>Person and relationship centred care </a:t>
            </a:r>
            <a:r>
              <a:rPr lang="en-GB" altLang="en-US" sz="1400" kern="0" baseline="0" dirty="0" smtClean="0"/>
              <a:t>(services </a:t>
            </a:r>
            <a:r>
              <a:rPr lang="en-GB" altLang="zh-CN" sz="1400" kern="0" baseline="0" dirty="0" smtClean="0">
                <a:ea typeface="SimSun" pitchFamily="2" charset="-122"/>
              </a:rPr>
              <a:t>designed around the client and carer embracing the person’s unique biography) </a:t>
            </a:r>
          </a:p>
          <a:p>
            <a:pPr marL="0" indent="0" eaLnBrk="1" hangingPunct="1">
              <a:buFontTx/>
              <a:buNone/>
            </a:pPr>
            <a:endParaRPr lang="en-GB" altLang="en-US" sz="1400" kern="0" baseline="0" dirty="0" smtClean="0"/>
          </a:p>
          <a:p>
            <a:pPr marL="609600" indent="-609600" eaLnBrk="1" hangingPunct="1">
              <a:buFont typeface="Verdana" pitchFamily="34" charset="0"/>
              <a:buChar char="•"/>
            </a:pPr>
            <a:r>
              <a:rPr lang="en-GB" altLang="en-US" sz="1200" b="1" kern="0" baseline="0" dirty="0" smtClean="0"/>
              <a:t>Continuity of care </a:t>
            </a:r>
            <a:r>
              <a:rPr lang="en-GB" altLang="en-US" sz="1200" kern="0" baseline="0" dirty="0" smtClean="0"/>
              <a:t>(</a:t>
            </a:r>
            <a:r>
              <a:rPr lang="en-GB" altLang="zh-CN" sz="1200" kern="0" baseline="0" dirty="0" smtClean="0">
                <a:solidFill>
                  <a:schemeClr val="tx2"/>
                </a:solidFill>
                <a:ea typeface="Microsoft YaHei" pitchFamily="34" charset="-122"/>
                <a:cs typeface="Times New Roman" pitchFamily="18" charset="0"/>
              </a:rPr>
              <a:t>Allocation of the same care worker(s) to the client in order to build a trusting relationship).</a:t>
            </a:r>
            <a:r>
              <a:rPr lang="en-GB" altLang="zh-CN" sz="1200" kern="0" baseline="0" dirty="0" smtClean="0">
                <a:solidFill>
                  <a:schemeClr val="tx2"/>
                </a:solidFill>
                <a:latin typeface="Times New Roman" pitchFamily="18" charset="0"/>
                <a:ea typeface="Microsoft YaHei" pitchFamily="34" charset="-122"/>
                <a:cs typeface="Times New Roman" pitchFamily="18" charset="0"/>
              </a:rPr>
              <a:t> </a:t>
            </a:r>
          </a:p>
          <a:p>
            <a:pPr marL="609600" indent="-609600" eaLnBrk="1" hangingPunct="1">
              <a:buFont typeface="Verdana" pitchFamily="34" charset="0"/>
              <a:buChar char="•"/>
            </a:pPr>
            <a:r>
              <a:rPr lang="en-GB" altLang="en-US" sz="1200" b="1" kern="0" baseline="0" dirty="0" smtClean="0"/>
              <a:t>Support for carers </a:t>
            </a:r>
            <a:r>
              <a:rPr lang="en-GB" altLang="en-US" sz="1200" kern="0" baseline="0" dirty="0" smtClean="0"/>
              <a:t>(</a:t>
            </a:r>
            <a:r>
              <a:rPr lang="en-GB" altLang="zh-CN" sz="1200" kern="0" baseline="0" dirty="0" smtClean="0">
                <a:ea typeface="SimSun" pitchFamily="2" charset="-122"/>
              </a:rPr>
              <a:t>Early home care may allow the carer to acclimate to the range of demands placed upon them and can be extremely cost effective)</a:t>
            </a:r>
          </a:p>
          <a:p>
            <a:pPr marL="0" indent="0" eaLnBrk="1" hangingPunct="1">
              <a:buFontTx/>
              <a:buNone/>
            </a:pPr>
            <a:endParaRPr lang="en-GB" altLang="en-US" sz="1200" kern="0" baseline="0" dirty="0" smtClean="0"/>
          </a:p>
          <a:p>
            <a:pPr marL="609600" indent="-609600" eaLnBrk="1" hangingPunct="1">
              <a:buFont typeface="Verdana" pitchFamily="34" charset="0"/>
              <a:buChar char="•"/>
            </a:pPr>
            <a:r>
              <a:rPr lang="en-GB" altLang="en-US" sz="2000" b="1" kern="0" baseline="0" dirty="0" smtClean="0">
                <a:solidFill>
                  <a:srgbClr val="FF0000"/>
                </a:solidFill>
              </a:rPr>
              <a:t>Care planning </a:t>
            </a:r>
            <a:r>
              <a:rPr lang="en-GB" altLang="en-US" sz="1400" kern="0" baseline="0" dirty="0" smtClean="0"/>
              <a:t>(An </a:t>
            </a:r>
            <a:r>
              <a:rPr lang="en-GB" altLang="zh-CN" sz="1400" kern="0" baseline="0" dirty="0" smtClean="0">
                <a:ea typeface="SimSun" pitchFamily="2" charset="-122"/>
              </a:rPr>
              <a:t>accessible, client focused, person centred plan of care)</a:t>
            </a:r>
          </a:p>
          <a:p>
            <a:pPr marL="0" indent="0" eaLnBrk="1" hangingPunct="1">
              <a:buFontTx/>
              <a:buNone/>
            </a:pPr>
            <a:endParaRPr lang="en-GB" altLang="en-US" sz="1400" b="1" kern="0" baseline="0" dirty="0" smtClean="0"/>
          </a:p>
          <a:p>
            <a:pPr marL="609600" indent="-609600" eaLnBrk="1" hangingPunct="1">
              <a:buFont typeface="Verdana" pitchFamily="34" charset="0"/>
              <a:buChar char="•"/>
            </a:pPr>
            <a:r>
              <a:rPr lang="en-GB" altLang="en-US" sz="1200" b="1" kern="0" baseline="0" dirty="0" smtClean="0"/>
              <a:t>Training </a:t>
            </a:r>
            <a:r>
              <a:rPr lang="en-GB" altLang="en-US" sz="1200" kern="0" baseline="0" dirty="0" smtClean="0"/>
              <a:t>(One of the attributes regarded as being of most value in supporting someone with dementia)</a:t>
            </a:r>
            <a:endParaRPr lang="en-GB" altLang="en-US" sz="1200" b="1" kern="0" baseline="0" dirty="0" smtClean="0"/>
          </a:p>
          <a:p>
            <a:pPr marL="609600" indent="-609600" eaLnBrk="1" hangingPunct="1">
              <a:buFont typeface="Verdana" pitchFamily="34" charset="0"/>
              <a:buChar char="•"/>
            </a:pPr>
            <a:r>
              <a:rPr lang="en-GB" altLang="en-US" sz="1200" b="1" kern="0" baseline="0" dirty="0" smtClean="0"/>
              <a:t>Support for staff</a:t>
            </a:r>
          </a:p>
          <a:p>
            <a:pPr marL="609600" indent="-609600" eaLnBrk="1" hangingPunct="1">
              <a:buFont typeface="Verdana" pitchFamily="34" charset="0"/>
              <a:buChar char="•"/>
            </a:pPr>
            <a:r>
              <a:rPr lang="en-GB" altLang="en-US" sz="1200" b="1" kern="0" baseline="0" dirty="0" smtClean="0"/>
              <a:t>Flexible and responsive services (</a:t>
            </a:r>
            <a:r>
              <a:rPr lang="en-GB" altLang="zh-CN" sz="1200" kern="0" baseline="0" dirty="0" smtClean="0">
                <a:ea typeface="SimSun" pitchFamily="2" charset="-122"/>
              </a:rPr>
              <a:t>Staff are afforded the necessary time and flexibility)</a:t>
            </a:r>
            <a:endParaRPr lang="en-GB" altLang="en-US" sz="1200" b="1" kern="0" baseline="0" dirty="0" smtClean="0"/>
          </a:p>
          <a:p>
            <a:pPr marL="609600" indent="-609600" eaLnBrk="1" hangingPunct="1">
              <a:buFont typeface="Verdana" pitchFamily="34" charset="0"/>
              <a:buChar char="•"/>
            </a:pPr>
            <a:r>
              <a:rPr lang="en-GB" altLang="en-US" sz="1200" b="1" kern="0" baseline="0" dirty="0" smtClean="0"/>
              <a:t>Organisational factors</a:t>
            </a:r>
            <a:r>
              <a:rPr lang="en-GB" altLang="en-US" sz="1200" kern="0" baseline="0" dirty="0" smtClean="0"/>
              <a:t> (Policies, procedures, processes,  systems and culture)</a:t>
            </a:r>
          </a:p>
        </p:txBody>
      </p:sp>
    </p:spTree>
    <p:extLst>
      <p:ext uri="{BB962C8B-B14F-4D97-AF65-F5344CB8AC3E}">
        <p14:creationId xmlns:p14="http://schemas.microsoft.com/office/powerpoint/2010/main" val="281340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1"/>
          <p:cNvSpPr>
            <a:spLocks noGrp="1" noChangeArrowheads="1"/>
          </p:cNvSpPr>
          <p:nvPr>
            <p:ph type="sldNum" sz="quarter" idx="11"/>
          </p:nvPr>
        </p:nvSpPr>
        <p:spPr/>
        <p:txBody>
          <a:bodyPr/>
          <a:lstStyle/>
          <a:p>
            <a:pPr>
              <a:defRPr/>
            </a:pPr>
            <a:fld id="{C98C9150-31DE-4944-AC7F-E0E6E3988800}" type="slidenum">
              <a:rPr lang="en-US" smtClean="0">
                <a:ea typeface="ＭＳ Ｐゴシック" pitchFamily="34" charset="-128"/>
              </a:rPr>
              <a:pPr>
                <a:defRPr/>
              </a:pPr>
              <a:t>6</a:t>
            </a:fld>
            <a:endParaRPr lang="en-US" smtClean="0">
              <a:ea typeface="ＭＳ Ｐゴシック" pitchFamily="34" charset="-128"/>
            </a:endParaRPr>
          </a:p>
        </p:txBody>
      </p:sp>
      <p:sp>
        <p:nvSpPr>
          <p:cNvPr id="9219" name="Rectangle 2"/>
          <p:cNvSpPr>
            <a:spLocks noGrp="1" noChangeArrowheads="1"/>
          </p:cNvSpPr>
          <p:nvPr>
            <p:ph type="ctrTitle"/>
          </p:nvPr>
        </p:nvSpPr>
        <p:spPr>
          <a:xfrm>
            <a:off x="372477" y="1988598"/>
            <a:ext cx="7924800" cy="2690150"/>
          </a:xfrm>
        </p:spPr>
        <p:txBody>
          <a:bodyPr/>
          <a:lstStyle/>
          <a:p>
            <a:pPr algn="ctr" eaLnBrk="1" hangingPunct="1"/>
            <a:r>
              <a:rPr lang="en-US" sz="3600" dirty="0" smtClean="0">
                <a:solidFill>
                  <a:srgbClr val="6D0012"/>
                </a:solidFill>
                <a:ea typeface="ＭＳ Ｐゴシック" pitchFamily="34" charset="-128"/>
              </a:rPr>
              <a:t>Person </a:t>
            </a:r>
            <a:r>
              <a:rPr lang="en-US" sz="3600" dirty="0" err="1" smtClean="0">
                <a:solidFill>
                  <a:srgbClr val="6D0012"/>
                </a:solidFill>
                <a:ea typeface="ＭＳ Ｐゴシック" pitchFamily="34" charset="-128"/>
              </a:rPr>
              <a:t>Centred</a:t>
            </a:r>
            <a:r>
              <a:rPr lang="en-US" sz="3600" dirty="0" smtClean="0">
                <a:solidFill>
                  <a:srgbClr val="6D0012"/>
                </a:solidFill>
                <a:ea typeface="ＭＳ Ｐゴシック" pitchFamily="34" charset="-128"/>
              </a:rPr>
              <a:t> Care Planning </a:t>
            </a:r>
            <a:r>
              <a:rPr lang="en-US" sz="3600" b="1" dirty="0" smtClean="0">
                <a:solidFill>
                  <a:srgbClr val="6D0012"/>
                </a:solidFill>
                <a:ea typeface="ＭＳ Ｐゴシック" pitchFamily="34" charset="-128"/>
              </a:rPr>
              <a:t/>
            </a:r>
            <a:br>
              <a:rPr lang="en-US" sz="3600" b="1" dirty="0" smtClean="0">
                <a:solidFill>
                  <a:srgbClr val="6D0012"/>
                </a:solidFill>
                <a:ea typeface="ＭＳ Ｐゴシック" pitchFamily="34" charset="-128"/>
              </a:rPr>
            </a:br>
            <a:r>
              <a:rPr lang="en-US" sz="3600" b="1" dirty="0">
                <a:solidFill>
                  <a:srgbClr val="6D0012"/>
                </a:solidFill>
                <a:ea typeface="ＭＳ Ｐゴシック" pitchFamily="34" charset="-128"/>
              </a:rPr>
              <a:t/>
            </a:r>
            <a:br>
              <a:rPr lang="en-US" sz="3600" b="1" dirty="0">
                <a:solidFill>
                  <a:srgbClr val="6D0012"/>
                </a:solidFill>
                <a:ea typeface="ＭＳ Ｐゴシック" pitchFamily="34" charset="-128"/>
              </a:rPr>
            </a:br>
            <a:r>
              <a:rPr lang="en-US" sz="3600" b="1" dirty="0" smtClean="0">
                <a:solidFill>
                  <a:srgbClr val="6D0012"/>
                </a:solidFill>
                <a:ea typeface="ＭＳ Ｐゴシック" pitchFamily="34" charset="-128"/>
              </a:rPr>
              <a:t> </a:t>
            </a:r>
            <a:r>
              <a:rPr lang="en-US" sz="3600" b="1" dirty="0" smtClean="0">
                <a:solidFill>
                  <a:srgbClr val="FF0000"/>
                </a:solidFill>
                <a:ea typeface="ＭＳ Ｐゴシック" pitchFamily="34" charset="-128"/>
              </a:rPr>
              <a:t>The Soundtrack to My Life Tool</a:t>
            </a:r>
            <a:r>
              <a:rPr lang="en-US" sz="3600" b="1" dirty="0" smtClean="0">
                <a:solidFill>
                  <a:srgbClr val="6D0012"/>
                </a:solidFill>
                <a:ea typeface="ＭＳ Ｐゴシック" pitchFamily="34" charset="-128"/>
              </a:rPr>
              <a:t/>
            </a:r>
            <a:br>
              <a:rPr lang="en-US" sz="3600" b="1" dirty="0" smtClean="0">
                <a:solidFill>
                  <a:srgbClr val="6D0012"/>
                </a:solidFill>
                <a:ea typeface="ＭＳ Ｐゴシック" pitchFamily="34" charset="-128"/>
              </a:rPr>
            </a:br>
            <a:r>
              <a:rPr lang="en-US" sz="3600" b="1" dirty="0">
                <a:solidFill>
                  <a:srgbClr val="6D0012"/>
                </a:solidFill>
                <a:ea typeface="ＭＳ Ｐゴシック" pitchFamily="34" charset="-128"/>
              </a:rPr>
              <a:t/>
            </a:r>
            <a:br>
              <a:rPr lang="en-US" sz="3600" b="1" dirty="0">
                <a:solidFill>
                  <a:srgbClr val="6D0012"/>
                </a:solidFill>
                <a:ea typeface="ＭＳ Ｐゴシック" pitchFamily="34" charset="-128"/>
              </a:rPr>
            </a:br>
            <a:r>
              <a:rPr lang="en-US" sz="3600" b="1" dirty="0" smtClean="0">
                <a:solidFill>
                  <a:srgbClr val="6D0012"/>
                </a:solidFill>
                <a:ea typeface="ＭＳ Ｐゴシック" pitchFamily="34" charset="-128"/>
              </a:rPr>
              <a:t>Feedback on Research</a:t>
            </a:r>
            <a:br>
              <a:rPr lang="en-US" sz="3600" b="1" dirty="0" smtClean="0">
                <a:solidFill>
                  <a:srgbClr val="6D0012"/>
                </a:solidFill>
                <a:ea typeface="ＭＳ Ｐゴシック" pitchFamily="34" charset="-128"/>
              </a:rPr>
            </a:br>
            <a:r>
              <a:rPr lang="en-US" sz="3600" b="1" dirty="0">
                <a:solidFill>
                  <a:srgbClr val="6D0012"/>
                </a:solidFill>
                <a:ea typeface="ＭＳ Ｐゴシック" pitchFamily="34" charset="-128"/>
              </a:rPr>
              <a:t/>
            </a:r>
            <a:br>
              <a:rPr lang="en-US" sz="3600" b="1" dirty="0">
                <a:solidFill>
                  <a:srgbClr val="6D0012"/>
                </a:solidFill>
                <a:ea typeface="ＭＳ Ｐゴシック" pitchFamily="34" charset="-128"/>
              </a:rPr>
            </a:br>
            <a:endParaRPr lang="en-US" sz="1400" b="1" dirty="0" smtClean="0">
              <a:solidFill>
                <a:srgbClr val="6D0012"/>
              </a:solidFill>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dirty="0" smtClean="0">
                <a:ea typeface="ＭＳ Ｐゴシック" pitchFamily="34" charset="-128"/>
              </a:rPr>
              <a:t>The Soundtrack to My Life – A person centred adjunct to care</a:t>
            </a:r>
          </a:p>
        </p:txBody>
      </p:sp>
      <p:sp>
        <p:nvSpPr>
          <p:cNvPr id="37890" name="Content Placeholder 2"/>
          <p:cNvSpPr>
            <a:spLocks noGrp="1"/>
          </p:cNvSpPr>
          <p:nvPr>
            <p:ph idx="1"/>
          </p:nvPr>
        </p:nvSpPr>
        <p:spPr>
          <a:xfrm>
            <a:off x="354367" y="2903737"/>
            <a:ext cx="7772400" cy="2057400"/>
          </a:xfrm>
        </p:spPr>
        <p:txBody>
          <a:bodyPr/>
          <a:lstStyle/>
          <a:p>
            <a:r>
              <a:rPr lang="en-GB" dirty="0" smtClean="0">
                <a:ea typeface="ＭＳ Ｐゴシック" pitchFamily="34" charset="-128"/>
              </a:rPr>
              <a:t>What is the Soundtrack?</a:t>
            </a:r>
          </a:p>
          <a:p>
            <a:r>
              <a:rPr lang="en-GB" dirty="0" smtClean="0">
                <a:ea typeface="ＭＳ Ｐゴシック" pitchFamily="34" charset="-128"/>
              </a:rPr>
              <a:t>How was it evaluated?</a:t>
            </a:r>
          </a:p>
          <a:p>
            <a:r>
              <a:rPr lang="en-GB" dirty="0" smtClean="0">
                <a:ea typeface="ＭＳ Ｐゴシック" pitchFamily="34" charset="-128"/>
              </a:rPr>
              <a:t>What did the evaluation find?</a:t>
            </a:r>
          </a:p>
        </p:txBody>
      </p:sp>
      <p:sp>
        <p:nvSpPr>
          <p:cNvPr id="4" name="Date Placeholder 3"/>
          <p:cNvSpPr>
            <a:spLocks noGrp="1"/>
          </p:cNvSpPr>
          <p:nvPr>
            <p:ph type="dt" sz="quarter" idx="10"/>
          </p:nvPr>
        </p:nvSpPr>
        <p:spPr/>
        <p:txBody>
          <a:bodyPr/>
          <a:lstStyle/>
          <a:p>
            <a:pPr>
              <a:defRPr/>
            </a:pPr>
            <a:fld id="{C151D8B6-4882-484D-A8E0-1B307C42FAB0}" type="datetime1">
              <a:rPr lang="en-US" smtClean="0"/>
              <a:pPr>
                <a:defRPr/>
              </a:pPr>
              <a:t>4/25/2014</a:t>
            </a:fld>
            <a:endParaRPr lang="en-US" sz="900"/>
          </a:p>
        </p:txBody>
      </p:sp>
      <p:sp>
        <p:nvSpPr>
          <p:cNvPr id="6" name="Slide Number Placeholder 5"/>
          <p:cNvSpPr>
            <a:spLocks noGrp="1"/>
          </p:cNvSpPr>
          <p:nvPr>
            <p:ph type="sldNum" sz="quarter" idx="12"/>
          </p:nvPr>
        </p:nvSpPr>
        <p:spPr/>
        <p:txBody>
          <a:bodyPr/>
          <a:lstStyle/>
          <a:p>
            <a:pPr>
              <a:defRPr/>
            </a:pPr>
            <a:fld id="{9A92BBB0-EFEF-421B-AAB4-8EC020E39291}" type="slidenum">
              <a:rPr lang="en-US" smtClean="0"/>
              <a:pPr>
                <a:defRPr/>
              </a:pPr>
              <a:t>7</a:t>
            </a:fld>
            <a:endParaRPr lang="en-US"/>
          </a:p>
        </p:txBody>
      </p:sp>
    </p:spTree>
    <p:extLst>
      <p:ext uri="{BB962C8B-B14F-4D97-AF65-F5344CB8AC3E}">
        <p14:creationId xmlns:p14="http://schemas.microsoft.com/office/powerpoint/2010/main" val="1012736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GB" sz="2800" b="1" smtClean="0">
                <a:ea typeface="ＭＳ Ｐゴシック" pitchFamily="34" charset="-128"/>
              </a:rPr>
              <a:t>We all talk about ‘person-centred care’ but what does it mean?</a:t>
            </a:r>
            <a:r>
              <a:rPr lang="en-GB" sz="2800" b="1" smtClean="0">
                <a:solidFill>
                  <a:schemeClr val="tx1"/>
                </a:solidFill>
                <a:ea typeface="ＭＳ Ｐゴシック" pitchFamily="34" charset="-128"/>
              </a:rPr>
              <a:t/>
            </a:r>
            <a:br>
              <a:rPr lang="en-GB" sz="2800" b="1" smtClean="0">
                <a:solidFill>
                  <a:schemeClr val="tx1"/>
                </a:solidFill>
                <a:ea typeface="ＭＳ Ｐゴシック" pitchFamily="34" charset="-128"/>
              </a:rPr>
            </a:br>
            <a:endParaRPr lang="en-GB" sz="2800" b="1" smtClean="0">
              <a:solidFill>
                <a:schemeClr val="tx1"/>
              </a:solidFill>
              <a:ea typeface="ＭＳ Ｐゴシック" pitchFamily="34" charset="-128"/>
            </a:endParaRPr>
          </a:p>
        </p:txBody>
      </p:sp>
      <p:sp>
        <p:nvSpPr>
          <p:cNvPr id="34818" name="Rectangle 3"/>
          <p:cNvSpPr>
            <a:spLocks noGrp="1" noChangeArrowheads="1"/>
          </p:cNvSpPr>
          <p:nvPr>
            <p:ph type="body" idx="1"/>
          </p:nvPr>
        </p:nvSpPr>
        <p:spPr>
          <a:xfrm>
            <a:off x="372122" y="3143435"/>
            <a:ext cx="8424863" cy="1819183"/>
          </a:xfrm>
        </p:spPr>
        <p:txBody>
          <a:bodyPr/>
          <a:lstStyle/>
          <a:p>
            <a:pPr>
              <a:lnSpc>
                <a:spcPct val="80000"/>
              </a:lnSpc>
            </a:pPr>
            <a:r>
              <a:rPr lang="en-GB" sz="2200" dirty="0" smtClean="0">
                <a:solidFill>
                  <a:schemeClr val="tx1"/>
                </a:solidFill>
                <a:ea typeface="ＭＳ Ｐゴシック" pitchFamily="34" charset="-128"/>
              </a:rPr>
              <a:t>“The term person-centred care has become all-pervasive on the UK dementia care scene. It has been suggested that it has become synonymous with good quality care. It seems that any new approach in dementia care has to claim to be pc (person-centred)…………..although what lies behind the rhetoric in terms of practice may be questionable” (Dawn </a:t>
            </a:r>
            <a:r>
              <a:rPr lang="en-GB" sz="2200" dirty="0" err="1" smtClean="0">
                <a:solidFill>
                  <a:schemeClr val="tx1"/>
                </a:solidFill>
                <a:ea typeface="ＭＳ Ｐゴシック" pitchFamily="34" charset="-128"/>
              </a:rPr>
              <a:t>Brooker</a:t>
            </a:r>
            <a:r>
              <a:rPr lang="en-GB" sz="2200" dirty="0" smtClean="0">
                <a:solidFill>
                  <a:schemeClr val="tx1"/>
                </a:solidFill>
                <a:ea typeface="ＭＳ Ｐゴシック" pitchFamily="34" charset="-128"/>
              </a:rPr>
              <a:t>)</a:t>
            </a:r>
          </a:p>
          <a:p>
            <a:pPr>
              <a:lnSpc>
                <a:spcPct val="80000"/>
              </a:lnSpc>
            </a:pPr>
            <a:endParaRPr lang="en-GB" sz="2200" dirty="0" smtClean="0">
              <a:solidFill>
                <a:schemeClr val="tx1"/>
              </a:solidFill>
              <a:ea typeface="ＭＳ Ｐゴシック" pitchFamily="34" charset="-128"/>
            </a:endParaRPr>
          </a:p>
          <a:p>
            <a:pPr>
              <a:lnSpc>
                <a:spcPct val="80000"/>
              </a:lnSpc>
              <a:buFontTx/>
              <a:buNone/>
            </a:pPr>
            <a:endParaRPr lang="en-GB" sz="2200" dirty="0" smtClean="0">
              <a:solidFill>
                <a:schemeClr val="tx1"/>
              </a:solidFill>
              <a:ea typeface="ＭＳ Ｐゴシック" pitchFamily="34" charset="-128"/>
            </a:endParaRPr>
          </a:p>
          <a:p>
            <a:pPr>
              <a:lnSpc>
                <a:spcPct val="80000"/>
              </a:lnSpc>
            </a:pPr>
            <a:endParaRPr lang="en-GB" sz="22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body" idx="1"/>
          </p:nvPr>
        </p:nvSpPr>
        <p:spPr>
          <a:xfrm>
            <a:off x="407988" y="2611438"/>
            <a:ext cx="8347075" cy="3665537"/>
          </a:xfrm>
        </p:spPr>
        <p:txBody>
          <a:bodyPr/>
          <a:lstStyle/>
          <a:p>
            <a:r>
              <a:rPr lang="en-GB" smtClean="0">
                <a:solidFill>
                  <a:schemeClr val="tx1"/>
                </a:solidFill>
                <a:ea typeface="ＭＳ Ｐゴシック" pitchFamily="34" charset="-128"/>
              </a:rPr>
              <a:t>Assisting people to maintain their individuality is important in person-centred care </a:t>
            </a:r>
            <a:r>
              <a:rPr lang="en-GB" sz="2400" smtClean="0">
                <a:solidFill>
                  <a:schemeClr val="tx1"/>
                </a:solidFill>
                <a:ea typeface="ＭＳ Ｐゴシック" pitchFamily="34" charset="-128"/>
              </a:rPr>
              <a:t>(Ericson </a:t>
            </a:r>
            <a:r>
              <a:rPr lang="en-GB" sz="2400" i="1" smtClean="0">
                <a:solidFill>
                  <a:schemeClr val="tx1"/>
                </a:solidFill>
                <a:ea typeface="ＭＳ Ｐゴシック" pitchFamily="34" charset="-128"/>
              </a:rPr>
              <a:t>et al,</a:t>
            </a:r>
            <a:r>
              <a:rPr lang="en-GB" sz="2400" smtClean="0">
                <a:solidFill>
                  <a:schemeClr val="tx1"/>
                </a:solidFill>
                <a:ea typeface="ＭＳ Ｐゴシック" pitchFamily="34" charset="-128"/>
              </a:rPr>
              <a:t> 2001)</a:t>
            </a:r>
            <a:r>
              <a:rPr lang="en-GB" smtClean="0">
                <a:solidFill>
                  <a:schemeClr val="tx1"/>
                </a:solidFill>
                <a:ea typeface="ＭＳ Ｐゴシック" pitchFamily="34" charset="-128"/>
              </a:rPr>
              <a:t> </a:t>
            </a:r>
          </a:p>
          <a:p>
            <a:pPr>
              <a:buFontTx/>
              <a:buNone/>
            </a:pPr>
            <a:endParaRPr lang="en-GB" smtClean="0">
              <a:solidFill>
                <a:schemeClr val="tx1"/>
              </a:solidFill>
              <a:ea typeface="ＭＳ Ｐゴシック" pitchFamily="34" charset="-128"/>
            </a:endParaRPr>
          </a:p>
          <a:p>
            <a:r>
              <a:rPr lang="en-GB" smtClean="0">
                <a:solidFill>
                  <a:schemeClr val="tx1"/>
                </a:solidFill>
                <a:ea typeface="ＭＳ Ｐゴシック" pitchFamily="34" charset="-128"/>
              </a:rPr>
              <a:t>This involves </a:t>
            </a:r>
            <a:r>
              <a:rPr lang="en-GB" b="1" smtClean="0">
                <a:solidFill>
                  <a:schemeClr val="tx1"/>
                </a:solidFill>
                <a:ea typeface="ＭＳ Ｐゴシック" pitchFamily="34" charset="-128"/>
              </a:rPr>
              <a:t>an awareness of the individual’s life before dementia</a:t>
            </a:r>
            <a:r>
              <a:rPr lang="en-GB" smtClean="0">
                <a:solidFill>
                  <a:schemeClr val="tx1"/>
                </a:solidFill>
                <a:ea typeface="ＭＳ Ｐゴシック" pitchFamily="34" charset="-128"/>
              </a:rPr>
              <a:t>, so as to be able to understand the individual in his or her own biographical context </a:t>
            </a:r>
            <a:r>
              <a:rPr lang="en-GB" sz="2400" smtClean="0">
                <a:solidFill>
                  <a:schemeClr val="tx1"/>
                </a:solidFill>
                <a:ea typeface="ＭＳ Ｐゴシック" pitchFamily="34" charset="-128"/>
              </a:rPr>
              <a:t>(Stokes, 1997)</a:t>
            </a:r>
            <a:r>
              <a:rPr lang="en-GB" smtClean="0">
                <a:solidFill>
                  <a:schemeClr val="tx1"/>
                </a:solidFill>
                <a:ea typeface="ＭＳ Ｐゴシック" pitchFamily="34" charset="-128"/>
              </a:rPr>
              <a:t> </a:t>
            </a:r>
          </a:p>
        </p:txBody>
      </p:sp>
      <p:sp>
        <p:nvSpPr>
          <p:cNvPr id="36866" name="Title 1"/>
          <p:cNvSpPr>
            <a:spLocks noGrp="1"/>
          </p:cNvSpPr>
          <p:nvPr>
            <p:ph type="title"/>
          </p:nvPr>
        </p:nvSpPr>
        <p:spPr/>
        <p:txBody>
          <a:bodyPr/>
          <a:lstStyle/>
          <a:p>
            <a:r>
              <a:rPr lang="en-GB" b="1" smtClean="0">
                <a:ea typeface="ＭＳ Ｐゴシック" pitchFamily="34" charset="-128"/>
              </a:rPr>
              <a:t>We all talk about ‘person-centred care’ but what does it mean(2)?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5905</TotalTime>
  <Words>1316</Words>
  <Application>Microsoft Office PowerPoint</Application>
  <PresentationFormat>On-screen Show (4:3)</PresentationFormat>
  <Paragraphs>138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 Presentation</vt:lpstr>
      <vt:lpstr>PowerPoint Presentation</vt:lpstr>
      <vt:lpstr>PowerPoint Presentation</vt:lpstr>
      <vt:lpstr>PowerPoint Presentation</vt:lpstr>
      <vt:lpstr>PowerPoint Presentation</vt:lpstr>
      <vt:lpstr>PowerPoint Presentation</vt:lpstr>
      <vt:lpstr>Person Centred Care Planning    The Soundtrack to My Life Tool  Feedback on Research  </vt:lpstr>
      <vt:lpstr>The Soundtrack to My Life – A person centred adjunct to care</vt:lpstr>
      <vt:lpstr>We all talk about ‘person-centred care’ but what does it mean? </vt:lpstr>
      <vt:lpstr>We all talk about ‘person-centred care’ but what does it mean(2)?</vt:lpstr>
      <vt:lpstr>Music as part of a person centred approach:</vt:lpstr>
      <vt:lpstr>Evaluating the Soundtrack</vt:lpstr>
      <vt:lpstr>Feedback from care workers: </vt:lpstr>
      <vt:lpstr>Ingredients for success: </vt:lpstr>
      <vt:lpstr>References</vt:lpstr>
    </vt:vector>
  </TitlesOfParts>
  <Company>campbell rowley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sdvfaskldnfglkasdnffgknafkgnkfn</dc:title>
  <dc:creator>phil silk</dc:creator>
  <cp:lastModifiedBy>Kelly Anthony</cp:lastModifiedBy>
  <cp:revision>148</cp:revision>
  <cp:lastPrinted>2013-12-03T15:15:56Z</cp:lastPrinted>
  <dcterms:created xsi:type="dcterms:W3CDTF">2010-08-27T09:58:20Z</dcterms:created>
  <dcterms:modified xsi:type="dcterms:W3CDTF">2014-04-25T10:42:01Z</dcterms:modified>
</cp:coreProperties>
</file>