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1" r:id="rId6"/>
    <p:sldMasterId id="2147483688" r:id="rId7"/>
  </p:sldMasterIdLst>
  <p:notesMasterIdLst>
    <p:notesMasterId r:id="rId27"/>
  </p:notesMasterIdLst>
  <p:sldIdLst>
    <p:sldId id="257" r:id="rId8"/>
    <p:sldId id="339" r:id="rId9"/>
    <p:sldId id="335" r:id="rId10"/>
    <p:sldId id="338" r:id="rId11"/>
    <p:sldId id="283" r:id="rId12"/>
    <p:sldId id="341" r:id="rId13"/>
    <p:sldId id="342" r:id="rId14"/>
    <p:sldId id="343" r:id="rId15"/>
    <p:sldId id="345" r:id="rId16"/>
    <p:sldId id="266" r:id="rId17"/>
    <p:sldId id="347" r:id="rId18"/>
    <p:sldId id="288" r:id="rId19"/>
    <p:sldId id="289" r:id="rId20"/>
    <p:sldId id="348" r:id="rId21"/>
    <p:sldId id="349" r:id="rId22"/>
    <p:sldId id="301" r:id="rId23"/>
    <p:sldId id="314" r:id="rId24"/>
    <p:sldId id="346" r:id="rId25"/>
    <p:sldId id="350"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E5EBFB"/>
    <a:srgbClr val="FFFF66"/>
    <a:srgbClr val="00589A"/>
    <a:srgbClr val="CBD0E3"/>
    <a:srgbClr val="E1E4EF"/>
    <a:srgbClr val="D7E0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59380-855B-EA48-BDE7-206CB667DBB0}" v="1" dt="2020-04-01T18:22:55.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20" autoAdjust="0"/>
    <p:restoredTop sz="75120" autoAdjust="0"/>
  </p:normalViewPr>
  <p:slideViewPr>
    <p:cSldViewPr>
      <p:cViewPr varScale="1">
        <p:scale>
          <a:sx n="108" d="100"/>
          <a:sy n="108" d="100"/>
        </p:scale>
        <p:origin x="2528"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p:scale>
          <a:sx n="100" d="100"/>
          <a:sy n="100" d="100"/>
        </p:scale>
        <p:origin x="-1890" y="6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EB390-5C9A-4C47-817B-F4CE0341EE02}" type="datetimeFigureOut">
              <a:rPr lang="en-GB" smtClean="0"/>
              <a:t>08/04/2020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0E141-D9C7-4E2A-A7E4-B4E87545A7A1}" type="slidenum">
              <a:rPr lang="en-GB" smtClean="0"/>
              <a:t>‹#›</a:t>
            </a:fld>
            <a:endParaRPr lang="en-GB"/>
          </a:p>
        </p:txBody>
      </p:sp>
    </p:spTree>
    <p:extLst>
      <p:ext uri="{BB962C8B-B14F-4D97-AF65-F5344CB8AC3E}">
        <p14:creationId xmlns:p14="http://schemas.microsoft.com/office/powerpoint/2010/main" val="358898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a:t>Hello and welcome to the University of Nottingham School of Education. </a:t>
            </a:r>
          </a:p>
          <a:p>
            <a:r>
              <a:rPr lang="en-GB" dirty="0"/>
              <a:t>My name is Stef Sullivan and I am the Director of ITE, overseeing all our primary and secondary teacher training programmes.</a:t>
            </a:r>
          </a:p>
          <a:p>
            <a:r>
              <a:rPr lang="en-GB" dirty="0"/>
              <a:t>My aim here is to tell you a little bit about our courses and why we are so proud of them. </a:t>
            </a:r>
          </a:p>
          <a:p>
            <a:r>
              <a:rPr lang="en-GB" dirty="0"/>
              <a:t>In your interview you will be able to ask questions and learn more about the specific route you have applied for.</a:t>
            </a:r>
          </a:p>
          <a:p>
            <a:endParaRPr lang="en-GB" dirty="0"/>
          </a:p>
        </p:txBody>
      </p:sp>
      <p:sp>
        <p:nvSpPr>
          <p:cNvPr id="4" name="Slide Number Placeholder 3"/>
          <p:cNvSpPr>
            <a:spLocks noGrp="1"/>
          </p:cNvSpPr>
          <p:nvPr>
            <p:ph type="sldNum" sz="quarter" idx="10"/>
          </p:nvPr>
        </p:nvSpPr>
        <p:spPr/>
        <p:txBody>
          <a:bodyPr/>
          <a:lstStyle/>
          <a:p>
            <a:fld id="{83E0E141-D9C7-4E2A-A7E4-B4E87545A7A1}" type="slidenum">
              <a:rPr lang="en-GB" smtClean="0"/>
              <a:t>1</a:t>
            </a:fld>
            <a:endParaRPr lang="en-GB"/>
          </a:p>
        </p:txBody>
      </p:sp>
    </p:spTree>
    <p:extLst>
      <p:ext uri="{BB962C8B-B14F-4D97-AF65-F5344CB8AC3E}">
        <p14:creationId xmlns:p14="http://schemas.microsoft.com/office/powerpoint/2010/main" val="298184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in school there is very carefully structured </a:t>
            </a:r>
            <a:r>
              <a:rPr lang="en-US" dirty="0" err="1"/>
              <a:t>programme</a:t>
            </a:r>
            <a:r>
              <a:rPr lang="en-US" dirty="0"/>
              <a:t> of learning and experiences to support your progress. We don’t throw you in at the deep end and we firmly believe that learning to become a great teacher isn’t about doing as many lessons as you can as quickly as possible. It is about gradually building up your experiences and working with experienced teachers in lots of different ways. So to begin with this might be planning lessons together or it might be that you take part of the lesson or work with a group of pupils before teaching full lessons yourself.</a:t>
            </a:r>
          </a:p>
          <a:p>
            <a:endParaRPr lang="en-US" dirty="0"/>
          </a:p>
          <a:p>
            <a:r>
              <a:rPr lang="en-US" dirty="0"/>
              <a:t>You will have protected time with your mentor each week to explore your progress, discuss teaching and learning and agree targets for development.</a:t>
            </a:r>
          </a:p>
          <a:p>
            <a:endParaRPr lang="en-US" dirty="0"/>
          </a:p>
          <a:p>
            <a:r>
              <a:rPr lang="en-US" dirty="0"/>
              <a:t>Importantly you will be given opportunities to engage with all aspects of school life. This might include helping out at, or even running your own, after school club or it could be going on school trips. It will also be doing the more day to day things like carrying out break duty and joining in staff meetings!</a:t>
            </a:r>
          </a:p>
        </p:txBody>
      </p:sp>
      <p:sp>
        <p:nvSpPr>
          <p:cNvPr id="4" name="Slide Number Placeholder 3"/>
          <p:cNvSpPr>
            <a:spLocks noGrp="1"/>
          </p:cNvSpPr>
          <p:nvPr>
            <p:ph type="sldNum" sz="quarter" idx="5"/>
          </p:nvPr>
        </p:nvSpPr>
        <p:spPr/>
        <p:txBody>
          <a:bodyPr/>
          <a:lstStyle/>
          <a:p>
            <a:fld id="{83E0E141-D9C7-4E2A-A7E4-B4E87545A7A1}" type="slidenum">
              <a:rPr lang="en-GB" smtClean="0"/>
              <a:t>10</a:t>
            </a:fld>
            <a:endParaRPr lang="en-GB"/>
          </a:p>
        </p:txBody>
      </p:sp>
    </p:spTree>
    <p:extLst>
      <p:ext uri="{BB962C8B-B14F-4D97-AF65-F5344CB8AC3E}">
        <p14:creationId xmlns:p14="http://schemas.microsoft.com/office/powerpoint/2010/main" val="362455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As I said before, when you are in university it is not like doing an undergraduate degree. A university day is a full day from 9 to 4.30. Most of your time you will be in a classroom with a large group of beginning teachers all learning to teach the same age group or subject. Because of the size of our provision we are able to do this really easily and it means you are constantly working with experts of your age group or subject. We think this is really important. Where there are very small numbers of trainees of a subject then training understandably has to be generic and make sense to a teacher whether they are primary or secondary and regardless of the subject they are learning to teach. We can ensure our teaching has a very strong focus on what you have chosen to teach. So we can, for example, explore behavior management with a specific focus on what that looks like in a history classroom or a Key Stage 1 classroom. </a:t>
            </a:r>
          </a:p>
          <a:p>
            <a:endParaRPr lang="en-US" dirty="0"/>
          </a:p>
          <a:p>
            <a:r>
              <a:rPr lang="en-US" dirty="0"/>
              <a:t>Sometimes you will get keynote inputs from experts from the School of Education. So this might be one of our special needs time talking to you about what is known about autism or it might be a member of staff who is part of a national funded research project exploring the latest approaches to assessment in the classroom.</a:t>
            </a:r>
          </a:p>
          <a:p>
            <a:endParaRPr lang="en-US" dirty="0"/>
          </a:p>
          <a:p>
            <a:r>
              <a:rPr lang="en-US" dirty="0"/>
              <a:t>All the time we will be trying to model to you teaching approaches you can use in your classroom and we will reflect on your experiences as a learner to make sense of what teaching approaches work when. We will expect you to work with, and learn from, each other and we know that one of the most important bits of the course is how you support each other.</a:t>
            </a:r>
          </a:p>
          <a:p>
            <a:endParaRPr lang="en-US" dirty="0"/>
          </a:p>
          <a:p>
            <a:r>
              <a:rPr lang="en-US" dirty="0"/>
              <a:t>What is really important is the university provides you with a space that is away from school, and away from colleagues who you teach with, to talk about your experiences and make sense of how you are feeling We know from student evaluations that this is valued very highly.</a:t>
            </a:r>
          </a:p>
        </p:txBody>
      </p:sp>
      <p:sp>
        <p:nvSpPr>
          <p:cNvPr id="4" name="Slide Number Placeholder 3"/>
          <p:cNvSpPr>
            <a:spLocks noGrp="1"/>
          </p:cNvSpPr>
          <p:nvPr>
            <p:ph type="sldNum" sz="quarter" idx="5"/>
          </p:nvPr>
        </p:nvSpPr>
        <p:spPr/>
        <p:txBody>
          <a:bodyPr/>
          <a:lstStyle/>
          <a:p>
            <a:fld id="{83E0E141-D9C7-4E2A-A7E4-B4E87545A7A1}" type="slidenum">
              <a:rPr lang="en-GB" smtClean="0"/>
              <a:t>11</a:t>
            </a:fld>
            <a:endParaRPr lang="en-GB"/>
          </a:p>
        </p:txBody>
      </p:sp>
    </p:spTree>
    <p:extLst>
      <p:ext uri="{BB962C8B-B14F-4D97-AF65-F5344CB8AC3E}">
        <p14:creationId xmlns:p14="http://schemas.microsoft.com/office/powerpoint/2010/main" val="2675226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our curriculum and the design of our courses enable us to do a whole range of things that we feel make our programmes so good. </a:t>
            </a:r>
          </a:p>
          <a:p>
            <a:r>
              <a:rPr lang="en-GB" dirty="0"/>
              <a:t>We can keep revisiting ideas, gradually building both your understanding and your practical expertise</a:t>
            </a:r>
          </a:p>
          <a:p>
            <a:r>
              <a:rPr lang="en-GB" dirty="0"/>
              <a:t>We can genuinely connect theory and practice – so you are not expected to read something or explore a theory for an academic purpose, you are always doing it to become a better teacher</a:t>
            </a:r>
          </a:p>
          <a:p>
            <a:r>
              <a:rPr lang="en-GB" dirty="0"/>
              <a:t>We can have a really strong focus on subject expertise both at primary and secondary</a:t>
            </a:r>
          </a:p>
          <a:p>
            <a:r>
              <a:rPr lang="en-GB" dirty="0"/>
              <a:t>We can personalise your experience through support and enrichment opportunities</a:t>
            </a:r>
          </a:p>
          <a:p>
            <a:r>
              <a:rPr lang="en-GB" dirty="0"/>
              <a:t>And, really importantly we can have a strong focus on wellbeing and supporting you to develop your own professional identity</a:t>
            </a:r>
          </a:p>
        </p:txBody>
      </p:sp>
      <p:sp>
        <p:nvSpPr>
          <p:cNvPr id="4" name="Slide Number Placeholder 3"/>
          <p:cNvSpPr>
            <a:spLocks noGrp="1"/>
          </p:cNvSpPr>
          <p:nvPr>
            <p:ph type="sldNum" sz="quarter" idx="10"/>
          </p:nvPr>
        </p:nvSpPr>
        <p:spPr/>
        <p:txBody>
          <a:bodyPr/>
          <a:lstStyle/>
          <a:p>
            <a:fld id="{83E0E141-D9C7-4E2A-A7E4-B4E87545A7A1}" type="slidenum">
              <a:rPr lang="en-GB" smtClean="0"/>
              <a:t>12</a:t>
            </a:fld>
            <a:endParaRPr lang="en-GB"/>
          </a:p>
        </p:txBody>
      </p:sp>
    </p:spTree>
    <p:extLst>
      <p:ext uri="{BB962C8B-B14F-4D97-AF65-F5344CB8AC3E}">
        <p14:creationId xmlns:p14="http://schemas.microsoft.com/office/powerpoint/2010/main" val="3526228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say a little more about support and enrichment</a:t>
            </a:r>
          </a:p>
          <a:p>
            <a:r>
              <a:rPr lang="en-US" dirty="0"/>
              <a:t>In terms of support you will have a personal tutor that will work with you throughout the year. They will visit you in school, they will have regular tutorials with you and they will be there for you at any point when you need support or want to discuss anything.</a:t>
            </a:r>
          </a:p>
          <a:p>
            <a:r>
              <a:rPr lang="en-US" dirty="0"/>
              <a:t>In school you will have a personal mentor. They will have dedicated time to support you, they will attend regular development sessions at the university and they will know your </a:t>
            </a:r>
            <a:r>
              <a:rPr lang="en-US" dirty="0" err="1"/>
              <a:t>programme</a:t>
            </a:r>
            <a:r>
              <a:rPr lang="en-US" dirty="0"/>
              <a:t> well. Actually many of our mentors are ex students so they have a firsthand knowledge of what you are going through!</a:t>
            </a:r>
          </a:p>
          <a:p>
            <a:r>
              <a:rPr lang="en-US" dirty="0"/>
              <a:t>In each school there will also be a coordinator or ITE lead who oversees all the trainee teachers in the school and provides an additional layer of support and guidance.</a:t>
            </a:r>
          </a:p>
          <a:p>
            <a:r>
              <a:rPr lang="en-US" dirty="0"/>
              <a:t>Finally because you are a University of Nottingham student you will also be able to draw on all the support and guidance any student would have access to. The School of Education has a dedicated welfare officer and they are there to talk to but also to guide you to further support if it is needed.</a:t>
            </a:r>
          </a:p>
        </p:txBody>
      </p:sp>
      <p:sp>
        <p:nvSpPr>
          <p:cNvPr id="4" name="Slide Number Placeholder 3"/>
          <p:cNvSpPr>
            <a:spLocks noGrp="1"/>
          </p:cNvSpPr>
          <p:nvPr>
            <p:ph type="sldNum" sz="quarter" idx="5"/>
          </p:nvPr>
        </p:nvSpPr>
        <p:spPr/>
        <p:txBody>
          <a:bodyPr/>
          <a:lstStyle/>
          <a:p>
            <a:fld id="{83E0E141-D9C7-4E2A-A7E4-B4E87545A7A1}" type="slidenum">
              <a:rPr lang="en-GB" smtClean="0"/>
              <a:t>13</a:t>
            </a:fld>
            <a:endParaRPr lang="en-GB"/>
          </a:p>
        </p:txBody>
      </p:sp>
    </p:spTree>
    <p:extLst>
      <p:ext uri="{BB962C8B-B14F-4D97-AF65-F5344CB8AC3E}">
        <p14:creationId xmlns:p14="http://schemas.microsoft.com/office/powerpoint/2010/main" val="2077309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enrichment we offer a wide range of additional activities and experiences that you can choose from to explore personal areas of interest.</a:t>
            </a:r>
          </a:p>
          <a:p>
            <a:r>
              <a:rPr lang="en-US" dirty="0"/>
              <a:t>On all courses there are opportunities for alternative experiences in different settings. These experiences differ from course to course but could include spending some time in a school that has a specific expertise, for example expertise in working with children whose first language is not English. It might be having a week’s experience in a special school or helping out at a special school’s Christmas party. It could be a whole course immersion day where you all go to a school for a day where there is a carefully planned focus on a particular issue.</a:t>
            </a:r>
          </a:p>
          <a:p>
            <a:endParaRPr lang="en-US" dirty="0"/>
          </a:p>
          <a:p>
            <a:r>
              <a:rPr lang="en-US" dirty="0"/>
              <a:t>All of our student teachers have the opportunity to complete a two day course run by Mental Health First Aid England which accredits them as a Mental health First Aider Youth.</a:t>
            </a:r>
          </a:p>
          <a:p>
            <a:endParaRPr lang="en-US" dirty="0"/>
          </a:p>
          <a:p>
            <a:r>
              <a:rPr lang="en-US" dirty="0"/>
              <a:t>We run a range of support groups each year for different groups of students such as career changers or internationally educated students. You may wonder why I have listed these here and not in the previous section on support. That is because, whilst they are offering a supportive space where students with similar challenges can get together our focus is on seeing the assets that different groups of students bring to their role as a teacher and so the groups focus on the strengths of these students and how they can enrich a school’s offering to pupils.</a:t>
            </a:r>
          </a:p>
        </p:txBody>
      </p:sp>
      <p:sp>
        <p:nvSpPr>
          <p:cNvPr id="4" name="Slide Number Placeholder 3"/>
          <p:cNvSpPr>
            <a:spLocks noGrp="1"/>
          </p:cNvSpPr>
          <p:nvPr>
            <p:ph type="sldNum" sz="quarter" idx="5"/>
          </p:nvPr>
        </p:nvSpPr>
        <p:spPr/>
        <p:txBody>
          <a:bodyPr/>
          <a:lstStyle/>
          <a:p>
            <a:fld id="{83E0E141-D9C7-4E2A-A7E4-B4E87545A7A1}" type="slidenum">
              <a:rPr lang="en-GB" smtClean="0"/>
              <a:t>14</a:t>
            </a:fld>
            <a:endParaRPr lang="en-GB"/>
          </a:p>
        </p:txBody>
      </p:sp>
    </p:spTree>
    <p:extLst>
      <p:ext uri="{BB962C8B-B14F-4D97-AF65-F5344CB8AC3E}">
        <p14:creationId xmlns:p14="http://schemas.microsoft.com/office/powerpoint/2010/main" val="284164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Finally I want to say something about how we assess you.</a:t>
            </a:r>
          </a:p>
          <a:p>
            <a:r>
              <a:rPr lang="en-US" dirty="0"/>
              <a:t>In terms of assessment there are two key elements to how we assess you.</a:t>
            </a:r>
          </a:p>
          <a:p>
            <a:r>
              <a:rPr lang="en-US" dirty="0"/>
              <a:t>By the end of the course you need to have met all the Teachers’ Standards which are a national set of standards that all trainee teachers must meet. We take an holistic approach to assessing whether you have met the standards. We do not expect you to gather pieces of evidence to tick off against each standard. With our partnership, and underpinned by our curriculum framework, we have developed an approach to monitoring your progress that avoids this and enables you to be involved in the process. Our key message is that if you are engaging successfully with all elements of your course you will be meeting the standards and it is only if you are facing difficulties that it is helpful to separate them out to identify the key areas you need to work on.</a:t>
            </a:r>
          </a:p>
          <a:p>
            <a:r>
              <a:rPr lang="en-US" dirty="0"/>
              <a:t>In terms of assignments you will have two assignments that focus on teaching and learning. These are very much embedded in your practice. So, for example, you might plan a sequence of lessons based on research, teach the lessons and evaluate the pupils’ learning or you might have to explain your personal philosophy of teaching and learning in your subject and justify the approaches you take as a teacher drawing on research and theory. You will then have a third assignment that is a report of a small scale piece of research that you carry out in your main placement school. This might, for example, be exploring pupils’ perceptions about a particular issue so that this can inform your teaching. The key is that the assignments are not separate stand alone essays done for the university, they are linked to what you are doing in school and designed to make you a better teacher.</a:t>
            </a:r>
          </a:p>
        </p:txBody>
      </p:sp>
      <p:sp>
        <p:nvSpPr>
          <p:cNvPr id="4" name="Slide Number Placeholder 3"/>
          <p:cNvSpPr>
            <a:spLocks noGrp="1"/>
          </p:cNvSpPr>
          <p:nvPr>
            <p:ph type="sldNum" sz="quarter" idx="5"/>
          </p:nvPr>
        </p:nvSpPr>
        <p:spPr/>
        <p:txBody>
          <a:bodyPr/>
          <a:lstStyle/>
          <a:p>
            <a:fld id="{83E0E141-D9C7-4E2A-A7E4-B4E87545A7A1}" type="slidenum">
              <a:rPr lang="en-GB" smtClean="0"/>
              <a:t>15</a:t>
            </a:fld>
            <a:endParaRPr lang="en-GB"/>
          </a:p>
        </p:txBody>
      </p:sp>
    </p:spTree>
    <p:extLst>
      <p:ext uri="{BB962C8B-B14F-4D97-AF65-F5344CB8AC3E}">
        <p14:creationId xmlns:p14="http://schemas.microsoft.com/office/powerpoint/2010/main" val="3649788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gives you a whistle stop tour of our ITE </a:t>
            </a:r>
            <a:r>
              <a:rPr lang="en-US" dirty="0" err="1"/>
              <a:t>programmes</a:t>
            </a:r>
            <a:r>
              <a:rPr lang="en-US" dirty="0"/>
              <a:t> and, hopefully, helps you understand our passion for teacher education and the uniqueness of our courses.</a:t>
            </a:r>
          </a:p>
          <a:p>
            <a:r>
              <a:rPr lang="en-US" dirty="0"/>
              <a:t>The next stage for you will be to have an interview. This will include an opportunity to get to know us a bit better and ask questions. We will be able to get to know you and hear about why you want to be a teacher. </a:t>
            </a:r>
          </a:p>
        </p:txBody>
      </p:sp>
      <p:sp>
        <p:nvSpPr>
          <p:cNvPr id="4" name="Slide Number Placeholder 3"/>
          <p:cNvSpPr>
            <a:spLocks noGrp="1"/>
          </p:cNvSpPr>
          <p:nvPr>
            <p:ph type="sldNum" sz="quarter" idx="5"/>
          </p:nvPr>
        </p:nvSpPr>
        <p:spPr/>
        <p:txBody>
          <a:bodyPr/>
          <a:lstStyle/>
          <a:p>
            <a:fld id="{83E0E141-D9C7-4E2A-A7E4-B4E87545A7A1}" type="slidenum">
              <a:rPr lang="en-GB" smtClean="0"/>
              <a:t>16</a:t>
            </a:fld>
            <a:endParaRPr lang="en-GB"/>
          </a:p>
        </p:txBody>
      </p:sp>
    </p:spTree>
    <p:extLst>
      <p:ext uri="{BB962C8B-B14F-4D97-AF65-F5344CB8AC3E}">
        <p14:creationId xmlns:p14="http://schemas.microsoft.com/office/powerpoint/2010/main" val="91272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have details about what to prepare for your interview that are specific to the course you have applied for but one thing we know you may have questions about and that we will want to discuss with you at interview is fundamental maths and English skills.</a:t>
            </a:r>
          </a:p>
          <a:p>
            <a:r>
              <a:rPr lang="en-GB" dirty="0"/>
              <a:t>For all beginning teachers starting a course from September 2020 they will have to demonstrate their competence in the four areas you see here by the end of their training programme. </a:t>
            </a:r>
          </a:p>
          <a:p>
            <a:r>
              <a:rPr lang="en-GB" dirty="0"/>
              <a:t>This has replaced the QTS tests that applicants used to have to pass before starting a programme</a:t>
            </a:r>
          </a:p>
        </p:txBody>
      </p:sp>
      <p:sp>
        <p:nvSpPr>
          <p:cNvPr id="4" name="Slide Number Placeholder 3"/>
          <p:cNvSpPr>
            <a:spLocks noGrp="1"/>
          </p:cNvSpPr>
          <p:nvPr>
            <p:ph type="sldNum" sz="quarter" idx="10"/>
          </p:nvPr>
        </p:nvSpPr>
        <p:spPr/>
        <p:txBody>
          <a:bodyPr/>
          <a:lstStyle/>
          <a:p>
            <a:fld id="{83E0E141-D9C7-4E2A-A7E4-B4E87545A7A1}" type="slidenum">
              <a:rPr lang="en-GB" smtClean="0"/>
              <a:t>17</a:t>
            </a:fld>
            <a:endParaRPr lang="en-GB"/>
          </a:p>
        </p:txBody>
      </p:sp>
    </p:spTree>
    <p:extLst>
      <p:ext uri="{BB962C8B-B14F-4D97-AF65-F5344CB8AC3E}">
        <p14:creationId xmlns:p14="http://schemas.microsoft.com/office/powerpoint/2010/main" val="1421202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to this will be the same as our approach to how we assess our students against the teachers’ standards. We like to consider an individual’s abilities and competencies holistically and we avoid tests and collecting pieces of evidence to tick off as much as we possibly can!</a:t>
            </a:r>
          </a:p>
          <a:p>
            <a:r>
              <a:rPr lang="en-US" dirty="0"/>
              <a:t>At interview we would like to discuss with you how confident you feel about these skills and share with us what support you think you might need in order to be fully competent in all areas by the end of your training </a:t>
            </a:r>
            <a:r>
              <a:rPr lang="en-US" dirty="0" err="1"/>
              <a:t>programme</a:t>
            </a:r>
            <a:r>
              <a:rPr lang="en-US" dirty="0"/>
              <a:t>. Based on this discussion we might direct you to resources to engage with before the course and then through the course there will be regular opportunities for further development.</a:t>
            </a:r>
          </a:p>
          <a:p>
            <a:endParaRPr lang="en-US" dirty="0"/>
          </a:p>
        </p:txBody>
      </p:sp>
      <p:sp>
        <p:nvSpPr>
          <p:cNvPr id="4" name="Slide Number Placeholder 3"/>
          <p:cNvSpPr>
            <a:spLocks noGrp="1"/>
          </p:cNvSpPr>
          <p:nvPr>
            <p:ph type="sldNum" sz="quarter" idx="5"/>
          </p:nvPr>
        </p:nvSpPr>
        <p:spPr/>
        <p:txBody>
          <a:bodyPr/>
          <a:lstStyle/>
          <a:p>
            <a:fld id="{83E0E141-D9C7-4E2A-A7E4-B4E87545A7A1}" type="slidenum">
              <a:rPr lang="en-GB" smtClean="0"/>
              <a:t>18</a:t>
            </a:fld>
            <a:endParaRPr lang="en-GB"/>
          </a:p>
        </p:txBody>
      </p:sp>
    </p:spTree>
    <p:extLst>
      <p:ext uri="{BB962C8B-B14F-4D97-AF65-F5344CB8AC3E}">
        <p14:creationId xmlns:p14="http://schemas.microsoft.com/office/powerpoint/2010/main" val="2736347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return to your interview. We aim to make the interview experience as welcoming as we can so please try not to worry about it! I hope this has given you a good flavor of the university of Nottingham and that you are now excited to have a conversation with us. Good luck!</a:t>
            </a:r>
          </a:p>
          <a:p>
            <a:endParaRPr lang="en-US" dirty="0"/>
          </a:p>
        </p:txBody>
      </p:sp>
      <p:sp>
        <p:nvSpPr>
          <p:cNvPr id="4" name="Slide Number Placeholder 3"/>
          <p:cNvSpPr>
            <a:spLocks noGrp="1"/>
          </p:cNvSpPr>
          <p:nvPr>
            <p:ph type="sldNum" sz="quarter" idx="5"/>
          </p:nvPr>
        </p:nvSpPr>
        <p:spPr/>
        <p:txBody>
          <a:bodyPr/>
          <a:lstStyle/>
          <a:p>
            <a:fld id="{83E0E141-D9C7-4E2A-A7E4-B4E87545A7A1}" type="slidenum">
              <a:rPr lang="en-GB" smtClean="0"/>
              <a:t>19</a:t>
            </a:fld>
            <a:endParaRPr lang="en-GB"/>
          </a:p>
        </p:txBody>
      </p:sp>
    </p:spTree>
    <p:extLst>
      <p:ext uri="{BB962C8B-B14F-4D97-AF65-F5344CB8AC3E}">
        <p14:creationId xmlns:p14="http://schemas.microsoft.com/office/powerpoint/2010/main" val="360201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Before focusing on our programmes I thought it would be helpful to bust a few myths that are out there about university-led teacher training.</a:t>
            </a:r>
          </a:p>
          <a:p>
            <a:r>
              <a:rPr lang="en-GB" dirty="0"/>
              <a:t>One comment we often hear is that people want to be in school as soon as possible and don’t want to be stuck in a university. Of course you would want that and as a trainee teacher you will want to be mostly in schools. On all our programmes, your first school experiences start in week one of the course and over the year you spend the majority of your time in schools</a:t>
            </a:r>
          </a:p>
          <a:p>
            <a:r>
              <a:rPr lang="en-GB" dirty="0"/>
              <a:t>Your university experience as a beginning teacher is completely different to an undergraduate experience. You are not coming in for huge whole course lectures where you sit in silence listening. When you are in university you are actively working with tutors and peers constantly exploring teaching and learning</a:t>
            </a:r>
          </a:p>
          <a:p>
            <a:r>
              <a:rPr lang="en-GB" dirty="0"/>
              <a:t>It is true that as a university we will expect you to engage with theory and research but this is always to make you a better teacher – so, for example, we might explore research about childhood development to understand how children learn and what you should do as a teacher or we might explore theories about behaviour for learning to help you analyse what is and is not working in your classroom</a:t>
            </a:r>
          </a:p>
          <a:p>
            <a:r>
              <a:rPr lang="en-GB" dirty="0"/>
              <a:t>We are not out of touch or retired teachers living in an ivory tower! We are all very experienced teachers who are now dedicated to being expert teacher educators. So just as a teacher would constantly think about their pupils’ learning and progress and how to support them we think about beginning teachers’ learning and progress and how to support you. We complement the expert teachers you will work with in schools, both of us offering you something different but equally important.</a:t>
            </a:r>
          </a:p>
        </p:txBody>
      </p:sp>
      <p:sp>
        <p:nvSpPr>
          <p:cNvPr id="4" name="Slide Number Placeholder 3"/>
          <p:cNvSpPr>
            <a:spLocks noGrp="1"/>
          </p:cNvSpPr>
          <p:nvPr>
            <p:ph type="sldNum" sz="quarter" idx="10"/>
          </p:nvPr>
        </p:nvSpPr>
        <p:spPr/>
        <p:txBody>
          <a:bodyPr/>
          <a:lstStyle/>
          <a:p>
            <a:fld id="{83E0E141-D9C7-4E2A-A7E4-B4E87545A7A1}" type="slidenum">
              <a:rPr lang="en-GB" smtClean="0"/>
              <a:t>2</a:t>
            </a:fld>
            <a:endParaRPr lang="en-GB"/>
          </a:p>
        </p:txBody>
      </p:sp>
    </p:spTree>
    <p:extLst>
      <p:ext uri="{BB962C8B-B14F-4D97-AF65-F5344CB8AC3E}">
        <p14:creationId xmlns:p14="http://schemas.microsoft.com/office/powerpoint/2010/main" val="115006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a:t>Now that’s out the way, I want to start thinking about why you might choose Nottingham for your teacher training and I think there are some really important reasons why this would be a good idea!</a:t>
            </a:r>
          </a:p>
          <a:p>
            <a:endParaRPr lang="en-GB" dirty="0"/>
          </a:p>
          <a:p>
            <a:r>
              <a:rPr lang="en-GB" dirty="0"/>
              <a:t>Firstly, as a Russell Group provider of ITE we have a global reputation and we are part of a very well established community of teacher educators and educational researchers. We work closely with each other and this enables us to draw on national and international knowledge and expertise to ensure our courses are cutting edge and innovative. </a:t>
            </a:r>
          </a:p>
          <a:p>
            <a:r>
              <a:rPr lang="en-GB" dirty="0"/>
              <a:t>I think this means you get a unique experience as a beginning teacher:</a:t>
            </a:r>
          </a:p>
          <a:p>
            <a:r>
              <a:rPr lang="en-GB" dirty="0"/>
              <a:t>You gain access to world-renowned figures in fields of education, for example one of our professors of learning sciences works with all our student teachers to explore the very latest research about children’s learning, how the brain develops and the part memory plays in learning</a:t>
            </a:r>
          </a:p>
          <a:p>
            <a:r>
              <a:rPr lang="en-GB" dirty="0"/>
              <a:t>You are able to engage with innovative approaches to teacher development, for example we have experts in lesson study who have helped us design experiences where a large group of our student teachers all observe a live lesson together and then explore the learning that has taken place with the class teacher</a:t>
            </a:r>
          </a:p>
          <a:p>
            <a:r>
              <a:rPr lang="en-GB" dirty="0"/>
              <a:t>We work with a wide range of partners, beyond schools to develop initiatives for our programmes. For example, we are currently exploring ways of working with Nottingham Castle to help trainee teachers access and appreciate the learning opportunities our local attractions offer</a:t>
            </a:r>
          </a:p>
          <a:p>
            <a:r>
              <a:rPr lang="en-GB" dirty="0"/>
              <a:t>These are just a few examples of what we are able to do as a Russell Group university, there are many more that we can share with you at interview.</a:t>
            </a:r>
          </a:p>
          <a:p>
            <a:endParaRPr lang="en-GB" dirty="0"/>
          </a:p>
          <a:p>
            <a:r>
              <a:rPr lang="en-GB" dirty="0"/>
              <a:t>I think the final thing that is worth saying is that a PGCE from a Russell Group university is recognised for its quality. It tells an employing school that you have engaged deeply with research about teaching and learning as well as constantly developing your skills as a teacher in the classroom. It is a qualification that is recognised internationally as well as nationally and it is the perfect basis for further study if you decide to continue your own education in the future.</a:t>
            </a:r>
          </a:p>
        </p:txBody>
      </p:sp>
      <p:sp>
        <p:nvSpPr>
          <p:cNvPr id="4" name="Slide Number Placeholder 3"/>
          <p:cNvSpPr>
            <a:spLocks noGrp="1"/>
          </p:cNvSpPr>
          <p:nvPr>
            <p:ph type="sldNum" sz="quarter" idx="10"/>
          </p:nvPr>
        </p:nvSpPr>
        <p:spPr/>
        <p:txBody>
          <a:bodyPr/>
          <a:lstStyle/>
          <a:p>
            <a:fld id="{83E0E141-D9C7-4E2A-A7E4-B4E87545A7A1}" type="slidenum">
              <a:rPr lang="en-GB" smtClean="0"/>
              <a:t>3</a:t>
            </a:fld>
            <a:endParaRPr lang="en-GB"/>
          </a:p>
        </p:txBody>
      </p:sp>
    </p:spTree>
    <p:extLst>
      <p:ext uri="{BB962C8B-B14F-4D97-AF65-F5344CB8AC3E}">
        <p14:creationId xmlns:p14="http://schemas.microsoft.com/office/powerpoint/2010/main" val="273958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why Nottingham in particular?</a:t>
            </a:r>
          </a:p>
          <a:p>
            <a:r>
              <a:rPr lang="en-GB" dirty="0"/>
              <a:t>All our courses are underpinned by a carefully constructed curriculum that we have developed. Our work in this area has been presented nationally and is recognised as being innovative and unique.</a:t>
            </a:r>
          </a:p>
          <a:p>
            <a:r>
              <a:rPr lang="en-GB" dirty="0"/>
              <a:t>I will talk more about our partnership shortly but it genuinely is special and is key to everything we do</a:t>
            </a:r>
          </a:p>
          <a:p>
            <a:r>
              <a:rPr lang="en-GB" dirty="0"/>
              <a:t>This third point is, I think, really important. Through our partnership you will work with amazing school-based teachers and mentors but you will also work closely with university tutors. Our role is to constantly think about your education as a beginning teacher and, whilst we are all experienced teachers, we are now expert teacher educators putting you at the heart of everything we do so you can focus on the pupils you are teaching.</a:t>
            </a:r>
          </a:p>
          <a:p>
            <a:r>
              <a:rPr lang="en-GB" dirty="0"/>
              <a:t>We have a very strong focus on subject expertise and have a team of specialist tutors for each subject we offer at secondary. Our primary team is made up of really experienced teacher educators who have different specialisms across the primary curriculum.</a:t>
            </a:r>
          </a:p>
          <a:p>
            <a:r>
              <a:rPr lang="en-GB" dirty="0"/>
              <a:t>We strongly believe that becoming a teacher is a very personal journey, people progress at different rates, they have different strengths and interests and they have different personal beliefs and values. Our courses aim to support you develop as an individual. We challenge you to explore what type of teacher you want to be and why and then help you realise your vision through a personalised approach to supporting you.</a:t>
            </a:r>
          </a:p>
        </p:txBody>
      </p:sp>
      <p:sp>
        <p:nvSpPr>
          <p:cNvPr id="4" name="Slide Number Placeholder 3"/>
          <p:cNvSpPr>
            <a:spLocks noGrp="1"/>
          </p:cNvSpPr>
          <p:nvPr>
            <p:ph type="sldNum" sz="quarter" idx="10"/>
          </p:nvPr>
        </p:nvSpPr>
        <p:spPr/>
        <p:txBody>
          <a:bodyPr/>
          <a:lstStyle/>
          <a:p>
            <a:fld id="{83E0E141-D9C7-4E2A-A7E4-B4E87545A7A1}" type="slidenum">
              <a:rPr lang="en-GB" smtClean="0"/>
              <a:t>4</a:t>
            </a:fld>
            <a:endParaRPr lang="en-GB"/>
          </a:p>
        </p:txBody>
      </p:sp>
    </p:spTree>
    <p:extLst>
      <p:ext uri="{BB962C8B-B14F-4D97-AF65-F5344CB8AC3E}">
        <p14:creationId xmlns:p14="http://schemas.microsoft.com/office/powerpoint/2010/main" val="198359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that hasn’t sold you then why not focus on the city of Nottingham and why it is such a lovely place to be. We have a thriving social and cultural scene, we have wonderful parks and countryside on our doorstep and we are perfectly positioned in the UK for travelling around the country when you have time off.</a:t>
            </a:r>
          </a:p>
        </p:txBody>
      </p:sp>
      <p:sp>
        <p:nvSpPr>
          <p:cNvPr id="4" name="Slide Number Placeholder 3"/>
          <p:cNvSpPr>
            <a:spLocks noGrp="1"/>
          </p:cNvSpPr>
          <p:nvPr>
            <p:ph type="sldNum" sz="quarter" idx="5"/>
          </p:nvPr>
        </p:nvSpPr>
        <p:spPr/>
        <p:txBody>
          <a:bodyPr/>
          <a:lstStyle/>
          <a:p>
            <a:fld id="{83E0E141-D9C7-4E2A-A7E4-B4E87545A7A1}" type="slidenum">
              <a:rPr lang="en-GB" smtClean="0"/>
              <a:t>5</a:t>
            </a:fld>
            <a:endParaRPr lang="en-GB"/>
          </a:p>
        </p:txBody>
      </p:sp>
    </p:spTree>
    <p:extLst>
      <p:ext uri="{BB962C8B-B14F-4D97-AF65-F5344CB8AC3E}">
        <p14:creationId xmlns:p14="http://schemas.microsoft.com/office/powerpoint/2010/main" val="179979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our partnership. We work with around 150 to 200 school in the local region and we really believe our partnership is special!</a:t>
            </a:r>
          </a:p>
          <a:p>
            <a:r>
              <a:rPr lang="en-GB" dirty="0"/>
              <a:t>We have a long history of working collaboratively with our local schools and we recognise that we all bring different expertise to the table which adds to the richness of what we can offer our beginning teachers.</a:t>
            </a:r>
          </a:p>
          <a:p>
            <a:r>
              <a:rPr lang="en-GB" dirty="0"/>
              <a:t>Our schools are very varied – we work with some of the largest schools in the region and some of the smallest, we have schools that have a special focus (for example on languages, science and technology or inclusion), we have schools that serve some of the most affluent communities in the region and schools that face challenging circumstances for a whole range of reasons. What all our schools have in common is a commitment to supporting the next generation of teachers.</a:t>
            </a:r>
          </a:p>
          <a:p>
            <a:r>
              <a:rPr lang="en-GB" dirty="0"/>
              <a:t>Our schools are heavily involved in the design of our programmes and curriculum and we are committed to creativity and innovation as we develop approaches and initiatives.</a:t>
            </a:r>
          </a:p>
          <a:p>
            <a:r>
              <a:rPr lang="en-GB" dirty="0"/>
              <a:t>I have put this Ofsted quote up as for the last three Ofsted inspections which span over fifteen years a similar comment recognising the quality of our partnership has appeared in every report!</a:t>
            </a:r>
          </a:p>
          <a:p>
            <a:r>
              <a:rPr lang="en-GB" dirty="0"/>
              <a:t>  </a:t>
            </a:r>
          </a:p>
        </p:txBody>
      </p:sp>
      <p:sp>
        <p:nvSpPr>
          <p:cNvPr id="4" name="Slide Number Placeholder 3"/>
          <p:cNvSpPr>
            <a:spLocks noGrp="1"/>
          </p:cNvSpPr>
          <p:nvPr>
            <p:ph type="sldNum" sz="quarter" idx="10"/>
          </p:nvPr>
        </p:nvSpPr>
        <p:spPr/>
        <p:txBody>
          <a:bodyPr/>
          <a:lstStyle/>
          <a:p>
            <a:fld id="{83E0E141-D9C7-4E2A-A7E4-B4E87545A7A1}" type="slidenum">
              <a:rPr lang="en-GB" smtClean="0"/>
              <a:t>6</a:t>
            </a:fld>
            <a:endParaRPr lang="en-GB"/>
          </a:p>
        </p:txBody>
      </p:sp>
    </p:spTree>
    <p:extLst>
      <p:ext uri="{BB962C8B-B14F-4D97-AF65-F5344CB8AC3E}">
        <p14:creationId xmlns:p14="http://schemas.microsoft.com/office/powerpoint/2010/main" val="51289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very carefully designed curriculum that underpins all our ITE programmes.</a:t>
            </a:r>
          </a:p>
          <a:p>
            <a:r>
              <a:rPr lang="en-GB" dirty="0"/>
              <a:t>We believe that the knowledge and skills an effective teacher has is very specialised. Not everyone can be a teacher and it doesn’t matter how well you know something yourself, to teach it to someone else needs new and very expert knowledge. We have broken this down into a set of key strands and you explore these throughout the course, gradually developing your understanding and expertise in each area. </a:t>
            </a:r>
          </a:p>
          <a:p>
            <a:r>
              <a:rPr lang="en-GB" dirty="0"/>
              <a:t>I suspect most of these areas you would expect to see in a curriculum for beginning teachers – of course we focus on what it means to be a professional, we look at subject knowledge for teaching, we explore different pedagogies, we teach you how to plan and teach lessons and how to assess learning, we explore barriers to learning like special needs and have a strong focus on inclusion and we constantly think about the different relationships we build as teachers, how we manage behaviour in the classroom and how we communicate with parents. </a:t>
            </a:r>
          </a:p>
          <a:p>
            <a:r>
              <a:rPr lang="en-GB" dirty="0"/>
              <a:t>The strand that may be less obvious but that we strongly believe in is the one entitled ‘Teacher as Thinker’. Throughout the course we will challenge you to think about your own learning and help you develop your own personal philosophy about how children learn and what that means to teaching. We will expect you to engage with research to shape your thinking and we will expect you to be intellectually curious. For us it is this way of being and thinking that will help you navigate the many situations and challenges you will experience through your career as a teacher and it is this way of being that will help you maintain your passion and love for the job.</a:t>
            </a:r>
          </a:p>
        </p:txBody>
      </p:sp>
      <p:sp>
        <p:nvSpPr>
          <p:cNvPr id="4" name="Slide Number Placeholder 3"/>
          <p:cNvSpPr>
            <a:spLocks noGrp="1"/>
          </p:cNvSpPr>
          <p:nvPr>
            <p:ph type="sldNum" sz="quarter" idx="10"/>
          </p:nvPr>
        </p:nvSpPr>
        <p:spPr/>
        <p:txBody>
          <a:bodyPr/>
          <a:lstStyle/>
          <a:p>
            <a:fld id="{83E0E141-D9C7-4E2A-A7E4-B4E87545A7A1}" type="slidenum">
              <a:rPr lang="en-GB" smtClean="0"/>
              <a:t>7</a:t>
            </a:fld>
            <a:endParaRPr lang="en-GB"/>
          </a:p>
        </p:txBody>
      </p:sp>
    </p:spTree>
    <p:extLst>
      <p:ext uri="{BB962C8B-B14F-4D97-AF65-F5344CB8AC3E}">
        <p14:creationId xmlns:p14="http://schemas.microsoft.com/office/powerpoint/2010/main" val="117007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Alongside thinking about the knowledge and skills a teacher needs to develop we have thought carefully about the journey a beginning teacher goes on and have created a set of phases for each course. Each phase has an overriding inquiry question so you, and everyone working with you, has a clear focus for that period of time. Feedback from our students has shown that this is particularly helpful in enabling them to understand what they should be thinking about at any point and in reassuring them that they don’t need to know or be able to do everything straightaway. So, for example, if you look at the phases of our secondary programme which is </a:t>
            </a:r>
            <a:r>
              <a:rPr lang="en-GB"/>
              <a:t>shown here, if </a:t>
            </a:r>
            <a:r>
              <a:rPr lang="en-GB" dirty="0"/>
              <a:t>by Christmas I have an understanding of the different ways in which I can plan, teach and evaluate lessons then I am doing ok. It doesn’t mean that all my lessons go well or that I am managing classes perfectly, it simply means that I can see how to put a lesson together and make some sort of sense afterwards of why it did or did not work. There is plenty of time through the rest of the course to then develop and perfect what I am doing.</a:t>
            </a:r>
          </a:p>
          <a:p>
            <a:endParaRPr lang="en-GB" dirty="0"/>
          </a:p>
          <a:p>
            <a:r>
              <a:rPr lang="en-GB" dirty="0"/>
              <a:t>The development of this framework has been a huge piece of work and we drew on national and international research about beginning teacher development as well as the expertise within our partnership to create it. Our work has been presented at different national fora and is recognised as unique and innovative.</a:t>
            </a:r>
          </a:p>
        </p:txBody>
      </p:sp>
      <p:sp>
        <p:nvSpPr>
          <p:cNvPr id="4" name="Slide Number Placeholder 3"/>
          <p:cNvSpPr>
            <a:spLocks noGrp="1"/>
          </p:cNvSpPr>
          <p:nvPr>
            <p:ph type="sldNum" sz="quarter" idx="10"/>
          </p:nvPr>
        </p:nvSpPr>
        <p:spPr/>
        <p:txBody>
          <a:bodyPr/>
          <a:lstStyle/>
          <a:p>
            <a:fld id="{83E0E141-D9C7-4E2A-A7E4-B4E87545A7A1}" type="slidenum">
              <a:rPr lang="en-GB" smtClean="0"/>
              <a:t>8</a:t>
            </a:fld>
            <a:endParaRPr lang="en-GB"/>
          </a:p>
        </p:txBody>
      </p:sp>
    </p:spTree>
    <p:extLst>
      <p:ext uri="{BB962C8B-B14F-4D97-AF65-F5344CB8AC3E}">
        <p14:creationId xmlns:p14="http://schemas.microsoft.com/office/powerpoint/2010/main" val="330259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know one of the things that you will be asking is what does this look like in reality.</a:t>
            </a:r>
          </a:p>
          <a:p>
            <a:endParaRPr lang="en-GB" dirty="0"/>
          </a:p>
          <a:p>
            <a:r>
              <a:rPr lang="en-GB" dirty="0"/>
              <a:t>On each course you will spend time in at least two schools and each programme has an overview like this that shows how your time is split between school and university. This is an example of the secondary PGCE programme. Where a day is blocked out as grey you are in university. Any other colour you are in school. So this shows you straightaway, as I said before, that you are in school from week one of the course and that the majority of your time over the year is based in a school. </a:t>
            </a:r>
          </a:p>
          <a:p>
            <a:endParaRPr lang="en-GB" dirty="0"/>
          </a:p>
          <a:p>
            <a:r>
              <a:rPr lang="en-GB" dirty="0"/>
              <a:t>The different colours mean different things on each course and at interview a member of staff will be able to talk in more detail about the programme you have applied for. </a:t>
            </a:r>
          </a:p>
        </p:txBody>
      </p:sp>
      <p:sp>
        <p:nvSpPr>
          <p:cNvPr id="4" name="Slide Number Placeholder 3"/>
          <p:cNvSpPr>
            <a:spLocks noGrp="1"/>
          </p:cNvSpPr>
          <p:nvPr>
            <p:ph type="sldNum" sz="quarter" idx="10"/>
          </p:nvPr>
        </p:nvSpPr>
        <p:spPr/>
        <p:txBody>
          <a:bodyPr/>
          <a:lstStyle/>
          <a:p>
            <a:fld id="{83E0E141-D9C7-4E2A-A7E4-B4E87545A7A1}" type="slidenum">
              <a:rPr lang="en-GB" smtClean="0"/>
              <a:t>9</a:t>
            </a:fld>
            <a:endParaRPr lang="en-GB"/>
          </a:p>
        </p:txBody>
      </p:sp>
    </p:spTree>
    <p:extLst>
      <p:ext uri="{BB962C8B-B14F-4D97-AF65-F5344CB8AC3E}">
        <p14:creationId xmlns:p14="http://schemas.microsoft.com/office/powerpoint/2010/main" val="423726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1DBF92EA-AA98-4D3E-927B-E19AA2A5E15D}" type="datetimeFigureOut">
              <a:rPr lang="en-GB" altLang="en-US"/>
              <a:pPr>
                <a:defRPr/>
              </a:pPr>
              <a:t>08/04/2020</a:t>
            </a:fld>
            <a:endParaRPr lang="en-GB"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99E4100C-40E7-4692-A091-57F685B93E47}" type="slidenum">
              <a:rPr lang="en-GB" altLang="en-US"/>
              <a:pPr>
                <a:defRPr/>
              </a:pPr>
              <a:t>‹#›</a:t>
            </a:fld>
            <a:endParaRPr lang="en-GB" altLang="en-US"/>
          </a:p>
        </p:txBody>
      </p:sp>
    </p:spTree>
    <p:extLst>
      <p:ext uri="{BB962C8B-B14F-4D97-AF65-F5344CB8AC3E}">
        <p14:creationId xmlns:p14="http://schemas.microsoft.com/office/powerpoint/2010/main" val="1963348217"/>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873817B3-52E3-436B-8838-4C2305AB312F}" type="datetimeFigureOut">
              <a:rPr lang="en-GB" altLang="en-US"/>
              <a:pPr>
                <a:defRPr/>
              </a:pPr>
              <a:t>08/04/2020</a:t>
            </a:fld>
            <a:endParaRPr lang="en-GB" altLang="en-US"/>
          </a:p>
        </p:txBody>
      </p:sp>
      <p:sp>
        <p:nvSpPr>
          <p:cNvPr id="6" name="Footer Placeholder 5"/>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D2D00CEB-3578-491B-943E-184834421628}" type="slidenum">
              <a:rPr lang="en-GB" altLang="en-US"/>
              <a:pPr>
                <a:defRPr/>
              </a:pPr>
              <a:t>‹#›</a:t>
            </a:fld>
            <a:endParaRPr lang="en-GB" altLang="en-US"/>
          </a:p>
        </p:txBody>
      </p:sp>
    </p:spTree>
    <p:extLst>
      <p:ext uri="{BB962C8B-B14F-4D97-AF65-F5344CB8AC3E}">
        <p14:creationId xmlns:p14="http://schemas.microsoft.com/office/powerpoint/2010/main" val="2935494356"/>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5C22049C-B03C-42FC-8456-D47D7491D304}" type="datetimeFigureOut">
              <a:rPr lang="en-GB" altLang="en-US"/>
              <a:pPr>
                <a:defRPr/>
              </a:pPr>
              <a:t>08/04/2020</a:t>
            </a:fld>
            <a:endParaRPr lang="en-GB"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62482B7-4181-411B-A384-C55C09E9F1DE}" type="slidenum">
              <a:rPr lang="en-GB" altLang="en-US"/>
              <a:pPr>
                <a:defRPr/>
              </a:pPr>
              <a:t>‹#›</a:t>
            </a:fld>
            <a:endParaRPr lang="en-GB" altLang="en-US"/>
          </a:p>
        </p:txBody>
      </p:sp>
    </p:spTree>
    <p:extLst>
      <p:ext uri="{BB962C8B-B14F-4D97-AF65-F5344CB8AC3E}">
        <p14:creationId xmlns:p14="http://schemas.microsoft.com/office/powerpoint/2010/main" val="4162977050"/>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275CB17E-7B88-4942-AB73-9FCD5D19B08F}" type="datetimeFigureOut">
              <a:rPr lang="en-GB" altLang="en-US"/>
              <a:pPr>
                <a:defRPr/>
              </a:pPr>
              <a:t>08/04/2020</a:t>
            </a:fld>
            <a:endParaRPr lang="en-GB"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40833F58-9CA8-4D7D-B30F-CEB24EEA98F1}" type="slidenum">
              <a:rPr lang="en-GB" altLang="en-US"/>
              <a:pPr>
                <a:defRPr/>
              </a:pPr>
              <a:t>‹#›</a:t>
            </a:fld>
            <a:endParaRPr lang="en-GB" altLang="en-US"/>
          </a:p>
        </p:txBody>
      </p:sp>
    </p:spTree>
    <p:extLst>
      <p:ext uri="{BB962C8B-B14F-4D97-AF65-F5344CB8AC3E}">
        <p14:creationId xmlns:p14="http://schemas.microsoft.com/office/powerpoint/2010/main" val="797962245"/>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9" name="Rectangle 8"/>
          <p:cNvSpPr/>
          <p:nvPr userDrawn="1"/>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416398" y="4161277"/>
            <a:ext cx="5359207"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Tree>
    <p:extLst>
      <p:ext uri="{BB962C8B-B14F-4D97-AF65-F5344CB8AC3E}">
        <p14:creationId xmlns:p14="http://schemas.microsoft.com/office/powerpoint/2010/main" val="328999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9" name="Rectangle 8"/>
          <p:cNvSpPr/>
          <p:nvPr userDrawn="1"/>
        </p:nvSpPr>
        <p:spPr>
          <a:xfrm>
            <a:off x="0" y="0"/>
            <a:ext cx="12192000" cy="685800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396100" y="4161277"/>
            <a:ext cx="5399803"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Tree>
    <p:extLst>
      <p:ext uri="{BB962C8B-B14F-4D97-AF65-F5344CB8AC3E}">
        <p14:creationId xmlns:p14="http://schemas.microsoft.com/office/powerpoint/2010/main" val="152299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10" name="Rectangle 9"/>
          <p:cNvSpPr/>
          <p:nvPr userDrawn="1"/>
        </p:nvSpPr>
        <p:spPr>
          <a:xfrm flipH="1">
            <a:off x="1" y="0"/>
            <a:ext cx="12190412" cy="6858000"/>
          </a:xfrm>
          <a:prstGeom prst="rect">
            <a:avLst/>
          </a:prstGeom>
          <a:blipFill dpi="0" rotWithShape="1">
            <a:blip r:embed="rId2" cstate="screen">
              <a:alphaModFix amt="4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
        <p:nvSpPr>
          <p:cNvPr id="2" name="Title 1"/>
          <p:cNvSpPr>
            <a:spLocks noGrp="1"/>
          </p:cNvSpPr>
          <p:nvPr>
            <p:ph type="ctrTitle"/>
          </p:nvPr>
        </p:nvSpPr>
        <p:spPr>
          <a:xfrm>
            <a:off x="4471877" y="2409650"/>
            <a:ext cx="7262923" cy="2387600"/>
          </a:xfrm>
        </p:spPr>
        <p:txBody>
          <a:bodyPr anchor="ctr">
            <a:noAutofit/>
          </a:bodyPr>
          <a:lstStyle>
            <a:lvl1pPr algn="r">
              <a:lnSpc>
                <a:spcPct val="100000"/>
              </a:lnSpc>
              <a:defRPr sz="6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09551" y="5562602"/>
            <a:ext cx="11525096" cy="947797"/>
          </a:xfrm>
          <a:prstGeom prst="rect">
            <a:avLst/>
          </a:prstGeom>
        </p:spPr>
        <p:txBody>
          <a:bodyPr anchor="ctr">
            <a:normAutofit/>
          </a:bodyPr>
          <a:lstStyle>
            <a:lvl1pPr marL="0" indent="0" algn="r">
              <a:buNone/>
              <a:defRPr sz="27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Tree>
    <p:extLst>
      <p:ext uri="{BB962C8B-B14F-4D97-AF65-F5344CB8AC3E}">
        <p14:creationId xmlns:p14="http://schemas.microsoft.com/office/powerpoint/2010/main" val="17973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2005012" y="98986"/>
            <a:ext cx="1018540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75573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1" pos="9" userDrawn="1">
          <p15:clr>
            <a:srgbClr val="FBAE40"/>
          </p15:clr>
        </p15:guide>
        <p15:guide id="2" pos="1004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1"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2005012" y="98986"/>
            <a:ext cx="1018540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22969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04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Tree>
    <p:extLst>
      <p:ext uri="{BB962C8B-B14F-4D97-AF65-F5344CB8AC3E}">
        <p14:creationId xmlns:p14="http://schemas.microsoft.com/office/powerpoint/2010/main" val="11124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9" name="Rectangle 8"/>
          <p:cNvSpPr/>
          <p:nvPr userDrawn="1"/>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416398" y="4161277"/>
            <a:ext cx="5359207"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Tree>
    <p:extLst>
      <p:ext uri="{BB962C8B-B14F-4D97-AF65-F5344CB8AC3E}">
        <p14:creationId xmlns:p14="http://schemas.microsoft.com/office/powerpoint/2010/main" val="362210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245399BE-0173-4EBF-B9C3-7F1598B32FB6}" type="datetimeFigureOut">
              <a:rPr lang="en-GB" altLang="en-US"/>
              <a:pPr>
                <a:defRPr/>
              </a:pPr>
              <a:t>08/04/2020</a:t>
            </a:fld>
            <a:endParaRPr lang="en-GB"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733C026-807A-4E57-AF91-A111917A38AB}" type="slidenum">
              <a:rPr lang="en-GB" altLang="en-US"/>
              <a:pPr>
                <a:defRPr/>
              </a:pPr>
              <a:t>‹#›</a:t>
            </a:fld>
            <a:endParaRPr lang="en-GB" altLang="en-US"/>
          </a:p>
        </p:txBody>
      </p:sp>
    </p:spTree>
    <p:extLst>
      <p:ext uri="{BB962C8B-B14F-4D97-AF65-F5344CB8AC3E}">
        <p14:creationId xmlns:p14="http://schemas.microsoft.com/office/powerpoint/2010/main" val="3279259971"/>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9" name="Rectangle 8"/>
          <p:cNvSpPr/>
          <p:nvPr userDrawn="1"/>
        </p:nvSpPr>
        <p:spPr>
          <a:xfrm>
            <a:off x="0" y="0"/>
            <a:ext cx="12192000" cy="685800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396100" y="4161277"/>
            <a:ext cx="5399803"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Tree>
    <p:extLst>
      <p:ext uri="{BB962C8B-B14F-4D97-AF65-F5344CB8AC3E}">
        <p14:creationId xmlns:p14="http://schemas.microsoft.com/office/powerpoint/2010/main" val="31250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10" name="Rectangle 9"/>
          <p:cNvSpPr/>
          <p:nvPr userDrawn="1"/>
        </p:nvSpPr>
        <p:spPr>
          <a:xfrm flipH="1">
            <a:off x="1" y="0"/>
            <a:ext cx="12190412" cy="6858000"/>
          </a:xfrm>
          <a:prstGeom prst="rect">
            <a:avLst/>
          </a:prstGeom>
          <a:blipFill dpi="0" rotWithShape="1">
            <a:blip r:embed="rId2" cstate="screen">
              <a:alphaModFix amt="4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
        <p:nvSpPr>
          <p:cNvPr id="2" name="Title 1"/>
          <p:cNvSpPr>
            <a:spLocks noGrp="1"/>
          </p:cNvSpPr>
          <p:nvPr>
            <p:ph type="ctrTitle"/>
          </p:nvPr>
        </p:nvSpPr>
        <p:spPr>
          <a:xfrm>
            <a:off x="4471877" y="2409650"/>
            <a:ext cx="7262923" cy="2387600"/>
          </a:xfrm>
        </p:spPr>
        <p:txBody>
          <a:bodyPr anchor="ctr">
            <a:noAutofit/>
          </a:bodyPr>
          <a:lstStyle>
            <a:lvl1pPr algn="r">
              <a:lnSpc>
                <a:spcPct val="100000"/>
              </a:lnSpc>
              <a:defRPr sz="6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09551" y="5562602"/>
            <a:ext cx="11525096" cy="947797"/>
          </a:xfrm>
          <a:prstGeom prst="rect">
            <a:avLst/>
          </a:prstGeom>
        </p:spPr>
        <p:txBody>
          <a:bodyPr anchor="ctr">
            <a:normAutofit/>
          </a:bodyPr>
          <a:lstStyle>
            <a:lvl1pPr marL="0" indent="0" algn="r">
              <a:buNone/>
              <a:defRPr sz="27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Tree>
    <p:extLst>
      <p:ext uri="{BB962C8B-B14F-4D97-AF65-F5344CB8AC3E}">
        <p14:creationId xmlns:p14="http://schemas.microsoft.com/office/powerpoint/2010/main" val="314676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2005012" y="98986"/>
            <a:ext cx="1018540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0238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1" pos="9" userDrawn="1">
          <p15:clr>
            <a:srgbClr val="FBAE40"/>
          </p15:clr>
        </p15:guide>
        <p15:guide id="2" pos="1004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1"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2005012" y="98986"/>
            <a:ext cx="1018540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608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04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Tree>
    <p:extLst>
      <p:ext uri="{BB962C8B-B14F-4D97-AF65-F5344CB8AC3E}">
        <p14:creationId xmlns:p14="http://schemas.microsoft.com/office/powerpoint/2010/main" val="201224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9" name="Rectangle 8"/>
          <p:cNvSpPr/>
          <p:nvPr userDrawn="1"/>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416398" y="4161277"/>
            <a:ext cx="5359207"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Tree>
    <p:extLst>
      <p:ext uri="{BB962C8B-B14F-4D97-AF65-F5344CB8AC3E}">
        <p14:creationId xmlns:p14="http://schemas.microsoft.com/office/powerpoint/2010/main" val="37923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9" name="Rectangle 8"/>
          <p:cNvSpPr/>
          <p:nvPr userDrawn="1"/>
        </p:nvSpPr>
        <p:spPr>
          <a:xfrm>
            <a:off x="0" y="0"/>
            <a:ext cx="12192000" cy="685800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3396100" y="4161277"/>
            <a:ext cx="5399803"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Tree>
    <p:extLst>
      <p:ext uri="{BB962C8B-B14F-4D97-AF65-F5344CB8AC3E}">
        <p14:creationId xmlns:p14="http://schemas.microsoft.com/office/powerpoint/2010/main" val="403761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10" name="Rectangle 9"/>
          <p:cNvSpPr/>
          <p:nvPr userDrawn="1"/>
        </p:nvSpPr>
        <p:spPr>
          <a:xfrm flipH="1">
            <a:off x="1" y="0"/>
            <a:ext cx="12190412" cy="6858000"/>
          </a:xfrm>
          <a:prstGeom prst="rect">
            <a:avLst/>
          </a:prstGeom>
          <a:blipFill dpi="0" rotWithShape="1">
            <a:blip r:embed="rId2" cstate="screen">
              <a:alphaModFix amt="4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1" dirty="0">
              <a:solidFill>
                <a:prstClr val="white"/>
              </a:solidFill>
              <a:latin typeface="Arial"/>
            </a:endParaRPr>
          </a:p>
        </p:txBody>
      </p:sp>
      <p:sp>
        <p:nvSpPr>
          <p:cNvPr id="2" name="Title 1"/>
          <p:cNvSpPr>
            <a:spLocks noGrp="1"/>
          </p:cNvSpPr>
          <p:nvPr>
            <p:ph type="ctrTitle"/>
          </p:nvPr>
        </p:nvSpPr>
        <p:spPr>
          <a:xfrm>
            <a:off x="4471877" y="2409650"/>
            <a:ext cx="7262923" cy="2387600"/>
          </a:xfrm>
        </p:spPr>
        <p:txBody>
          <a:bodyPr anchor="ctr">
            <a:noAutofit/>
          </a:bodyPr>
          <a:lstStyle>
            <a:lvl1pPr algn="r">
              <a:lnSpc>
                <a:spcPct val="100000"/>
              </a:lnSpc>
              <a:defRPr sz="60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hasCustomPrompt="1"/>
          </p:nvPr>
        </p:nvSpPr>
        <p:spPr>
          <a:xfrm>
            <a:off x="209551" y="5562602"/>
            <a:ext cx="11525096" cy="947797"/>
          </a:xfrm>
          <a:prstGeom prst="rect">
            <a:avLst/>
          </a:prstGeom>
        </p:spPr>
        <p:txBody>
          <a:bodyPr anchor="ctr">
            <a:normAutofit/>
          </a:bodyPr>
          <a:lstStyle>
            <a:lvl1pPr marL="0" indent="0" algn="r">
              <a:buNone/>
              <a:defRPr sz="27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2793879" cy="1030941"/>
          </a:xfrm>
          <a:prstGeom prst="rect">
            <a:avLst/>
          </a:prstGeom>
        </p:spPr>
      </p:pic>
    </p:spTree>
    <p:extLst>
      <p:ext uri="{BB962C8B-B14F-4D97-AF65-F5344CB8AC3E}">
        <p14:creationId xmlns:p14="http://schemas.microsoft.com/office/powerpoint/2010/main" val="18740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2005012" y="98986"/>
            <a:ext cx="1018540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412932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1" pos="9" userDrawn="1">
          <p15:clr>
            <a:srgbClr val="FBAE40"/>
          </p15:clr>
        </p15:guide>
        <p15:guide id="2" pos="100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1"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1"/>
          <p:cNvSpPr>
            <a:spLocks noGrp="1"/>
          </p:cNvSpPr>
          <p:nvPr>
            <p:ph type="title"/>
          </p:nvPr>
        </p:nvSpPr>
        <p:spPr>
          <a:xfrm>
            <a:off x="2005012" y="98986"/>
            <a:ext cx="10185400" cy="698501"/>
          </a:xfrm>
        </p:spPr>
        <p:txBody>
          <a:bodyPr>
            <a:normAutofit/>
          </a:bodyPr>
          <a:lstStyle>
            <a:lvl1pPr>
              <a:defRPr sz="1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40613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0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815581999"/>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Tree>
    <p:extLst>
      <p:ext uri="{BB962C8B-B14F-4D97-AF65-F5344CB8AC3E}">
        <p14:creationId xmlns:p14="http://schemas.microsoft.com/office/powerpoint/2010/main" val="28721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933A458C-DD15-4CE3-A144-E542651A97C2}" type="datetimeFigureOut">
              <a:rPr lang="en-GB" altLang="en-US"/>
              <a:pPr>
                <a:defRPr/>
              </a:pPr>
              <a:t>08/04/2020</a:t>
            </a:fld>
            <a:endParaRPr lang="en-GB"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A0DEFCA5-28D3-416F-885C-9A11925635C6}" type="slidenum">
              <a:rPr lang="en-GB" altLang="en-US"/>
              <a:pPr>
                <a:defRPr/>
              </a:pPr>
              <a:t>‹#›</a:t>
            </a:fld>
            <a:endParaRPr lang="en-GB" altLang="en-US"/>
          </a:p>
        </p:txBody>
      </p:sp>
    </p:spTree>
    <p:extLst>
      <p:ext uri="{BB962C8B-B14F-4D97-AF65-F5344CB8AC3E}">
        <p14:creationId xmlns:p14="http://schemas.microsoft.com/office/powerpoint/2010/main" val="418898733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7F23E5E-285A-41BD-B738-0F3D86F824A6}" type="datetimeFigureOut">
              <a:rPr lang="en-GB" altLang="en-US"/>
              <a:pPr>
                <a:defRPr/>
              </a:pPr>
              <a:t>08/04/2020</a:t>
            </a:fld>
            <a:endParaRPr lang="en-GB" altLang="en-US"/>
          </a:p>
        </p:txBody>
      </p:sp>
      <p:sp>
        <p:nvSpPr>
          <p:cNvPr id="6" name="Footer Placeholder 5"/>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E643F7C7-14B6-4645-BE08-8E3D33FDF791}" type="slidenum">
              <a:rPr lang="en-GB" altLang="en-US"/>
              <a:pPr>
                <a:defRPr/>
              </a:pPr>
              <a:t>‹#›</a:t>
            </a:fld>
            <a:endParaRPr lang="en-GB" altLang="en-US"/>
          </a:p>
        </p:txBody>
      </p:sp>
    </p:spTree>
    <p:extLst>
      <p:ext uri="{BB962C8B-B14F-4D97-AF65-F5344CB8AC3E}">
        <p14:creationId xmlns:p14="http://schemas.microsoft.com/office/powerpoint/2010/main" val="2676434559"/>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CCDF2E8E-2979-45E8-B35C-CB7F7B8629ED}" type="datetimeFigureOut">
              <a:rPr lang="en-GB" altLang="en-US"/>
              <a:pPr>
                <a:defRPr/>
              </a:pPr>
              <a:t>08/04/2020</a:t>
            </a:fld>
            <a:endParaRPr lang="en-GB" altLang="en-US"/>
          </a:p>
        </p:txBody>
      </p:sp>
      <p:sp>
        <p:nvSpPr>
          <p:cNvPr id="8" name="Footer Placeholder 7"/>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19E58F30-57B3-4CED-B3AF-31C7BBA8F105}" type="slidenum">
              <a:rPr lang="en-GB" altLang="en-US"/>
              <a:pPr>
                <a:defRPr/>
              </a:pPr>
              <a:t>‹#›</a:t>
            </a:fld>
            <a:endParaRPr lang="en-GB" altLang="en-US"/>
          </a:p>
        </p:txBody>
      </p:sp>
    </p:spTree>
    <p:extLst>
      <p:ext uri="{BB962C8B-B14F-4D97-AF65-F5344CB8AC3E}">
        <p14:creationId xmlns:p14="http://schemas.microsoft.com/office/powerpoint/2010/main" val="2575692451"/>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2EBB3D3B-9867-43F6-AE14-23CC855E6F8A}" type="datetimeFigureOut">
              <a:rPr lang="en-GB" altLang="en-US"/>
              <a:pPr>
                <a:defRPr/>
              </a:pPr>
              <a:t>08/04/2020</a:t>
            </a:fld>
            <a:endParaRPr lang="en-GB" altLang="en-US"/>
          </a:p>
        </p:txBody>
      </p:sp>
      <p:sp>
        <p:nvSpPr>
          <p:cNvPr id="4" name="Footer Placeholder 3"/>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5127125D-B7A5-4BF1-A827-9DEE96416205}" type="slidenum">
              <a:rPr lang="en-GB" altLang="en-US"/>
              <a:pPr>
                <a:defRPr/>
              </a:pPr>
              <a:t>‹#›</a:t>
            </a:fld>
            <a:endParaRPr lang="en-GB" altLang="en-US"/>
          </a:p>
        </p:txBody>
      </p:sp>
    </p:spTree>
    <p:extLst>
      <p:ext uri="{BB962C8B-B14F-4D97-AF65-F5344CB8AC3E}">
        <p14:creationId xmlns:p14="http://schemas.microsoft.com/office/powerpoint/2010/main" val="18124079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6C7F10C-EF17-40DA-B055-91DC3A6A9E5B}" type="datetimeFigureOut">
              <a:rPr lang="en-GB" altLang="en-US"/>
              <a:pPr>
                <a:defRPr/>
              </a:pPr>
              <a:t>08/04/2020</a:t>
            </a:fld>
            <a:endParaRPr lang="en-GB" altLang="en-US"/>
          </a:p>
        </p:txBody>
      </p:sp>
      <p:sp>
        <p:nvSpPr>
          <p:cNvPr id="3" name="Footer Placeholder 2"/>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C7CC783-F603-4EBE-B16E-5587D58DE0B0}" type="slidenum">
              <a:rPr lang="en-GB" altLang="en-US"/>
              <a:pPr>
                <a:defRPr/>
              </a:pPr>
              <a:t>‹#›</a:t>
            </a:fld>
            <a:endParaRPr lang="en-GB" altLang="en-US"/>
          </a:p>
        </p:txBody>
      </p:sp>
    </p:spTree>
    <p:extLst>
      <p:ext uri="{BB962C8B-B14F-4D97-AF65-F5344CB8AC3E}">
        <p14:creationId xmlns:p14="http://schemas.microsoft.com/office/powerpoint/2010/main" val="3716454323"/>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2D09A777-2A6C-4741-B338-921915AB09BF}" type="datetimeFigureOut">
              <a:rPr lang="en-GB" altLang="en-US"/>
              <a:pPr>
                <a:defRPr/>
              </a:pPr>
              <a:t>08/04/2020</a:t>
            </a:fld>
            <a:endParaRPr lang="en-GB" altLang="en-US"/>
          </a:p>
        </p:txBody>
      </p:sp>
      <p:sp>
        <p:nvSpPr>
          <p:cNvPr id="6" name="Footer Placeholder 5"/>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endParaRPr lang="en-GB" alt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E7620F55-2598-4D21-96C9-62C0D79278BF}" type="slidenum">
              <a:rPr lang="en-GB" altLang="en-US"/>
              <a:pPr>
                <a:defRPr/>
              </a:pPr>
              <a:t>‹#›</a:t>
            </a:fld>
            <a:endParaRPr lang="en-GB" altLang="en-US"/>
          </a:p>
        </p:txBody>
      </p:sp>
    </p:spTree>
    <p:extLst>
      <p:ext uri="{BB962C8B-B14F-4D97-AF65-F5344CB8AC3E}">
        <p14:creationId xmlns:p14="http://schemas.microsoft.com/office/powerpoint/2010/main" val="1679746781"/>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24417" y="14128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6387" name="Text Placeholder 2"/>
          <p:cNvSpPr>
            <a:spLocks noGrp="1"/>
          </p:cNvSpPr>
          <p:nvPr>
            <p:ph type="body" idx="1"/>
          </p:nvPr>
        </p:nvSpPr>
        <p:spPr bwMode="auto">
          <a:xfrm>
            <a:off x="609600" y="2708275"/>
            <a:ext cx="109728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7" name="Rectangle 6"/>
          <p:cNvSpPr/>
          <p:nvPr userDrawn="1"/>
        </p:nvSpPr>
        <p:spPr>
          <a:xfrm>
            <a:off x="0" y="1"/>
            <a:ext cx="12192000" cy="105251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a:solidFill>
                <a:srgbClr val="FFFFFF"/>
              </a:solidFill>
              <a:latin typeface="Calibri" pitchFamily="34" charset="0"/>
            </a:endParaRPr>
          </a:p>
        </p:txBody>
      </p:sp>
      <p:pic>
        <p:nvPicPr>
          <p:cNvPr id="16389" name="Picture 8" descr="white_60mm.eps"/>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072034" y="115889"/>
            <a:ext cx="258656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9"/>
          <p:cNvSpPr txBox="1">
            <a:spLocks noChangeArrowheads="1"/>
          </p:cNvSpPr>
          <p:nvPr userDrawn="1"/>
        </p:nvSpPr>
        <p:spPr bwMode="auto">
          <a:xfrm>
            <a:off x="431801" y="260350"/>
            <a:ext cx="7296151"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altLang="en-US" sz="1600" b="1">
                <a:solidFill>
                  <a:srgbClr val="FFFFFF"/>
                </a:solidFill>
                <a:latin typeface="Verdana" pitchFamily="34" charset="0"/>
              </a:rPr>
              <a:t>Initial Teacher Training</a:t>
            </a:r>
          </a:p>
          <a:p>
            <a:pPr eaLnBrk="1" hangingPunct="1">
              <a:defRPr/>
            </a:pPr>
            <a:r>
              <a:rPr lang="en-GB" altLang="en-US" sz="1600">
                <a:solidFill>
                  <a:srgbClr val="330066"/>
                </a:solidFill>
                <a:latin typeface="Verdana" pitchFamily="34" charset="0"/>
              </a:rPr>
              <a:t>www.nottingham.ac.uk/education</a:t>
            </a:r>
          </a:p>
        </p:txBody>
      </p:sp>
    </p:spTree>
    <p:extLst>
      <p:ext uri="{BB962C8B-B14F-4D97-AF65-F5344CB8AC3E}">
        <p14:creationId xmlns:p14="http://schemas.microsoft.com/office/powerpoint/2010/main" val="429236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wipe dir="r"/>
  </p:transition>
  <p:txStyles>
    <p:titleStyle>
      <a:lvl1pPr algn="ctr" rtl="0" eaLnBrk="0" fontAlgn="base" hangingPunct="0">
        <a:spcBef>
          <a:spcPct val="0"/>
        </a:spcBef>
        <a:spcAft>
          <a:spcPct val="0"/>
        </a:spcAft>
        <a:defRPr sz="3500" b="1" kern="1200">
          <a:solidFill>
            <a:srgbClr val="542478"/>
          </a:solidFill>
          <a:latin typeface="Verdana" pitchFamily="34" charset="0"/>
          <a:ea typeface="+mj-ea"/>
          <a:cs typeface="+mj-cs"/>
        </a:defRPr>
      </a:lvl1pPr>
      <a:lvl2pPr algn="ctr" rtl="0" eaLnBrk="0" fontAlgn="base" hangingPunct="0">
        <a:spcBef>
          <a:spcPct val="0"/>
        </a:spcBef>
        <a:spcAft>
          <a:spcPct val="0"/>
        </a:spcAft>
        <a:defRPr sz="3500" b="1">
          <a:solidFill>
            <a:srgbClr val="542478"/>
          </a:solidFill>
          <a:latin typeface="Verdana" pitchFamily="34" charset="0"/>
        </a:defRPr>
      </a:lvl2pPr>
      <a:lvl3pPr algn="ctr" rtl="0" eaLnBrk="0" fontAlgn="base" hangingPunct="0">
        <a:spcBef>
          <a:spcPct val="0"/>
        </a:spcBef>
        <a:spcAft>
          <a:spcPct val="0"/>
        </a:spcAft>
        <a:defRPr sz="3500" b="1">
          <a:solidFill>
            <a:srgbClr val="542478"/>
          </a:solidFill>
          <a:latin typeface="Verdana" pitchFamily="34" charset="0"/>
        </a:defRPr>
      </a:lvl3pPr>
      <a:lvl4pPr algn="ctr" rtl="0" eaLnBrk="0" fontAlgn="base" hangingPunct="0">
        <a:spcBef>
          <a:spcPct val="0"/>
        </a:spcBef>
        <a:spcAft>
          <a:spcPct val="0"/>
        </a:spcAft>
        <a:defRPr sz="3500" b="1">
          <a:solidFill>
            <a:srgbClr val="542478"/>
          </a:solidFill>
          <a:latin typeface="Verdana" pitchFamily="34" charset="0"/>
        </a:defRPr>
      </a:lvl4pPr>
      <a:lvl5pPr algn="ctr" rtl="0" eaLnBrk="0" fontAlgn="base" hangingPunct="0">
        <a:spcBef>
          <a:spcPct val="0"/>
        </a:spcBef>
        <a:spcAft>
          <a:spcPct val="0"/>
        </a:spcAft>
        <a:defRPr sz="3500" b="1">
          <a:solidFill>
            <a:srgbClr val="542478"/>
          </a:solidFill>
          <a:latin typeface="Verdana" pitchFamily="34" charset="0"/>
        </a:defRPr>
      </a:lvl5pPr>
      <a:lvl6pPr marL="457200" algn="ctr" rtl="0" fontAlgn="base">
        <a:spcBef>
          <a:spcPct val="0"/>
        </a:spcBef>
        <a:spcAft>
          <a:spcPct val="0"/>
        </a:spcAft>
        <a:defRPr sz="3500" b="1">
          <a:solidFill>
            <a:srgbClr val="542478"/>
          </a:solidFill>
          <a:latin typeface="Verdana" pitchFamily="34" charset="0"/>
        </a:defRPr>
      </a:lvl6pPr>
      <a:lvl7pPr marL="914400" algn="ctr" rtl="0" fontAlgn="base">
        <a:spcBef>
          <a:spcPct val="0"/>
        </a:spcBef>
        <a:spcAft>
          <a:spcPct val="0"/>
        </a:spcAft>
        <a:defRPr sz="3500" b="1">
          <a:solidFill>
            <a:srgbClr val="542478"/>
          </a:solidFill>
          <a:latin typeface="Verdana" pitchFamily="34" charset="0"/>
        </a:defRPr>
      </a:lvl7pPr>
      <a:lvl8pPr marL="1371600" algn="ctr" rtl="0" fontAlgn="base">
        <a:spcBef>
          <a:spcPct val="0"/>
        </a:spcBef>
        <a:spcAft>
          <a:spcPct val="0"/>
        </a:spcAft>
        <a:defRPr sz="3500" b="1">
          <a:solidFill>
            <a:srgbClr val="542478"/>
          </a:solidFill>
          <a:latin typeface="Verdana" pitchFamily="34" charset="0"/>
        </a:defRPr>
      </a:lvl8pPr>
      <a:lvl9pPr marL="1828800" algn="ctr" rtl="0" fontAlgn="base">
        <a:spcBef>
          <a:spcPct val="0"/>
        </a:spcBef>
        <a:spcAft>
          <a:spcPct val="0"/>
        </a:spcAft>
        <a:defRPr sz="3500" b="1">
          <a:solidFill>
            <a:srgbClr val="542478"/>
          </a:solidFill>
          <a:latin typeface="Verdana"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Verdana"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Verdana"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Verdana" pitchFamily="34" charset="0"/>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Verdana" pitchFamily="34" charset="0"/>
          <a:ea typeface="+mn-ea"/>
          <a:cs typeface="+mn-cs"/>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2"/>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7" name="Rectangle 6"/>
          <p:cNvSpPr/>
          <p:nvPr userDrawn="1"/>
        </p:nvSpPr>
        <p:spPr>
          <a:xfrm>
            <a:off x="2002004" y="1"/>
            <a:ext cx="10194759"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Placeholder 1"/>
          <p:cNvSpPr>
            <a:spLocks noGrp="1"/>
          </p:cNvSpPr>
          <p:nvPr>
            <p:ph type="title"/>
          </p:nvPr>
        </p:nvSpPr>
        <p:spPr>
          <a:xfrm>
            <a:off x="2002005" y="98987"/>
            <a:ext cx="10189995" cy="6984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14E112F-1B58-4F80-8548-230F871317D2}" type="datetimeFigureOut">
              <a:rPr lang="en-GB" smtClean="0">
                <a:solidFill>
                  <a:prstClr val="black">
                    <a:tint val="75000"/>
                  </a:prstClr>
                </a:solidFill>
                <a:latin typeface="Georgia"/>
              </a:rPr>
              <a:pPr fontAlgn="auto">
                <a:spcBef>
                  <a:spcPts val="0"/>
                </a:spcBef>
                <a:spcAft>
                  <a:spcPts val="0"/>
                </a:spcAft>
              </a:pPr>
              <a:t>08/04/2020</a:t>
            </a:fld>
            <a:endParaRPr lang="en-GB" dirty="0">
              <a:solidFill>
                <a:prstClr val="black">
                  <a:tint val="75000"/>
                </a:prstClr>
              </a:solidFill>
              <a:latin typeface="Georgia"/>
            </a:endParaRPr>
          </a:p>
        </p:txBody>
      </p:sp>
      <p:pic>
        <p:nvPicPr>
          <p:cNvPr id="10" name="Picture 9"/>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 y="2"/>
            <a:ext cx="1696455" cy="625991"/>
          </a:xfrm>
          <a:prstGeom prst="rect">
            <a:avLst/>
          </a:prstGeom>
        </p:spPr>
      </p:pic>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Georgia"/>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F72D6D5-F6C2-4C88-B07F-0F9DC0B2C389}" type="slidenum">
              <a:rPr lang="en-GB" smtClean="0">
                <a:solidFill>
                  <a:prstClr val="black">
                    <a:tint val="75000"/>
                  </a:prstClr>
                </a:solidFill>
                <a:latin typeface="Georgia"/>
              </a:rPr>
              <a:pPr fontAlgn="auto">
                <a:spcBef>
                  <a:spcPts val="0"/>
                </a:spcBef>
                <a:spcAft>
                  <a:spcPts val="0"/>
                </a:spcAft>
              </a:pPr>
              <a:t>‹#›</a:t>
            </a:fld>
            <a:endParaRPr lang="en-GB" dirty="0">
              <a:solidFill>
                <a:prstClr val="black">
                  <a:tint val="75000"/>
                </a:prstClr>
              </a:solidFill>
              <a:latin typeface="Georgia"/>
            </a:endParaRPr>
          </a:p>
        </p:txBody>
      </p:sp>
      <p:cxnSp>
        <p:nvCxnSpPr>
          <p:cNvPr id="8" name="Straight Connector 7"/>
          <p:cNvCxnSpPr>
            <a:cxnSpLocks/>
          </p:cNvCxnSpPr>
          <p:nvPr userDrawn="1"/>
        </p:nvCxnSpPr>
        <p:spPr>
          <a:xfrm>
            <a:off x="1997243" y="2"/>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0485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18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2"/>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7" name="Rectangle 6"/>
          <p:cNvSpPr/>
          <p:nvPr userDrawn="1"/>
        </p:nvSpPr>
        <p:spPr>
          <a:xfrm>
            <a:off x="2002004" y="1"/>
            <a:ext cx="10194759"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Placeholder 1"/>
          <p:cNvSpPr>
            <a:spLocks noGrp="1"/>
          </p:cNvSpPr>
          <p:nvPr>
            <p:ph type="title"/>
          </p:nvPr>
        </p:nvSpPr>
        <p:spPr>
          <a:xfrm>
            <a:off x="2002005" y="98987"/>
            <a:ext cx="10189995" cy="6984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14E112F-1B58-4F80-8548-230F871317D2}" type="datetimeFigureOut">
              <a:rPr lang="en-GB" smtClean="0">
                <a:solidFill>
                  <a:prstClr val="black">
                    <a:tint val="75000"/>
                  </a:prstClr>
                </a:solidFill>
                <a:latin typeface="Georgia"/>
              </a:rPr>
              <a:pPr fontAlgn="auto">
                <a:spcBef>
                  <a:spcPts val="0"/>
                </a:spcBef>
                <a:spcAft>
                  <a:spcPts val="0"/>
                </a:spcAft>
              </a:pPr>
              <a:t>08/04/2020</a:t>
            </a:fld>
            <a:endParaRPr lang="en-GB" dirty="0">
              <a:solidFill>
                <a:prstClr val="black">
                  <a:tint val="75000"/>
                </a:prstClr>
              </a:solidFill>
              <a:latin typeface="Georgia"/>
            </a:endParaRPr>
          </a:p>
        </p:txBody>
      </p:sp>
      <p:pic>
        <p:nvPicPr>
          <p:cNvPr id="10" name="Picture 9"/>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 y="2"/>
            <a:ext cx="1696455" cy="625991"/>
          </a:xfrm>
          <a:prstGeom prst="rect">
            <a:avLst/>
          </a:prstGeom>
        </p:spPr>
      </p:pic>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Georgia"/>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F72D6D5-F6C2-4C88-B07F-0F9DC0B2C389}" type="slidenum">
              <a:rPr lang="en-GB" smtClean="0">
                <a:solidFill>
                  <a:prstClr val="black">
                    <a:tint val="75000"/>
                  </a:prstClr>
                </a:solidFill>
                <a:latin typeface="Georgia"/>
              </a:rPr>
              <a:pPr fontAlgn="auto">
                <a:spcBef>
                  <a:spcPts val="0"/>
                </a:spcBef>
                <a:spcAft>
                  <a:spcPts val="0"/>
                </a:spcAft>
              </a:pPr>
              <a:t>‹#›</a:t>
            </a:fld>
            <a:endParaRPr lang="en-GB" dirty="0">
              <a:solidFill>
                <a:prstClr val="black">
                  <a:tint val="75000"/>
                </a:prstClr>
              </a:solidFill>
              <a:latin typeface="Georgia"/>
            </a:endParaRPr>
          </a:p>
        </p:txBody>
      </p:sp>
      <p:cxnSp>
        <p:nvCxnSpPr>
          <p:cNvPr id="8" name="Straight Connector 7"/>
          <p:cNvCxnSpPr>
            <a:cxnSpLocks/>
          </p:cNvCxnSpPr>
          <p:nvPr userDrawn="1"/>
        </p:nvCxnSpPr>
        <p:spPr>
          <a:xfrm>
            <a:off x="1997243" y="2"/>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060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18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2"/>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7" name="Rectangle 6"/>
          <p:cNvSpPr/>
          <p:nvPr userDrawn="1"/>
        </p:nvSpPr>
        <p:spPr>
          <a:xfrm>
            <a:off x="2002004" y="1"/>
            <a:ext cx="10194759"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2" name="Title Placeholder 1"/>
          <p:cNvSpPr>
            <a:spLocks noGrp="1"/>
          </p:cNvSpPr>
          <p:nvPr>
            <p:ph type="title"/>
          </p:nvPr>
        </p:nvSpPr>
        <p:spPr>
          <a:xfrm>
            <a:off x="2002005" y="98987"/>
            <a:ext cx="10189995" cy="698498"/>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14E112F-1B58-4F80-8548-230F871317D2}" type="datetimeFigureOut">
              <a:rPr lang="en-GB" smtClean="0">
                <a:solidFill>
                  <a:prstClr val="black">
                    <a:tint val="75000"/>
                  </a:prstClr>
                </a:solidFill>
                <a:latin typeface="Georgia"/>
              </a:rPr>
              <a:pPr fontAlgn="auto">
                <a:spcBef>
                  <a:spcPts val="0"/>
                </a:spcBef>
                <a:spcAft>
                  <a:spcPts val="0"/>
                </a:spcAft>
              </a:pPr>
              <a:t>08/04/2020</a:t>
            </a:fld>
            <a:endParaRPr lang="en-GB" dirty="0">
              <a:solidFill>
                <a:prstClr val="black">
                  <a:tint val="75000"/>
                </a:prstClr>
              </a:solidFill>
              <a:latin typeface="Georgia"/>
            </a:endParaRPr>
          </a:p>
        </p:txBody>
      </p:sp>
      <p:pic>
        <p:nvPicPr>
          <p:cNvPr id="10" name="Picture 9"/>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 y="2"/>
            <a:ext cx="1696455" cy="625991"/>
          </a:xfrm>
          <a:prstGeom prst="rect">
            <a:avLst/>
          </a:prstGeom>
        </p:spPr>
      </p:pic>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Georgia"/>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F72D6D5-F6C2-4C88-B07F-0F9DC0B2C389}" type="slidenum">
              <a:rPr lang="en-GB" smtClean="0">
                <a:solidFill>
                  <a:prstClr val="black">
                    <a:tint val="75000"/>
                  </a:prstClr>
                </a:solidFill>
                <a:latin typeface="Georgia"/>
              </a:rPr>
              <a:pPr fontAlgn="auto">
                <a:spcBef>
                  <a:spcPts val="0"/>
                </a:spcBef>
                <a:spcAft>
                  <a:spcPts val="0"/>
                </a:spcAft>
              </a:pPr>
              <a:t>‹#›</a:t>
            </a:fld>
            <a:endParaRPr lang="en-GB" dirty="0">
              <a:solidFill>
                <a:prstClr val="black">
                  <a:tint val="75000"/>
                </a:prstClr>
              </a:solidFill>
              <a:latin typeface="Georgia"/>
            </a:endParaRPr>
          </a:p>
        </p:txBody>
      </p:sp>
      <p:cxnSp>
        <p:nvCxnSpPr>
          <p:cNvPr id="8" name="Straight Connector 7"/>
          <p:cNvCxnSpPr>
            <a:cxnSpLocks/>
          </p:cNvCxnSpPr>
          <p:nvPr userDrawn="1"/>
        </p:nvCxnSpPr>
        <p:spPr>
          <a:xfrm>
            <a:off x="1997243" y="2"/>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29331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18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7.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slideLayout" Target="../slideLayouts/slideLayout29.xml"/><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9.jpe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9.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image" Target="../media/image2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4888" y="887954"/>
            <a:ext cx="12193057" cy="5962405"/>
          </a:xfrm>
          <a:prstGeom prst="rect">
            <a:avLst/>
          </a:prstGeom>
        </p:spPr>
      </p:pic>
      <p:pic>
        <p:nvPicPr>
          <p:cNvPr id="11" name="Picture 10"/>
          <p:cNvPicPr>
            <a:picLocks noChangeAspect="1"/>
          </p:cNvPicPr>
          <p:nvPr/>
        </p:nvPicPr>
        <p:blipFill>
          <a:blip r:embed="rId6"/>
          <a:stretch>
            <a:fillRect/>
          </a:stretch>
        </p:blipFill>
        <p:spPr>
          <a:xfrm>
            <a:off x="-529" y="887953"/>
            <a:ext cx="12193057" cy="5962405"/>
          </a:xfrm>
          <a:prstGeom prst="rect">
            <a:avLst/>
          </a:prstGeom>
        </p:spPr>
      </p:pic>
      <p:sp>
        <p:nvSpPr>
          <p:cNvPr id="9" name="Rectangle 8"/>
          <p:cNvSpPr/>
          <p:nvPr/>
        </p:nvSpPr>
        <p:spPr>
          <a:xfrm>
            <a:off x="5951984" y="1196752"/>
            <a:ext cx="6096000" cy="2862322"/>
          </a:xfrm>
          <a:prstGeom prst="rect">
            <a:avLst/>
          </a:prstGeom>
        </p:spPr>
        <p:txBody>
          <a:bodyPr>
            <a:spAutoFit/>
          </a:bodyPr>
          <a:lstStyle/>
          <a:p>
            <a:pPr algn="ctr"/>
            <a:r>
              <a:rPr lang="en-GB" sz="3600" b="1" dirty="0">
                <a:solidFill>
                  <a:prstClr val="white"/>
                </a:solidFill>
                <a:latin typeface="Arial"/>
                <a:ea typeface="+mj-ea"/>
                <a:cs typeface="+mj-cs"/>
              </a:rPr>
              <a:t>University of Nottingham Initial Teacher Education Interviews</a:t>
            </a:r>
            <a:br>
              <a:rPr lang="en-GB" sz="3600" b="1" dirty="0">
                <a:solidFill>
                  <a:prstClr val="white"/>
                </a:solidFill>
                <a:latin typeface="Arial"/>
                <a:ea typeface="+mj-ea"/>
                <a:cs typeface="+mj-cs"/>
              </a:rPr>
            </a:br>
            <a:br>
              <a:rPr lang="en-GB" sz="3600" b="1" dirty="0">
                <a:solidFill>
                  <a:prstClr val="white"/>
                </a:solidFill>
                <a:latin typeface="Arial"/>
                <a:ea typeface="+mj-ea"/>
                <a:cs typeface="+mj-cs"/>
              </a:rPr>
            </a:br>
            <a:r>
              <a:rPr lang="en-GB" sz="3600" b="1" dirty="0">
                <a:solidFill>
                  <a:prstClr val="white"/>
                </a:solidFill>
                <a:latin typeface="Arial"/>
                <a:ea typeface="+mj-ea"/>
                <a:cs typeface="+mj-cs"/>
              </a:rPr>
              <a:t>2020-21</a:t>
            </a:r>
            <a:endParaRPr lang="en-GB" sz="3600" dirty="0"/>
          </a:p>
        </p:txBody>
      </p:sp>
      <p:pic>
        <p:nvPicPr>
          <p:cNvPr id="5" name="Audio 4">
            <a:hlinkClick r:id="" action="ppaction://media"/>
            <a:extLst>
              <a:ext uri="{FF2B5EF4-FFF2-40B4-BE49-F238E27FC236}">
                <a16:creationId xmlns:a16="http://schemas.microsoft.com/office/drawing/2014/main" id="{59CCBC70-C1FF-894D-AD57-6052BBBA8B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3918">
        <p:fade/>
      </p:transition>
    </mc:Choice>
    <mc:Fallback xmlns="">
      <p:transition spd="med" advTm="23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589" y="848372"/>
            <a:ext cx="12192000" cy="5961888"/>
          </a:xfrm>
          <a:prstGeom prst="rect">
            <a:avLst/>
          </a:prstGeom>
        </p:spPr>
      </p:pic>
      <p:sp>
        <p:nvSpPr>
          <p:cNvPr id="5" name="Title 1"/>
          <p:cNvSpPr>
            <a:spLocks noGrp="1"/>
          </p:cNvSpPr>
          <p:nvPr>
            <p:ph type="title"/>
          </p:nvPr>
        </p:nvSpPr>
        <p:spPr>
          <a:xfrm>
            <a:off x="2005012" y="98984"/>
            <a:ext cx="10185400" cy="698501"/>
          </a:xfrm>
        </p:spPr>
        <p:txBody>
          <a:bodyPr>
            <a:normAutofit/>
          </a:bodyPr>
          <a:lstStyle/>
          <a:p>
            <a:r>
              <a:rPr lang="en-GB" dirty="0"/>
              <a:t>School-based learning</a:t>
            </a:r>
          </a:p>
        </p:txBody>
      </p:sp>
      <p:sp>
        <p:nvSpPr>
          <p:cNvPr id="7" name="Rectangle 6"/>
          <p:cNvSpPr/>
          <p:nvPr/>
        </p:nvSpPr>
        <p:spPr>
          <a:xfrm>
            <a:off x="-1589" y="848372"/>
            <a:ext cx="12193589" cy="613319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7"/>
          <p:cNvSpPr/>
          <p:nvPr/>
        </p:nvSpPr>
        <p:spPr>
          <a:xfrm>
            <a:off x="465411" y="1793373"/>
            <a:ext cx="6250699" cy="3816429"/>
          </a:xfrm>
          <a:prstGeom prst="rect">
            <a:avLst/>
          </a:prstGeom>
        </p:spPr>
        <p:txBody>
          <a:bodyPr wrap="square">
            <a:spAutoFit/>
          </a:bodyPr>
          <a:lstStyle/>
          <a:p>
            <a:pPr marL="342900" lvl="0" indent="-342900">
              <a:spcAft>
                <a:spcPts val="1200"/>
              </a:spcAft>
              <a:buFont typeface="Wingdings" panose="05000000000000000000" pitchFamily="2" charset="2"/>
              <a:buChar char="§"/>
            </a:pPr>
            <a:r>
              <a:rPr lang="en-US" altLang="en-US" sz="2400" dirty="0">
                <a:solidFill>
                  <a:schemeClr val="bg1"/>
                </a:solidFill>
                <a:latin typeface="+mj-lt"/>
              </a:rPr>
              <a:t>Carefully structured programme to scaffold your progress each term</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Gradual build-up of teaching</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Observations across all key stages with expert teachers</a:t>
            </a:r>
          </a:p>
          <a:p>
            <a:pPr marL="342900" indent="-342900">
              <a:spcAft>
                <a:spcPts val="1200"/>
              </a:spcAft>
              <a:buFont typeface="Wingdings" panose="05000000000000000000" pitchFamily="2" charset="2"/>
              <a:buChar char="§"/>
            </a:pPr>
            <a:r>
              <a:rPr lang="en-US" altLang="en-US" sz="2400" dirty="0">
                <a:solidFill>
                  <a:schemeClr val="bg1"/>
                </a:solidFill>
                <a:latin typeface="+mj-lt"/>
              </a:rPr>
              <a:t>Weekly mentor meetings</a:t>
            </a:r>
          </a:p>
          <a:p>
            <a:pPr marL="342900" indent="-342900">
              <a:spcAft>
                <a:spcPts val="1200"/>
              </a:spcAft>
              <a:buFont typeface="Wingdings" panose="05000000000000000000" pitchFamily="2" charset="2"/>
              <a:buChar char="§"/>
            </a:pPr>
            <a:r>
              <a:rPr lang="en-US" altLang="en-US" sz="2400" dirty="0">
                <a:solidFill>
                  <a:schemeClr val="bg1"/>
                </a:solidFill>
                <a:latin typeface="+mj-lt"/>
              </a:rPr>
              <a:t>Involvement in all aspects of school life</a:t>
            </a:r>
          </a:p>
          <a:p>
            <a:pPr lvl="0"/>
            <a:endParaRPr lang="en-US" altLang="en-US" sz="2400" dirty="0">
              <a:latin typeface="+mj-lt"/>
            </a:endParaRPr>
          </a:p>
        </p:txBody>
      </p:sp>
      <p:pic>
        <p:nvPicPr>
          <p:cNvPr id="2" name="Audio 1">
            <a:hlinkClick r:id="" action="ppaction://media"/>
            <a:extLst>
              <a:ext uri="{FF2B5EF4-FFF2-40B4-BE49-F238E27FC236}">
                <a16:creationId xmlns:a16="http://schemas.microsoft.com/office/drawing/2014/main" id="{55C7B549-96F1-2344-99F3-F6B03A47BE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5794536"/>
      </p:ext>
    </p:extLst>
  </p:cSld>
  <p:clrMapOvr>
    <a:masterClrMapping/>
  </p:clrMapOvr>
  <mc:AlternateContent xmlns:mc="http://schemas.openxmlformats.org/markup-compatibility/2006" xmlns:p14="http://schemas.microsoft.com/office/powerpoint/2010/main">
    <mc:Choice Requires="p14">
      <p:transition spd="med" p14:dur="700" advTm="54190">
        <p:fade/>
      </p:transition>
    </mc:Choice>
    <mc:Fallback xmlns="">
      <p:transition spd="med" advTm="54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589" y="848372"/>
            <a:ext cx="12192000" cy="5961888"/>
          </a:xfrm>
          <a:prstGeom prst="rect">
            <a:avLst/>
          </a:prstGeom>
        </p:spPr>
      </p:pic>
      <p:sp>
        <p:nvSpPr>
          <p:cNvPr id="5" name="Title 1"/>
          <p:cNvSpPr>
            <a:spLocks noGrp="1"/>
          </p:cNvSpPr>
          <p:nvPr>
            <p:ph type="title"/>
          </p:nvPr>
        </p:nvSpPr>
        <p:spPr>
          <a:xfrm>
            <a:off x="2005012" y="98984"/>
            <a:ext cx="10185400" cy="698501"/>
          </a:xfrm>
        </p:spPr>
        <p:txBody>
          <a:bodyPr>
            <a:normAutofit/>
          </a:bodyPr>
          <a:lstStyle/>
          <a:p>
            <a:r>
              <a:rPr lang="en-GB" dirty="0"/>
              <a:t>University-based learning</a:t>
            </a:r>
          </a:p>
        </p:txBody>
      </p:sp>
      <p:sp>
        <p:nvSpPr>
          <p:cNvPr id="7" name="Rectangle 6"/>
          <p:cNvSpPr/>
          <p:nvPr/>
        </p:nvSpPr>
        <p:spPr>
          <a:xfrm>
            <a:off x="-1589" y="848372"/>
            <a:ext cx="12193589" cy="613319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7"/>
          <p:cNvSpPr/>
          <p:nvPr/>
        </p:nvSpPr>
        <p:spPr>
          <a:xfrm>
            <a:off x="479376" y="1474825"/>
            <a:ext cx="6250699" cy="4708981"/>
          </a:xfrm>
          <a:prstGeom prst="rect">
            <a:avLst/>
          </a:prstGeom>
        </p:spPr>
        <p:txBody>
          <a:bodyPr wrap="square">
            <a:spAutoFit/>
          </a:bodyPr>
          <a:lstStyle/>
          <a:p>
            <a:pPr marL="342900" lvl="0" indent="-342900">
              <a:spcAft>
                <a:spcPts val="1200"/>
              </a:spcAft>
              <a:buFont typeface="Wingdings" panose="05000000000000000000" pitchFamily="2" charset="2"/>
              <a:buChar char="§"/>
            </a:pPr>
            <a:r>
              <a:rPr lang="en-US" altLang="en-US" sz="2400" dirty="0">
                <a:solidFill>
                  <a:schemeClr val="bg1"/>
                </a:solidFill>
                <a:latin typeface="+mj-lt"/>
              </a:rPr>
              <a:t>Working with a large group of beginning teachers of your subject or phase</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Modelling of teaching approaches you can use in your classroom</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Exploring research and practice</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Keynote inputs from experts</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Peer teaching and learning</a:t>
            </a:r>
          </a:p>
          <a:p>
            <a:pPr marL="342900" lvl="0" indent="-342900">
              <a:spcAft>
                <a:spcPts val="1200"/>
              </a:spcAft>
              <a:buFont typeface="Wingdings" panose="05000000000000000000" pitchFamily="2" charset="2"/>
              <a:buChar char="§"/>
            </a:pPr>
            <a:r>
              <a:rPr lang="en-US" altLang="en-US" sz="2400" dirty="0">
                <a:solidFill>
                  <a:schemeClr val="bg1"/>
                </a:solidFill>
                <a:latin typeface="+mj-lt"/>
              </a:rPr>
              <a:t>Exploring and </a:t>
            </a:r>
            <a:r>
              <a:rPr lang="en-US" altLang="en-US" sz="2400" dirty="0" err="1">
                <a:solidFill>
                  <a:schemeClr val="bg1"/>
                </a:solidFill>
                <a:latin typeface="+mj-lt"/>
              </a:rPr>
              <a:t>practising</a:t>
            </a:r>
            <a:r>
              <a:rPr lang="en-US" altLang="en-US" sz="2400" dirty="0">
                <a:solidFill>
                  <a:schemeClr val="bg1"/>
                </a:solidFill>
                <a:latin typeface="+mj-lt"/>
              </a:rPr>
              <a:t>  all elements of being a teacher in a ‘safe’ space</a:t>
            </a:r>
          </a:p>
          <a:p>
            <a:pPr lvl="0"/>
            <a:endParaRPr lang="en-US" altLang="en-US" sz="2400" dirty="0">
              <a:latin typeface="+mj-lt"/>
            </a:endParaRPr>
          </a:p>
        </p:txBody>
      </p:sp>
      <p:pic>
        <p:nvPicPr>
          <p:cNvPr id="3" name="Audio 2">
            <a:hlinkClick r:id="" action="ppaction://media"/>
            <a:extLst>
              <a:ext uri="{FF2B5EF4-FFF2-40B4-BE49-F238E27FC236}">
                <a16:creationId xmlns:a16="http://schemas.microsoft.com/office/drawing/2014/main" id="{AC00DC9F-D6AE-B348-81DC-B6143022EA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56535392"/>
      </p:ext>
    </p:extLst>
  </p:cSld>
  <p:clrMapOvr>
    <a:masterClrMapping/>
  </p:clrMapOvr>
  <mc:AlternateContent xmlns:mc="http://schemas.openxmlformats.org/markup-compatibility/2006" xmlns:p14="http://schemas.microsoft.com/office/powerpoint/2010/main">
    <mc:Choice Requires="p14">
      <p:transition spd="med" p14:dur="700" advTm="102641">
        <p:fade/>
      </p:transition>
    </mc:Choice>
    <mc:Fallback xmlns="">
      <p:transition spd="med" advTm="102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908720"/>
            <a:ext cx="12192000" cy="5949280"/>
          </a:xfrm>
          <a:prstGeom prst="rect">
            <a:avLst/>
          </a:prstGeom>
        </p:spPr>
      </p:pic>
      <p:sp>
        <p:nvSpPr>
          <p:cNvPr id="37" name="Rectangle 36"/>
          <p:cNvSpPr/>
          <p:nvPr/>
        </p:nvSpPr>
        <p:spPr>
          <a:xfrm>
            <a:off x="-1588" y="908720"/>
            <a:ext cx="12192000" cy="594928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13" dirty="0">
              <a:solidFill>
                <a:prstClr val="white"/>
              </a:solidFill>
            </a:endParaRPr>
          </a:p>
        </p:txBody>
      </p:sp>
      <p:sp>
        <p:nvSpPr>
          <p:cNvPr id="2" name="Title 1"/>
          <p:cNvSpPr>
            <a:spLocks noGrp="1"/>
          </p:cNvSpPr>
          <p:nvPr>
            <p:ph type="title"/>
          </p:nvPr>
        </p:nvSpPr>
        <p:spPr/>
        <p:txBody>
          <a:bodyPr>
            <a:normAutofit/>
          </a:bodyPr>
          <a:lstStyle/>
          <a:p>
            <a:r>
              <a:rPr lang="en-GB" sz="2400" dirty="0"/>
              <a:t>What our course design allows</a:t>
            </a:r>
          </a:p>
        </p:txBody>
      </p:sp>
      <p:sp>
        <p:nvSpPr>
          <p:cNvPr id="7" name="Rectangle 6"/>
          <p:cNvSpPr/>
          <p:nvPr/>
        </p:nvSpPr>
        <p:spPr>
          <a:xfrm>
            <a:off x="263352" y="1218482"/>
            <a:ext cx="7992888" cy="5016758"/>
          </a:xfrm>
          <a:prstGeom prst="rect">
            <a:avLst/>
          </a:prstGeom>
        </p:spPr>
        <p:txBody>
          <a:bodyPr wrap="square">
            <a:spAutoFit/>
          </a:bodyPr>
          <a:lstStyle/>
          <a:p>
            <a:pPr marL="457200" indent="-457200" fontAlgn="auto">
              <a:spcBef>
                <a:spcPts val="0"/>
              </a:spcBef>
              <a:spcAft>
                <a:spcPts val="1200"/>
              </a:spcAft>
              <a:buFont typeface="Arial" panose="020B0604020202020204" pitchFamily="34" charset="0"/>
              <a:buChar char="•"/>
            </a:pPr>
            <a:r>
              <a:rPr lang="en-GB" altLang="en-US" sz="2800" dirty="0">
                <a:solidFill>
                  <a:prstClr val="white"/>
                </a:solidFill>
                <a:latin typeface="Arial"/>
                <a:ea typeface="Verdana" panose="020B0604030504040204" pitchFamily="34" charset="0"/>
                <a:cs typeface="Verdana" panose="020B0604030504040204" pitchFamily="34" charset="0"/>
              </a:rPr>
              <a:t>We can revisit key concepts about teaching and learning through a spiral curriculum</a:t>
            </a:r>
          </a:p>
          <a:p>
            <a:pPr marL="457200" indent="-457200" fontAlgn="auto">
              <a:spcBef>
                <a:spcPts val="0"/>
              </a:spcBef>
              <a:spcAft>
                <a:spcPts val="1200"/>
              </a:spcAft>
              <a:buFont typeface="Arial" panose="020B0604020202020204" pitchFamily="34" charset="0"/>
              <a:buChar char="•"/>
            </a:pPr>
            <a:r>
              <a:rPr lang="en-GB" sz="2800" dirty="0">
                <a:solidFill>
                  <a:prstClr val="white"/>
                </a:solidFill>
                <a:latin typeface="Arial"/>
                <a:ea typeface="Verdana" panose="020B0604030504040204" pitchFamily="34" charset="0"/>
              </a:rPr>
              <a:t>We can constantly connect theory and practice, both in school and the University</a:t>
            </a:r>
          </a:p>
          <a:p>
            <a:pPr marL="457200" indent="-457200" fontAlgn="auto">
              <a:spcBef>
                <a:spcPts val="0"/>
              </a:spcBef>
              <a:spcAft>
                <a:spcPts val="1200"/>
              </a:spcAft>
              <a:buFont typeface="Arial" panose="020B0604020202020204" pitchFamily="34" charset="0"/>
              <a:buChar char="•"/>
            </a:pPr>
            <a:r>
              <a:rPr lang="en-GB" sz="2800" dirty="0">
                <a:solidFill>
                  <a:prstClr val="white"/>
                </a:solidFill>
                <a:latin typeface="Arial"/>
                <a:ea typeface="Verdana" panose="020B0604030504040204" pitchFamily="34" charset="0"/>
              </a:rPr>
              <a:t>We can have a strong focus on subject expertise and pedagogy</a:t>
            </a:r>
          </a:p>
          <a:p>
            <a:pPr marL="457200" indent="-457200" fontAlgn="auto">
              <a:spcBef>
                <a:spcPts val="0"/>
              </a:spcBef>
              <a:spcAft>
                <a:spcPts val="1200"/>
              </a:spcAft>
              <a:buFont typeface="Arial" panose="020B0604020202020204" pitchFamily="34" charset="0"/>
              <a:buChar char="•"/>
            </a:pPr>
            <a:r>
              <a:rPr lang="en-GB" sz="2800" dirty="0">
                <a:solidFill>
                  <a:prstClr val="white"/>
                </a:solidFill>
                <a:latin typeface="Arial"/>
                <a:ea typeface="Verdana" panose="020B0604030504040204" pitchFamily="34" charset="0"/>
              </a:rPr>
              <a:t>We can offer personalised support and enrichment</a:t>
            </a:r>
          </a:p>
          <a:p>
            <a:pPr marL="457200" indent="-457200" fontAlgn="auto">
              <a:spcBef>
                <a:spcPts val="0"/>
              </a:spcBef>
              <a:spcAft>
                <a:spcPts val="1200"/>
              </a:spcAft>
              <a:buFont typeface="Arial" panose="020B0604020202020204" pitchFamily="34" charset="0"/>
              <a:buChar char="•"/>
            </a:pPr>
            <a:r>
              <a:rPr lang="en-GB" sz="2800" dirty="0">
                <a:solidFill>
                  <a:prstClr val="white"/>
                </a:solidFill>
                <a:latin typeface="Arial"/>
                <a:ea typeface="Verdana" panose="020B0604030504040204" pitchFamily="34" charset="0"/>
              </a:rPr>
              <a:t>We can have a strong focus on individual wellbeing and identity</a:t>
            </a:r>
            <a:endParaRPr lang="en-US" sz="2800" dirty="0">
              <a:solidFill>
                <a:prstClr val="white"/>
              </a:solidFill>
              <a:latin typeface="Arial"/>
            </a:endParaRPr>
          </a:p>
        </p:txBody>
      </p:sp>
      <p:pic>
        <p:nvPicPr>
          <p:cNvPr id="4" name="Audio 3">
            <a:hlinkClick r:id="" action="ppaction://media"/>
            <a:extLst>
              <a:ext uri="{FF2B5EF4-FFF2-40B4-BE49-F238E27FC236}">
                <a16:creationId xmlns:a16="http://schemas.microsoft.com/office/drawing/2014/main" id="{207921BB-CC97-F243-87F2-5BE5748EF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00624144"/>
      </p:ext>
    </p:extLst>
  </p:cSld>
  <p:clrMapOvr>
    <a:masterClrMapping/>
  </p:clrMapOvr>
  <mc:AlternateContent xmlns:mc="http://schemas.openxmlformats.org/markup-compatibility/2006" xmlns:p14="http://schemas.microsoft.com/office/powerpoint/2010/main">
    <mc:Choice Requires="p14">
      <p:transition spd="med" p14:dur="700" advTm="40383">
        <p:fade/>
      </p:transition>
    </mc:Choice>
    <mc:Fallback xmlns="">
      <p:transition spd="med" advTm="40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50" y="901461"/>
            <a:ext cx="12206862" cy="5987396"/>
          </a:xfrm>
          <a:prstGeom prst="rect">
            <a:avLst/>
          </a:prstGeom>
        </p:spPr>
      </p:pic>
      <p:sp>
        <p:nvSpPr>
          <p:cNvPr id="37" name="Rectangle 36"/>
          <p:cNvSpPr/>
          <p:nvPr/>
        </p:nvSpPr>
        <p:spPr>
          <a:xfrm>
            <a:off x="0" y="917666"/>
            <a:ext cx="12199712" cy="5987396"/>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13" dirty="0">
              <a:solidFill>
                <a:prstClr val="white"/>
              </a:solidFill>
            </a:endParaRPr>
          </a:p>
        </p:txBody>
      </p:sp>
      <p:sp>
        <p:nvSpPr>
          <p:cNvPr id="2" name="Title 1"/>
          <p:cNvSpPr>
            <a:spLocks noGrp="1"/>
          </p:cNvSpPr>
          <p:nvPr>
            <p:ph type="title"/>
          </p:nvPr>
        </p:nvSpPr>
        <p:spPr/>
        <p:txBody>
          <a:bodyPr>
            <a:normAutofit/>
          </a:bodyPr>
          <a:lstStyle/>
          <a:p>
            <a:r>
              <a:rPr lang="en-GB" sz="2400" dirty="0"/>
              <a:t>Personalised support</a:t>
            </a:r>
          </a:p>
        </p:txBody>
      </p:sp>
      <p:sp>
        <p:nvSpPr>
          <p:cNvPr id="12" name="Rectangle 11"/>
          <p:cNvSpPr/>
          <p:nvPr/>
        </p:nvSpPr>
        <p:spPr>
          <a:xfrm>
            <a:off x="263352" y="1218482"/>
            <a:ext cx="7992888" cy="3405676"/>
          </a:xfrm>
          <a:prstGeom prst="rect">
            <a:avLst/>
          </a:prstGeom>
        </p:spPr>
        <p:txBody>
          <a:bodyPr wrap="square">
            <a:spAutoFit/>
          </a:bodyPr>
          <a:lstStyle/>
          <a:p>
            <a:pPr marL="457200" indent="-457200" fontAlgn="auto">
              <a:lnSpc>
                <a:spcPct val="200000"/>
              </a:lnSpc>
              <a:spcBef>
                <a:spcPts val="0"/>
              </a:spcBef>
              <a:spcAft>
                <a:spcPts val="0"/>
              </a:spcAft>
              <a:buFont typeface="Arial" panose="020B0604020202020204" pitchFamily="34" charset="0"/>
              <a:buChar char="•"/>
            </a:pPr>
            <a:r>
              <a:rPr lang="en-GB" altLang="en-US" sz="2800" dirty="0">
                <a:solidFill>
                  <a:prstClr val="white"/>
                </a:solidFill>
                <a:latin typeface="Arial"/>
                <a:ea typeface="Verdana" panose="020B0604030504040204" pitchFamily="34" charset="0"/>
                <a:cs typeface="Verdana" panose="020B0604030504040204" pitchFamily="34" charset="0"/>
              </a:rPr>
              <a:t>Personal tutor</a:t>
            </a:r>
          </a:p>
          <a:p>
            <a:pPr marL="457200" indent="-457200" fontAlgn="auto">
              <a:lnSpc>
                <a:spcPct val="200000"/>
              </a:lnSpc>
              <a:spcBef>
                <a:spcPts val="0"/>
              </a:spcBef>
              <a:spcAft>
                <a:spcPts val="0"/>
              </a:spcAft>
              <a:buFont typeface="Arial" panose="020B0604020202020204" pitchFamily="34" charset="0"/>
              <a:buChar char="•"/>
            </a:pPr>
            <a:r>
              <a:rPr lang="en-GB" sz="2800" dirty="0">
                <a:solidFill>
                  <a:prstClr val="white"/>
                </a:solidFill>
                <a:latin typeface="Arial"/>
                <a:ea typeface="Verdana" panose="020B0604030504040204" pitchFamily="34" charset="0"/>
              </a:rPr>
              <a:t>Mentor</a:t>
            </a:r>
          </a:p>
          <a:p>
            <a:pPr marL="457200" indent="-457200" fontAlgn="auto">
              <a:lnSpc>
                <a:spcPct val="200000"/>
              </a:lnSpc>
              <a:spcBef>
                <a:spcPts val="0"/>
              </a:spcBef>
              <a:spcAft>
                <a:spcPts val="0"/>
              </a:spcAft>
              <a:buFont typeface="Arial" panose="020B0604020202020204" pitchFamily="34" charset="0"/>
              <a:buChar char="•"/>
            </a:pPr>
            <a:r>
              <a:rPr lang="en-GB" sz="2800" dirty="0">
                <a:solidFill>
                  <a:prstClr val="white"/>
                </a:solidFill>
                <a:latin typeface="Arial"/>
                <a:ea typeface="Verdana" panose="020B0604030504040204" pitchFamily="34" charset="0"/>
              </a:rPr>
              <a:t>Coordinator/ITE Lead </a:t>
            </a:r>
          </a:p>
          <a:p>
            <a:pPr marL="457200" indent="-457200" fontAlgn="auto">
              <a:lnSpc>
                <a:spcPct val="200000"/>
              </a:lnSpc>
              <a:spcBef>
                <a:spcPts val="0"/>
              </a:spcBef>
              <a:spcAft>
                <a:spcPts val="0"/>
              </a:spcAft>
              <a:buFont typeface="Arial" panose="020B0604020202020204" pitchFamily="34" charset="0"/>
              <a:buChar char="•"/>
            </a:pPr>
            <a:r>
              <a:rPr lang="en-GB" sz="2800" dirty="0">
                <a:solidFill>
                  <a:prstClr val="white"/>
                </a:solidFill>
                <a:latin typeface="Arial"/>
                <a:ea typeface="Verdana" panose="020B0604030504040204" pitchFamily="34" charset="0"/>
              </a:rPr>
              <a:t>School of Education Welfare Officer</a:t>
            </a:r>
            <a:endParaRPr lang="en-US" sz="2800" dirty="0">
              <a:solidFill>
                <a:prstClr val="white"/>
              </a:solidFill>
              <a:latin typeface="Arial"/>
            </a:endParaRPr>
          </a:p>
        </p:txBody>
      </p:sp>
      <p:pic>
        <p:nvPicPr>
          <p:cNvPr id="4" name="Audio 3">
            <a:hlinkClick r:id="" action="ppaction://media"/>
            <a:extLst>
              <a:ext uri="{FF2B5EF4-FFF2-40B4-BE49-F238E27FC236}">
                <a16:creationId xmlns:a16="http://schemas.microsoft.com/office/drawing/2014/main" id="{1D38DC28-0600-1F40-BC7E-6A74C5810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32236070"/>
      </p:ext>
    </p:extLst>
  </p:cSld>
  <p:clrMapOvr>
    <a:masterClrMapping/>
  </p:clrMapOvr>
  <mc:AlternateContent xmlns:mc="http://schemas.openxmlformats.org/markup-compatibility/2006" xmlns:p14="http://schemas.microsoft.com/office/powerpoint/2010/main">
    <mc:Choice Requires="p14">
      <p:transition spd="med" p14:dur="700" advTm="57615">
        <p:fade/>
      </p:transition>
    </mc:Choice>
    <mc:Fallback xmlns="">
      <p:transition spd="med" advTm="57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50" y="901461"/>
            <a:ext cx="12206862" cy="5987396"/>
          </a:xfrm>
          <a:prstGeom prst="rect">
            <a:avLst/>
          </a:prstGeom>
        </p:spPr>
      </p:pic>
      <p:sp>
        <p:nvSpPr>
          <p:cNvPr id="37" name="Rectangle 36"/>
          <p:cNvSpPr/>
          <p:nvPr/>
        </p:nvSpPr>
        <p:spPr>
          <a:xfrm>
            <a:off x="0" y="917666"/>
            <a:ext cx="12199712" cy="5987396"/>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13" dirty="0">
              <a:solidFill>
                <a:prstClr val="white"/>
              </a:solidFill>
            </a:endParaRPr>
          </a:p>
        </p:txBody>
      </p:sp>
      <p:sp>
        <p:nvSpPr>
          <p:cNvPr id="2" name="Title 1"/>
          <p:cNvSpPr>
            <a:spLocks noGrp="1"/>
          </p:cNvSpPr>
          <p:nvPr>
            <p:ph type="title"/>
          </p:nvPr>
        </p:nvSpPr>
        <p:spPr/>
        <p:txBody>
          <a:bodyPr>
            <a:normAutofit/>
          </a:bodyPr>
          <a:lstStyle/>
          <a:p>
            <a:r>
              <a:rPr lang="en-GB" sz="2400" dirty="0"/>
              <a:t>Enrichment</a:t>
            </a:r>
          </a:p>
        </p:txBody>
      </p:sp>
      <p:sp>
        <p:nvSpPr>
          <p:cNvPr id="12" name="Rectangle 11"/>
          <p:cNvSpPr/>
          <p:nvPr/>
        </p:nvSpPr>
        <p:spPr>
          <a:xfrm>
            <a:off x="335360" y="1013451"/>
            <a:ext cx="7992888" cy="5844549"/>
          </a:xfrm>
          <a:prstGeom prst="rect">
            <a:avLst/>
          </a:prstGeom>
        </p:spPr>
        <p:txBody>
          <a:bodyPr wrap="square">
            <a:spAutoFit/>
          </a:bodyPr>
          <a:lstStyle/>
          <a:p>
            <a:pPr marL="457200" indent="-457200" fontAlgn="auto">
              <a:lnSpc>
                <a:spcPct val="200000"/>
              </a:lnSpc>
              <a:spcBef>
                <a:spcPts val="0"/>
              </a:spcBef>
              <a:spcAft>
                <a:spcPts val="0"/>
              </a:spcAft>
              <a:buFont typeface="Arial" panose="020B0604020202020204" pitchFamily="34" charset="0"/>
              <a:buChar char="•"/>
            </a:pPr>
            <a:r>
              <a:rPr lang="en-GB" altLang="en-US" sz="2200" dirty="0">
                <a:solidFill>
                  <a:prstClr val="white"/>
                </a:solidFill>
                <a:latin typeface="Arial"/>
                <a:ea typeface="Verdana" panose="020B0604030504040204" pitchFamily="34" charset="0"/>
                <a:cs typeface="Verdana" panose="020B0604030504040204" pitchFamily="34" charset="0"/>
              </a:rPr>
              <a:t>Alternative school experiences</a:t>
            </a:r>
          </a:p>
          <a:p>
            <a:pPr marL="457200" indent="-457200" fontAlgn="auto">
              <a:lnSpc>
                <a:spcPct val="200000"/>
              </a:lnSpc>
              <a:spcBef>
                <a:spcPts val="0"/>
              </a:spcBef>
              <a:spcAft>
                <a:spcPts val="0"/>
              </a:spcAft>
              <a:buFont typeface="Arial" panose="020B0604020202020204" pitchFamily="34" charset="0"/>
              <a:buChar char="•"/>
            </a:pPr>
            <a:r>
              <a:rPr lang="en-GB" sz="2200" dirty="0">
                <a:solidFill>
                  <a:prstClr val="white"/>
                </a:solidFill>
                <a:latin typeface="Arial"/>
                <a:ea typeface="Verdana" panose="020B0604030504040204" pitchFamily="34" charset="0"/>
                <a:cs typeface="Verdana" panose="020B0604030504040204" pitchFamily="34" charset="0"/>
              </a:rPr>
              <a:t>SEND opportunities</a:t>
            </a:r>
          </a:p>
          <a:p>
            <a:pPr marL="457200" indent="-457200" fontAlgn="auto">
              <a:lnSpc>
                <a:spcPct val="200000"/>
              </a:lnSpc>
              <a:spcBef>
                <a:spcPts val="0"/>
              </a:spcBef>
              <a:spcAft>
                <a:spcPts val="0"/>
              </a:spcAft>
              <a:buFont typeface="Arial" panose="020B0604020202020204" pitchFamily="34" charset="0"/>
              <a:buChar char="•"/>
            </a:pPr>
            <a:r>
              <a:rPr lang="en-GB" sz="2200" dirty="0">
                <a:solidFill>
                  <a:prstClr val="white"/>
                </a:solidFill>
                <a:latin typeface="Arial"/>
                <a:ea typeface="Verdana" panose="020B0604030504040204" pitchFamily="34" charset="0"/>
                <a:cs typeface="Verdana" panose="020B0604030504040204" pitchFamily="34" charset="0"/>
              </a:rPr>
              <a:t>Immersion days</a:t>
            </a:r>
          </a:p>
          <a:p>
            <a:pPr marL="457200" indent="-457200" fontAlgn="auto">
              <a:lnSpc>
                <a:spcPct val="200000"/>
              </a:lnSpc>
              <a:spcBef>
                <a:spcPts val="0"/>
              </a:spcBef>
              <a:spcAft>
                <a:spcPts val="0"/>
              </a:spcAft>
              <a:buFont typeface="Arial" panose="020B0604020202020204" pitchFamily="34" charset="0"/>
              <a:buChar char="•"/>
            </a:pPr>
            <a:r>
              <a:rPr lang="en-GB" sz="2200" dirty="0">
                <a:solidFill>
                  <a:prstClr val="white"/>
                </a:solidFill>
                <a:latin typeface="Arial"/>
                <a:ea typeface="Verdana" panose="020B0604030504040204" pitchFamily="34" charset="0"/>
                <a:cs typeface="Verdana" panose="020B0604030504040204" pitchFamily="34" charset="0"/>
              </a:rPr>
              <a:t>MHFA England First Aider Youth course</a:t>
            </a:r>
          </a:p>
          <a:p>
            <a:pPr marL="457200" indent="-457200" fontAlgn="auto">
              <a:lnSpc>
                <a:spcPct val="200000"/>
              </a:lnSpc>
              <a:spcBef>
                <a:spcPts val="0"/>
              </a:spcBef>
              <a:spcAft>
                <a:spcPts val="0"/>
              </a:spcAft>
              <a:buFont typeface="Arial" panose="020B0604020202020204" pitchFamily="34" charset="0"/>
              <a:buChar char="•"/>
            </a:pPr>
            <a:r>
              <a:rPr lang="en-GB" sz="2200" dirty="0">
                <a:solidFill>
                  <a:prstClr val="white"/>
                </a:solidFill>
                <a:latin typeface="Arial"/>
                <a:ea typeface="Verdana" panose="020B0604030504040204" pitchFamily="34" charset="0"/>
                <a:cs typeface="Verdana" panose="020B0604030504040204" pitchFamily="34" charset="0"/>
              </a:rPr>
              <a:t>Support groups:</a:t>
            </a:r>
          </a:p>
          <a:p>
            <a:pPr marL="914400" lvl="1" indent="-457200" fontAlgn="auto">
              <a:lnSpc>
                <a:spcPct val="200000"/>
              </a:lnSpc>
              <a:spcBef>
                <a:spcPts val="0"/>
              </a:spcBef>
              <a:spcAft>
                <a:spcPts val="0"/>
              </a:spcAft>
              <a:buFont typeface="Arial" panose="020B0604020202020204" pitchFamily="34" charset="0"/>
              <a:buChar char="•"/>
            </a:pPr>
            <a:r>
              <a:rPr lang="en-GB" sz="2000" dirty="0">
                <a:solidFill>
                  <a:prstClr val="white"/>
                </a:solidFill>
                <a:latin typeface="Arial"/>
                <a:ea typeface="Verdana" panose="020B0604030504040204" pitchFamily="34" charset="0"/>
                <a:cs typeface="Verdana" panose="020B0604030504040204" pitchFamily="34" charset="0"/>
              </a:rPr>
              <a:t>Career changers</a:t>
            </a:r>
          </a:p>
          <a:p>
            <a:pPr marL="914400" lvl="1" indent="-457200" fontAlgn="auto">
              <a:lnSpc>
                <a:spcPct val="200000"/>
              </a:lnSpc>
              <a:spcBef>
                <a:spcPts val="0"/>
              </a:spcBef>
              <a:spcAft>
                <a:spcPts val="0"/>
              </a:spcAft>
              <a:buFont typeface="Arial" panose="020B0604020202020204" pitchFamily="34" charset="0"/>
              <a:buChar char="•"/>
            </a:pPr>
            <a:r>
              <a:rPr lang="en-GB" sz="2000" dirty="0">
                <a:solidFill>
                  <a:prstClr val="white"/>
                </a:solidFill>
                <a:latin typeface="Arial"/>
                <a:ea typeface="Verdana" panose="020B0604030504040204" pitchFamily="34" charset="0"/>
                <a:cs typeface="Verdana" panose="020B0604030504040204" pitchFamily="34" charset="0"/>
              </a:rPr>
              <a:t>Care givers</a:t>
            </a:r>
          </a:p>
          <a:p>
            <a:pPr marL="914400" lvl="1" indent="-457200" fontAlgn="auto">
              <a:lnSpc>
                <a:spcPct val="200000"/>
              </a:lnSpc>
              <a:spcBef>
                <a:spcPts val="0"/>
              </a:spcBef>
              <a:spcAft>
                <a:spcPts val="0"/>
              </a:spcAft>
              <a:buFont typeface="Arial" panose="020B0604020202020204" pitchFamily="34" charset="0"/>
              <a:buChar char="•"/>
            </a:pPr>
            <a:r>
              <a:rPr lang="en-GB" sz="2000" dirty="0">
                <a:solidFill>
                  <a:prstClr val="white"/>
                </a:solidFill>
                <a:latin typeface="Arial"/>
                <a:ea typeface="Verdana" panose="020B0604030504040204" pitchFamily="34" charset="0"/>
                <a:cs typeface="Verdana" panose="020B0604030504040204" pitchFamily="34" charset="0"/>
              </a:rPr>
              <a:t>Internationally educated students</a:t>
            </a:r>
          </a:p>
          <a:p>
            <a:pPr marL="914400" lvl="1" indent="-457200" fontAlgn="auto">
              <a:lnSpc>
                <a:spcPct val="200000"/>
              </a:lnSpc>
              <a:spcBef>
                <a:spcPts val="0"/>
              </a:spcBef>
              <a:spcAft>
                <a:spcPts val="0"/>
              </a:spcAft>
              <a:buFont typeface="Arial" panose="020B0604020202020204" pitchFamily="34" charset="0"/>
              <a:buChar char="•"/>
            </a:pPr>
            <a:r>
              <a:rPr lang="en-GB" sz="2000" dirty="0">
                <a:solidFill>
                  <a:prstClr val="white"/>
                </a:solidFill>
                <a:latin typeface="Arial"/>
                <a:ea typeface="Verdana" panose="020B0604030504040204" pitchFamily="34" charset="0"/>
                <a:cs typeface="Verdana" panose="020B0604030504040204" pitchFamily="34" charset="0"/>
              </a:rPr>
              <a:t>LGBTQ</a:t>
            </a:r>
            <a:endParaRPr lang="en-US" sz="2000" dirty="0">
              <a:solidFill>
                <a:prstClr val="white"/>
              </a:solidFill>
              <a:latin typeface="Arial"/>
            </a:endParaRPr>
          </a:p>
        </p:txBody>
      </p:sp>
      <p:pic>
        <p:nvPicPr>
          <p:cNvPr id="5" name="Audio 4">
            <a:hlinkClick r:id="" action="ppaction://media"/>
            <a:extLst>
              <a:ext uri="{FF2B5EF4-FFF2-40B4-BE49-F238E27FC236}">
                <a16:creationId xmlns:a16="http://schemas.microsoft.com/office/drawing/2014/main" id="{6FAEF925-E21E-1F40-95B4-EB6565FEA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61740765"/>
      </p:ext>
    </p:extLst>
  </p:cSld>
  <p:clrMapOvr>
    <a:masterClrMapping/>
  </p:clrMapOvr>
  <mc:AlternateContent xmlns:mc="http://schemas.openxmlformats.org/markup-compatibility/2006" xmlns:p14="http://schemas.microsoft.com/office/powerpoint/2010/main">
    <mc:Choice Requires="p14">
      <p:transition spd="med" p14:dur="700" advTm="79641">
        <p:fade/>
      </p:transition>
    </mc:Choice>
    <mc:Fallback xmlns="">
      <p:transition spd="med" advTm="79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50" y="901461"/>
            <a:ext cx="12206862" cy="5987396"/>
          </a:xfrm>
          <a:prstGeom prst="rect">
            <a:avLst/>
          </a:prstGeom>
        </p:spPr>
      </p:pic>
      <p:sp>
        <p:nvSpPr>
          <p:cNvPr id="37" name="Rectangle 36"/>
          <p:cNvSpPr/>
          <p:nvPr/>
        </p:nvSpPr>
        <p:spPr>
          <a:xfrm>
            <a:off x="0" y="917666"/>
            <a:ext cx="12199712" cy="5987396"/>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13" dirty="0">
              <a:solidFill>
                <a:prstClr val="white"/>
              </a:solidFill>
            </a:endParaRPr>
          </a:p>
        </p:txBody>
      </p:sp>
      <p:sp>
        <p:nvSpPr>
          <p:cNvPr id="2" name="Title 1"/>
          <p:cNvSpPr>
            <a:spLocks noGrp="1"/>
          </p:cNvSpPr>
          <p:nvPr>
            <p:ph type="title"/>
          </p:nvPr>
        </p:nvSpPr>
        <p:spPr/>
        <p:txBody>
          <a:bodyPr>
            <a:normAutofit/>
          </a:bodyPr>
          <a:lstStyle/>
          <a:p>
            <a:r>
              <a:rPr lang="en-GB" sz="2400" dirty="0"/>
              <a:t>Assessment</a:t>
            </a:r>
          </a:p>
        </p:txBody>
      </p:sp>
      <p:sp>
        <p:nvSpPr>
          <p:cNvPr id="12" name="Rectangle 11"/>
          <p:cNvSpPr/>
          <p:nvPr/>
        </p:nvSpPr>
        <p:spPr>
          <a:xfrm>
            <a:off x="335360" y="1268760"/>
            <a:ext cx="7992888" cy="1338828"/>
          </a:xfrm>
          <a:prstGeom prst="rect">
            <a:avLst/>
          </a:prstGeom>
        </p:spPr>
        <p:txBody>
          <a:bodyPr wrap="square">
            <a:spAutoFit/>
          </a:bodyPr>
          <a:lstStyle/>
          <a:p>
            <a:pPr marL="457200" indent="-457200" fontAlgn="auto">
              <a:spcBef>
                <a:spcPts val="0"/>
              </a:spcBef>
              <a:spcAft>
                <a:spcPts val="1800"/>
              </a:spcAft>
              <a:buFont typeface="Arial" panose="020B0604020202020204" pitchFamily="34" charset="0"/>
              <a:buChar char="•"/>
            </a:pPr>
            <a:r>
              <a:rPr lang="en-GB" altLang="en-US" sz="2200" dirty="0">
                <a:solidFill>
                  <a:prstClr val="white"/>
                </a:solidFill>
                <a:latin typeface="Arial"/>
                <a:ea typeface="Verdana" panose="020B0604030504040204" pitchFamily="34" charset="0"/>
                <a:cs typeface="Verdana" panose="020B0604030504040204" pitchFamily="34" charset="0"/>
              </a:rPr>
              <a:t>Meeting the Teachers’ Standards leading to Qualified Teacher Status</a:t>
            </a:r>
          </a:p>
          <a:p>
            <a:pPr marL="457200" indent="-457200" fontAlgn="auto">
              <a:spcBef>
                <a:spcPts val="0"/>
              </a:spcBef>
              <a:spcAft>
                <a:spcPts val="1800"/>
              </a:spcAft>
              <a:buFont typeface="Arial" panose="020B0604020202020204" pitchFamily="34" charset="0"/>
              <a:buChar char="•"/>
            </a:pPr>
            <a:r>
              <a:rPr lang="en-GB" sz="2200" dirty="0">
                <a:solidFill>
                  <a:prstClr val="white"/>
                </a:solidFill>
                <a:latin typeface="Arial"/>
                <a:ea typeface="Verdana" panose="020B0604030504040204" pitchFamily="34" charset="0"/>
                <a:cs typeface="Verdana" panose="020B0604030504040204" pitchFamily="34" charset="0"/>
              </a:rPr>
              <a:t>Assignments</a:t>
            </a:r>
            <a:endParaRPr lang="en-US" sz="2000" dirty="0">
              <a:solidFill>
                <a:prstClr val="white"/>
              </a:solidFill>
              <a:latin typeface="Arial"/>
            </a:endParaRPr>
          </a:p>
        </p:txBody>
      </p:sp>
      <p:pic>
        <p:nvPicPr>
          <p:cNvPr id="5" name="Audio 4">
            <a:hlinkClick r:id="" action="ppaction://media"/>
            <a:extLst>
              <a:ext uri="{FF2B5EF4-FFF2-40B4-BE49-F238E27FC236}">
                <a16:creationId xmlns:a16="http://schemas.microsoft.com/office/drawing/2014/main" id="{87919759-1EB2-5E4A-BCCE-CE1F413BD1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86979530"/>
      </p:ext>
    </p:extLst>
  </p:cSld>
  <p:clrMapOvr>
    <a:masterClrMapping/>
  </p:clrMapOvr>
  <mc:AlternateContent xmlns:mc="http://schemas.openxmlformats.org/markup-compatibility/2006" xmlns:p14="http://schemas.microsoft.com/office/powerpoint/2010/main">
    <mc:Choice Requires="p14">
      <p:transition spd="med" p14:dur="700" advTm="94182">
        <p:fade/>
      </p:transition>
    </mc:Choice>
    <mc:Fallback xmlns="">
      <p:transition spd="med" advTm="941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896112"/>
            <a:ext cx="12192000" cy="5961888"/>
          </a:xfrm>
          <a:prstGeom prst="rect">
            <a:avLst/>
          </a:prstGeom>
        </p:spPr>
      </p:pic>
      <p:sp>
        <p:nvSpPr>
          <p:cNvPr id="7" name="Rectangle 6"/>
          <p:cNvSpPr/>
          <p:nvPr/>
        </p:nvSpPr>
        <p:spPr>
          <a:xfrm>
            <a:off x="0" y="874099"/>
            <a:ext cx="12191999" cy="5950645"/>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5"/>
          <p:cNvSpPr/>
          <p:nvPr/>
        </p:nvSpPr>
        <p:spPr>
          <a:xfrm>
            <a:off x="839416" y="1772816"/>
            <a:ext cx="3960001" cy="312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400" b="1" dirty="0">
                <a:latin typeface="+mj-lt"/>
              </a:rPr>
              <a:t>University of Nottingham ITE</a:t>
            </a:r>
          </a:p>
          <a:p>
            <a:pPr lvl="0" algn="ctr"/>
            <a:r>
              <a:rPr lang="en-GB" sz="4400" b="1" dirty="0">
                <a:latin typeface="+mj-lt"/>
              </a:rPr>
              <a:t>Interviews</a:t>
            </a:r>
          </a:p>
        </p:txBody>
      </p:sp>
      <p:pic>
        <p:nvPicPr>
          <p:cNvPr id="2" name="Audio 1">
            <a:hlinkClick r:id="" action="ppaction://media"/>
            <a:extLst>
              <a:ext uri="{FF2B5EF4-FFF2-40B4-BE49-F238E27FC236}">
                <a16:creationId xmlns:a16="http://schemas.microsoft.com/office/drawing/2014/main" id="{B0A62A04-1C3E-024B-ACDF-6F5EACCD00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62058393"/>
      </p:ext>
    </p:extLst>
  </p:cSld>
  <p:clrMapOvr>
    <a:masterClrMapping/>
  </p:clrMapOvr>
  <mc:AlternateContent xmlns:mc="http://schemas.openxmlformats.org/markup-compatibility/2006" xmlns:p14="http://schemas.microsoft.com/office/powerpoint/2010/main">
    <mc:Choice Requires="p14">
      <p:transition spd="med" p14:dur="700" advTm="20349">
        <p:fade/>
      </p:transition>
    </mc:Choice>
    <mc:Fallback xmlns="">
      <p:transition spd="med" advTm="20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6D112-FA6A-E64F-A74E-C8B5C4119B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50" y="901461"/>
            <a:ext cx="12206862" cy="5987396"/>
          </a:xfrm>
          <a:prstGeom prst="rect">
            <a:avLst/>
          </a:prstGeom>
        </p:spPr>
      </p:pic>
      <p:sp>
        <p:nvSpPr>
          <p:cNvPr id="6" name="Rectangle 5">
            <a:extLst>
              <a:ext uri="{FF2B5EF4-FFF2-40B4-BE49-F238E27FC236}">
                <a16:creationId xmlns:a16="http://schemas.microsoft.com/office/drawing/2014/main" id="{EED8CE03-5079-6140-B038-846D4793BA36}"/>
              </a:ext>
            </a:extLst>
          </p:cNvPr>
          <p:cNvSpPr/>
          <p:nvPr/>
        </p:nvSpPr>
        <p:spPr>
          <a:xfrm>
            <a:off x="0" y="917666"/>
            <a:ext cx="12199712" cy="5987396"/>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13" dirty="0">
              <a:solidFill>
                <a:prstClr val="white"/>
              </a:solidFill>
            </a:endParaRPr>
          </a:p>
        </p:txBody>
      </p:sp>
      <p:sp>
        <p:nvSpPr>
          <p:cNvPr id="2" name="Title 1"/>
          <p:cNvSpPr>
            <a:spLocks noGrp="1"/>
          </p:cNvSpPr>
          <p:nvPr>
            <p:ph type="title"/>
          </p:nvPr>
        </p:nvSpPr>
        <p:spPr/>
        <p:txBody>
          <a:bodyPr>
            <a:normAutofit/>
          </a:bodyPr>
          <a:lstStyle/>
          <a:p>
            <a:pPr lvl="0"/>
            <a:r>
              <a:rPr lang="en-US" altLang="en-US" sz="2400" dirty="0">
                <a:latin typeface="Arial" panose="020B0604020202020204" pitchFamily="34" charset="0"/>
                <a:cs typeface="Arial" panose="020B0604020202020204" pitchFamily="34" charset="0"/>
              </a:rPr>
              <a:t>Fundamental mathematics and English skills </a:t>
            </a:r>
          </a:p>
        </p:txBody>
      </p:sp>
      <p:pic>
        <p:nvPicPr>
          <p:cNvPr id="4" name="Audio 3">
            <a:hlinkClick r:id="" action="ppaction://media"/>
            <a:extLst>
              <a:ext uri="{FF2B5EF4-FFF2-40B4-BE49-F238E27FC236}">
                <a16:creationId xmlns:a16="http://schemas.microsoft.com/office/drawing/2014/main" id="{EC671FD8-3836-9740-AAF0-EC6DD41233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
        <p:nvSpPr>
          <p:cNvPr id="5" name="Rectangle 4">
            <a:extLst>
              <a:ext uri="{FF2B5EF4-FFF2-40B4-BE49-F238E27FC236}">
                <a16:creationId xmlns:a16="http://schemas.microsoft.com/office/drawing/2014/main" id="{4B702899-113B-AD43-AB8C-BAF08F047BAE}"/>
              </a:ext>
            </a:extLst>
          </p:cNvPr>
          <p:cNvSpPr/>
          <p:nvPr/>
        </p:nvSpPr>
        <p:spPr>
          <a:xfrm>
            <a:off x="263352" y="1124744"/>
            <a:ext cx="8208912" cy="4883003"/>
          </a:xfrm>
          <a:prstGeom prst="rect">
            <a:avLst/>
          </a:prstGeom>
        </p:spPr>
        <p:txBody>
          <a:bodyPr wrap="square">
            <a:spAutoFit/>
          </a:bodyPr>
          <a:lstStyle/>
          <a:p>
            <a:pPr marL="457200" indent="-457200" fontAlgn="auto">
              <a:spcBef>
                <a:spcPts val="0"/>
              </a:spcBef>
              <a:spcAft>
                <a:spcPts val="1200"/>
              </a:spcAft>
              <a:buFont typeface="Arial" panose="020B0604020202020204" pitchFamily="34" charset="0"/>
              <a:buChar char="•"/>
            </a:pPr>
            <a:r>
              <a:rPr lang="en-GB" altLang="en-US" sz="2800" dirty="0">
                <a:solidFill>
                  <a:prstClr val="white"/>
                </a:solidFill>
                <a:latin typeface="Arial"/>
                <a:ea typeface="Verdana" panose="020B0604030504040204" pitchFamily="34" charset="0"/>
                <a:cs typeface="Verdana" panose="020B0604030504040204" pitchFamily="34" charset="0"/>
              </a:rPr>
              <a:t>Before being recommended for QTS you must be able to demonstrate competence</a:t>
            </a:r>
          </a:p>
          <a:p>
            <a:pPr marL="457200" indent="-457200" fontAlgn="auto">
              <a:spcBef>
                <a:spcPts val="0"/>
              </a:spcBef>
              <a:spcAft>
                <a:spcPts val="1200"/>
              </a:spcAft>
              <a:buFont typeface="Arial" panose="020B0604020202020204" pitchFamily="34" charset="0"/>
              <a:buChar char="•"/>
            </a:pPr>
            <a:r>
              <a:rPr lang="en-GB" altLang="en-US" sz="2800" dirty="0">
                <a:solidFill>
                  <a:prstClr val="white"/>
                </a:solidFill>
                <a:latin typeface="Arial"/>
                <a:ea typeface="Verdana" panose="020B0604030504040204" pitchFamily="34" charset="0"/>
                <a:cs typeface="Verdana" panose="020B0604030504040204" pitchFamily="34" charset="0"/>
              </a:rPr>
              <a:t>In your individual interview we will discuss your current confidence - we want you to be honest!</a:t>
            </a:r>
          </a:p>
          <a:p>
            <a:pPr marL="457200" indent="-457200" fontAlgn="auto">
              <a:spcBef>
                <a:spcPts val="0"/>
              </a:spcBef>
              <a:spcAft>
                <a:spcPts val="1200"/>
              </a:spcAft>
              <a:buFont typeface="Arial" panose="020B0604020202020204" pitchFamily="34" charset="0"/>
              <a:buChar char="•"/>
            </a:pPr>
            <a:r>
              <a:rPr lang="en-GB" altLang="en-US" sz="2800" dirty="0">
                <a:solidFill>
                  <a:prstClr val="white"/>
                </a:solidFill>
                <a:latin typeface="Arial"/>
                <a:ea typeface="Verdana" panose="020B0604030504040204" pitchFamily="34" charset="0"/>
                <a:cs typeface="Verdana" panose="020B0604030504040204" pitchFamily="34" charset="0"/>
              </a:rPr>
              <a:t>There are pre-course resources to support you to develop</a:t>
            </a:r>
          </a:p>
          <a:p>
            <a:pPr marL="457200" indent="-457200" fontAlgn="auto">
              <a:spcBef>
                <a:spcPts val="0"/>
              </a:spcBef>
              <a:spcAft>
                <a:spcPts val="1200"/>
              </a:spcAft>
              <a:buFont typeface="Arial" panose="020B0604020202020204" pitchFamily="34" charset="0"/>
              <a:buChar char="•"/>
            </a:pPr>
            <a:r>
              <a:rPr lang="en-GB" altLang="en-US" sz="2800" dirty="0">
                <a:solidFill>
                  <a:prstClr val="white"/>
                </a:solidFill>
                <a:latin typeface="Arial"/>
                <a:ea typeface="Verdana" panose="020B0604030504040204" pitchFamily="34" charset="0"/>
                <a:cs typeface="Verdana" panose="020B0604030504040204" pitchFamily="34" charset="0"/>
              </a:rPr>
              <a:t>You will be supported to make progress during the course</a:t>
            </a:r>
          </a:p>
          <a:p>
            <a:pPr marL="457200" indent="-457200" fontAlgn="auto">
              <a:lnSpc>
                <a:spcPct val="200000"/>
              </a:lnSpc>
              <a:spcBef>
                <a:spcPts val="0"/>
              </a:spcBef>
              <a:spcAft>
                <a:spcPts val="0"/>
              </a:spcAft>
              <a:buFont typeface="Arial" panose="020B0604020202020204" pitchFamily="34" charset="0"/>
              <a:buChar char="•"/>
            </a:pPr>
            <a:endParaRPr lang="en-US" sz="2800" dirty="0">
              <a:solidFill>
                <a:prstClr val="white"/>
              </a:solidFill>
              <a:latin typeface="Arial"/>
            </a:endParaRPr>
          </a:p>
        </p:txBody>
      </p:sp>
    </p:spTree>
    <p:extLst>
      <p:ext uri="{BB962C8B-B14F-4D97-AF65-F5344CB8AC3E}">
        <p14:creationId xmlns:p14="http://schemas.microsoft.com/office/powerpoint/2010/main" val="2592167596"/>
      </p:ext>
    </p:extLst>
  </p:cSld>
  <p:clrMapOvr>
    <a:masterClrMapping/>
  </p:clrMapOvr>
  <mc:AlternateContent xmlns:mc="http://schemas.openxmlformats.org/markup-compatibility/2006" xmlns:p14="http://schemas.microsoft.com/office/powerpoint/2010/main">
    <mc:Choice Requires="p14">
      <p:transition spd="med" p14:dur="700" advTm="28563">
        <p:fade/>
      </p:transition>
    </mc:Choice>
    <mc:Fallback xmlns="">
      <p:transition spd="med" advTm="28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2400" dirty="0">
                <a:latin typeface="Arial" panose="020B0604020202020204" pitchFamily="34" charset="0"/>
                <a:cs typeface="Arial" panose="020B0604020202020204" pitchFamily="34" charset="0"/>
              </a:rPr>
              <a:t>Fundamental mathematics and English skills </a:t>
            </a:r>
            <a:endParaRPr lang="en-GB" sz="2400" dirty="0"/>
          </a:p>
        </p:txBody>
      </p:sp>
      <p:pic>
        <p:nvPicPr>
          <p:cNvPr id="4" name="Audio 3">
            <a:hlinkClick r:id="" action="ppaction://media"/>
            <a:extLst>
              <a:ext uri="{FF2B5EF4-FFF2-40B4-BE49-F238E27FC236}">
                <a16:creationId xmlns:a16="http://schemas.microsoft.com/office/drawing/2014/main" id="{5BDE37F7-3FB6-A448-A7FB-85362C47F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9" name="TextBox 8">
            <a:extLst>
              <a:ext uri="{FF2B5EF4-FFF2-40B4-BE49-F238E27FC236}">
                <a16:creationId xmlns:a16="http://schemas.microsoft.com/office/drawing/2014/main" id="{7120C1F0-5331-1F49-981B-5BF37B9CCDC3}"/>
              </a:ext>
            </a:extLst>
          </p:cNvPr>
          <p:cNvSpPr txBox="1"/>
          <p:nvPr/>
        </p:nvSpPr>
        <p:spPr>
          <a:xfrm>
            <a:off x="299356" y="1052736"/>
            <a:ext cx="11593288" cy="5909310"/>
          </a:xfrm>
          <a:prstGeom prst="rect">
            <a:avLst/>
          </a:prstGeom>
          <a:noFill/>
        </p:spPr>
        <p:txBody>
          <a:bodyPr wrap="square" rtlCol="0">
            <a:spAutoFit/>
          </a:bodyPr>
          <a:lstStyle/>
          <a:p>
            <a:pPr marL="285750" lvl="0" indent="-285750">
              <a:buFont typeface="Arial" panose="020B0604020202020204" pitchFamily="34" charset="0"/>
              <a:buChar char="•"/>
            </a:pPr>
            <a:r>
              <a:rPr lang="en-GB" sz="2000" dirty="0"/>
              <a:t>Speaking, listening and communicating are fundamental to a teacher’s role. Teachers should use standard English grammar, clear pronunciation and vocabulary relevant to the situation to convey instructions, questions, information, concepts and ideas with clarity. Teachers should read fluently and with good understanding. </a:t>
            </a:r>
          </a:p>
          <a:p>
            <a:pPr marL="285750" indent="-285750">
              <a:buFont typeface="Arial" panose="020B0604020202020204" pitchFamily="34" charset="0"/>
              <a:buChar char="•"/>
            </a:pPr>
            <a:endParaRPr lang="en-GB" sz="2000" dirty="0"/>
          </a:p>
          <a:p>
            <a:pPr marL="285750" lvl="0" indent="-285750">
              <a:buFont typeface="Arial" panose="020B0604020202020204" pitchFamily="34" charset="0"/>
              <a:buChar char="•"/>
            </a:pPr>
            <a:r>
              <a:rPr lang="en-GB" sz="2000" dirty="0"/>
              <a:t>Writing by teachers will be seen by colleagues, pupils and parents and, as such, it is important that a teacher’s writing reflects the high standards of accuracy their professional role demands. They should write clearly, accurately, legibly and coherently using correct spelling and punctuation. </a:t>
            </a:r>
          </a:p>
          <a:p>
            <a:pPr marL="285750" lvl="0" indent="-285750">
              <a:buFont typeface="Arial" panose="020B0604020202020204" pitchFamily="34" charset="0"/>
              <a:buChar char="•"/>
            </a:pPr>
            <a:endParaRPr lang="en-GB" sz="2000" dirty="0"/>
          </a:p>
          <a:p>
            <a:pPr marL="285750" lvl="0" indent="-285750">
              <a:buFont typeface="Arial" panose="020B0604020202020204" pitchFamily="34" charset="0"/>
              <a:buChar char="•"/>
            </a:pPr>
            <a:r>
              <a:rPr lang="en-GB" sz="2000" dirty="0"/>
              <a:t>Teachers should use data and graphs to interpret information, identify patterns and trends and draw appropriate conclusions. They need to interpret pupil data and understand statistics and graphs in the news, academic reports and relevant papers. </a:t>
            </a:r>
          </a:p>
          <a:p>
            <a:pPr marL="285750" indent="-285750">
              <a:buFont typeface="Arial" panose="020B0604020202020204" pitchFamily="34" charset="0"/>
              <a:buChar char="•"/>
            </a:pPr>
            <a:endParaRPr lang="en-GB" sz="2000" dirty="0"/>
          </a:p>
          <a:p>
            <a:pPr marL="285750" lvl="0" indent="-285750">
              <a:buFont typeface="Arial" panose="020B0604020202020204" pitchFamily="34" charset="0"/>
              <a:buChar char="•"/>
            </a:pPr>
            <a:r>
              <a:rPr lang="en-GB" sz="2000" dirty="0"/>
              <a:t>Teachers should be able to complete mathematical calculations fluently with whole numbers, fractions, decimals and percentages. They should be able to solve mathematical problems using a variety of methods and approaches including: estimating and rounding, sense checking answers, breaking down problems into simpler steps, and explaining and justifying answers using appropriate language. </a:t>
            </a:r>
          </a:p>
          <a:p>
            <a:pPr lvl="0"/>
            <a:endParaRPr lang="en-GB" dirty="0"/>
          </a:p>
        </p:txBody>
      </p:sp>
    </p:spTree>
    <p:extLst>
      <p:ext uri="{BB962C8B-B14F-4D97-AF65-F5344CB8AC3E}">
        <p14:creationId xmlns:p14="http://schemas.microsoft.com/office/powerpoint/2010/main" val="1407782514"/>
      </p:ext>
    </p:extLst>
  </p:cSld>
  <p:clrMapOvr>
    <a:masterClrMapping/>
  </p:clrMapOvr>
  <mc:AlternateContent xmlns:mc="http://schemas.openxmlformats.org/markup-compatibility/2006" xmlns:p14="http://schemas.microsoft.com/office/powerpoint/2010/main">
    <mc:Choice Requires="p14">
      <p:transition spd="med" p14:dur="700" advTm="37450">
        <p:fade/>
      </p:transition>
    </mc:Choice>
    <mc:Fallback xmlns="">
      <p:transition spd="med" advTm="37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896112"/>
            <a:ext cx="12192000" cy="5961888"/>
          </a:xfrm>
          <a:prstGeom prst="rect">
            <a:avLst/>
          </a:prstGeom>
        </p:spPr>
      </p:pic>
      <p:sp>
        <p:nvSpPr>
          <p:cNvPr id="7" name="Rectangle 6"/>
          <p:cNvSpPr/>
          <p:nvPr/>
        </p:nvSpPr>
        <p:spPr>
          <a:xfrm>
            <a:off x="0" y="874099"/>
            <a:ext cx="12191999" cy="5950645"/>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5"/>
          <p:cNvSpPr/>
          <p:nvPr/>
        </p:nvSpPr>
        <p:spPr>
          <a:xfrm>
            <a:off x="839416" y="1772816"/>
            <a:ext cx="3960001" cy="312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400" b="1" dirty="0">
                <a:latin typeface="+mj-lt"/>
              </a:rPr>
              <a:t>University of Nottingham ITE</a:t>
            </a:r>
          </a:p>
          <a:p>
            <a:pPr lvl="0" algn="ctr"/>
            <a:r>
              <a:rPr lang="en-GB" sz="4400" b="1" dirty="0">
                <a:latin typeface="+mj-lt"/>
              </a:rPr>
              <a:t>Interviews</a:t>
            </a:r>
          </a:p>
        </p:txBody>
      </p:sp>
      <p:pic>
        <p:nvPicPr>
          <p:cNvPr id="2" name="Audio 1">
            <a:hlinkClick r:id="" action="ppaction://media"/>
            <a:extLst>
              <a:ext uri="{FF2B5EF4-FFF2-40B4-BE49-F238E27FC236}">
                <a16:creationId xmlns:a16="http://schemas.microsoft.com/office/drawing/2014/main" id="{1A67347B-D918-2647-9D75-69716ED98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77565033"/>
      </p:ext>
    </p:extLst>
  </p:cSld>
  <p:clrMapOvr>
    <a:masterClrMapping/>
  </p:clrMapOvr>
  <mc:AlternateContent xmlns:mc="http://schemas.openxmlformats.org/markup-compatibility/2006" xmlns:p14="http://schemas.microsoft.com/office/powerpoint/2010/main">
    <mc:Choice Requires="p14">
      <p:transition spd="med" p14:dur="700" advTm="15596">
        <p:fade/>
      </p:transition>
    </mc:Choice>
    <mc:Fallback xmlns="">
      <p:transition spd="med" advTm="155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96945"/>
            <a:ext cx="12192001" cy="5961055"/>
          </a:xfrm>
          <a:prstGeom prst="rect">
            <a:avLst/>
          </a:prstGeom>
        </p:spPr>
      </p:pic>
      <p:sp>
        <p:nvSpPr>
          <p:cNvPr id="2" name="Title 1"/>
          <p:cNvSpPr>
            <a:spLocks noGrp="1"/>
          </p:cNvSpPr>
          <p:nvPr>
            <p:ph type="title"/>
          </p:nvPr>
        </p:nvSpPr>
        <p:spPr/>
        <p:txBody>
          <a:bodyPr/>
          <a:lstStyle/>
          <a:p>
            <a:r>
              <a:rPr lang="en-GB" dirty="0"/>
              <a:t>Busting some myths</a:t>
            </a:r>
          </a:p>
        </p:txBody>
      </p:sp>
      <p:pic>
        <p:nvPicPr>
          <p:cNvPr id="19" name="Picture 8" descr="https://public.boxcloud.com/api/2.0/files/187912427949/content?preview=true&amp;access_token=1!qJYtV1GWzcXq3ouGu5V-HGrnQicLaFeZUen_9Bi_3urzEZBlufhrud3Y82zgRmSOYmwyL9aj0ymhVm4MZeepASUj_PXYzOQhcHDMs3KKj1grmRdWjT5ILP8zsQcMBshYRX61eR4Tmx6ymXgAPVRfCak2Z81KSBmTMItB-cPGRhfnrxUqqZDsy7fANLseKl3xI71ITblFArEE9p92D6bUUG_hE04yTLKFgrpT9qKqxcA9dEdtAnvhmV_2VX6Z7NmqxKqt2IaFMERbMGG9PV_ODBS9tbPAJmZer1agygKBVEjMrfHkqZl9v-CKiMLmRUytFQWix7bEBr0pWEbABOR5mbqTjSP3d0QcKlnrDMawiy8XfW5ZDyWyo4_33ESsrKm8FQfnnpGzYt__rT42&amp;shared_link=https://uon.ent.box.com/s/cnyb7v3kh3bt0uvrgwr7uiall67137is&amp;box_client_name=box-content-preview&amp;box_client_version=0.12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75989" y="4964756"/>
            <a:ext cx="843217" cy="159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29" y="876123"/>
            <a:ext cx="12193057" cy="5962405"/>
          </a:xfrm>
          <a:prstGeom prst="rect">
            <a:avLst/>
          </a:prstGeom>
        </p:spPr>
      </p:pic>
      <p:sp>
        <p:nvSpPr>
          <p:cNvPr id="4" name="TextBox 3"/>
          <p:cNvSpPr txBox="1"/>
          <p:nvPr/>
        </p:nvSpPr>
        <p:spPr>
          <a:xfrm>
            <a:off x="650067" y="1238407"/>
            <a:ext cx="10153128" cy="513986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solidFill>
                  <a:schemeClr val="bg1"/>
                </a:solidFill>
              </a:rPr>
              <a:t>You are training to be a teacher so, of course, you are mostly in school! – </a:t>
            </a:r>
            <a:r>
              <a:rPr lang="en-GB" sz="2400" b="1" dirty="0">
                <a:solidFill>
                  <a:schemeClr val="bg1"/>
                </a:solidFill>
              </a:rPr>
              <a:t>your time in school starts from week one of the course</a:t>
            </a:r>
          </a:p>
          <a:p>
            <a:pPr marL="342900" indent="-342900">
              <a:spcAft>
                <a:spcPts val="1200"/>
              </a:spcAft>
              <a:buFont typeface="Arial" panose="020B0604020202020204" pitchFamily="34" charset="0"/>
              <a:buChar char="•"/>
            </a:pPr>
            <a:r>
              <a:rPr lang="en-GB" sz="2400" dirty="0">
                <a:solidFill>
                  <a:schemeClr val="bg1"/>
                </a:solidFill>
                <a:latin typeface="+mj-lt"/>
              </a:rPr>
              <a:t>When you are in university you have a very different experience to being an undergraduate – </a:t>
            </a:r>
            <a:r>
              <a:rPr lang="en-GB" sz="2400" b="1" dirty="0">
                <a:solidFill>
                  <a:schemeClr val="bg1"/>
                </a:solidFill>
                <a:latin typeface="+mj-lt"/>
              </a:rPr>
              <a:t>it is not sitting in silence in large lecture theatres</a:t>
            </a:r>
            <a:r>
              <a:rPr lang="en-GB" sz="2400" dirty="0">
                <a:solidFill>
                  <a:schemeClr val="bg1"/>
                </a:solidFill>
                <a:latin typeface="+mj-lt"/>
              </a:rPr>
              <a:t>!</a:t>
            </a:r>
          </a:p>
          <a:p>
            <a:pPr marL="342900" indent="-342900">
              <a:spcAft>
                <a:spcPts val="1200"/>
              </a:spcAft>
              <a:buFont typeface="Arial" panose="020B0604020202020204" pitchFamily="34" charset="0"/>
              <a:buChar char="•"/>
            </a:pPr>
            <a:r>
              <a:rPr lang="en-GB" sz="2400" dirty="0">
                <a:solidFill>
                  <a:schemeClr val="bg1"/>
                </a:solidFill>
                <a:latin typeface="+mj-lt"/>
              </a:rPr>
              <a:t>We do challenge you to engage with research but </a:t>
            </a:r>
            <a:r>
              <a:rPr lang="en-GB" sz="2400" b="1" dirty="0">
                <a:solidFill>
                  <a:schemeClr val="bg1"/>
                </a:solidFill>
                <a:latin typeface="+mj-lt"/>
              </a:rPr>
              <a:t>only to make you a better teacher</a:t>
            </a:r>
            <a:r>
              <a:rPr lang="en-GB" sz="2400" dirty="0">
                <a:solidFill>
                  <a:schemeClr val="bg1"/>
                </a:solidFill>
                <a:latin typeface="+mj-lt"/>
              </a:rPr>
              <a:t> – everything you do is linked to practice</a:t>
            </a:r>
          </a:p>
          <a:p>
            <a:pPr marL="342900" indent="-342900">
              <a:spcAft>
                <a:spcPts val="1200"/>
              </a:spcAft>
              <a:buFont typeface="Arial" panose="020B0604020202020204" pitchFamily="34" charset="0"/>
              <a:buChar char="•"/>
            </a:pPr>
            <a:r>
              <a:rPr lang="en-GB" sz="2400" dirty="0">
                <a:solidFill>
                  <a:schemeClr val="bg1"/>
                </a:solidFill>
                <a:latin typeface="+mj-lt"/>
              </a:rPr>
              <a:t>We are not ‘out of touch ex-teachers’ who don’t understand the real world – university tutors are all highly experienced teachers and now </a:t>
            </a:r>
            <a:r>
              <a:rPr lang="en-GB" sz="2400" b="1" dirty="0">
                <a:solidFill>
                  <a:schemeClr val="bg1"/>
                </a:solidFill>
                <a:latin typeface="+mj-lt"/>
              </a:rPr>
              <a:t>expert teacher educators</a:t>
            </a:r>
            <a:r>
              <a:rPr lang="en-GB" sz="2400" dirty="0">
                <a:solidFill>
                  <a:schemeClr val="bg1"/>
                </a:solidFill>
                <a:latin typeface="+mj-lt"/>
              </a:rPr>
              <a:t> and we work in partnership with practising expert teachers</a:t>
            </a:r>
          </a:p>
          <a:p>
            <a:pPr marL="342900" indent="-342900">
              <a:buFont typeface="Arial" panose="020B0604020202020204" pitchFamily="34" charset="0"/>
              <a:buChar char="•"/>
            </a:pPr>
            <a:endParaRPr lang="en-GB" sz="2400" dirty="0">
              <a:solidFill>
                <a:schemeClr val="bg1"/>
              </a:solidFill>
              <a:latin typeface="+mj-lt"/>
            </a:endParaRPr>
          </a:p>
        </p:txBody>
      </p:sp>
      <p:pic>
        <p:nvPicPr>
          <p:cNvPr id="6" name="Audio 5">
            <a:hlinkClick r:id="" action="ppaction://media"/>
            <a:extLst>
              <a:ext uri="{FF2B5EF4-FFF2-40B4-BE49-F238E27FC236}">
                <a16:creationId xmlns:a16="http://schemas.microsoft.com/office/drawing/2014/main" id="{94632669-6192-234C-A55C-B21069F637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85741553"/>
      </p:ext>
    </p:extLst>
  </p:cSld>
  <p:clrMapOvr>
    <a:masterClrMapping/>
  </p:clrMapOvr>
  <mc:AlternateContent xmlns:mc="http://schemas.openxmlformats.org/markup-compatibility/2006" xmlns:p14="http://schemas.microsoft.com/office/powerpoint/2010/main">
    <mc:Choice Requires="p14">
      <p:transition spd="med" p14:dur="700" advTm="93938">
        <p:fade/>
      </p:transition>
    </mc:Choice>
    <mc:Fallback xmlns="">
      <p:transition spd="med" advTm="93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96945"/>
            <a:ext cx="12192001" cy="5961055"/>
          </a:xfrm>
          <a:prstGeom prst="rect">
            <a:avLst/>
          </a:prstGeom>
        </p:spPr>
      </p:pic>
      <p:sp>
        <p:nvSpPr>
          <p:cNvPr id="2" name="Title 1"/>
          <p:cNvSpPr>
            <a:spLocks noGrp="1"/>
          </p:cNvSpPr>
          <p:nvPr>
            <p:ph type="title"/>
          </p:nvPr>
        </p:nvSpPr>
        <p:spPr/>
        <p:txBody>
          <a:bodyPr/>
          <a:lstStyle/>
          <a:p>
            <a:r>
              <a:rPr lang="en-GB" dirty="0"/>
              <a:t>Why come to a Russell Group university to train to be a teacher?</a:t>
            </a:r>
          </a:p>
        </p:txBody>
      </p:sp>
      <p:pic>
        <p:nvPicPr>
          <p:cNvPr id="19" name="Picture 8" descr="https://public.boxcloud.com/api/2.0/files/187912427949/content?preview=true&amp;access_token=1!qJYtV1GWzcXq3ouGu5V-HGrnQicLaFeZUen_9Bi_3urzEZBlufhrud3Y82zgRmSOYmwyL9aj0ymhVm4MZeepASUj_PXYzOQhcHDMs3KKj1grmRdWjT5ILP8zsQcMBshYRX61eR4Tmx6ymXgAPVRfCak2Z81KSBmTMItB-cPGRhfnrxUqqZDsy7fANLseKl3xI71ITblFArEE9p92D6bUUG_hE04yTLKFgrpT9qKqxcA9dEdtAnvhmV_2VX6Z7NmqxKqt2IaFMERbMGG9PV_ODBS9tbPAJmZer1agygKBVEjMrfHkqZl9v-CKiMLmRUytFQWix7bEBr0pWEbABOR5mbqTjSP3d0QcKlnrDMawiy8XfW5ZDyWyo4_33ESsrKm8FQfnnpGzYt__rT42&amp;shared_link=https://uon.ent.box.com/s/cnyb7v3kh3bt0uvrgwr7uiall67137is&amp;box_client_name=box-content-preview&amp;box_client_version=0.12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75989" y="4964756"/>
            <a:ext cx="843217" cy="159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29" y="876123"/>
            <a:ext cx="12193057" cy="5962405"/>
          </a:xfrm>
          <a:prstGeom prst="rect">
            <a:avLst/>
          </a:prstGeom>
        </p:spPr>
      </p:pic>
      <p:sp>
        <p:nvSpPr>
          <p:cNvPr id="4" name="TextBox 3"/>
          <p:cNvSpPr txBox="1"/>
          <p:nvPr/>
        </p:nvSpPr>
        <p:spPr>
          <a:xfrm>
            <a:off x="680693" y="985161"/>
            <a:ext cx="10153128" cy="5570756"/>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bg1"/>
                </a:solidFill>
              </a:rPr>
              <a:t>We have a reputation that is recognised globally</a:t>
            </a:r>
          </a:p>
          <a:p>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latin typeface="+mj-lt"/>
              </a:rPr>
              <a:t>We are part of a vibrant, and well-established community of teacher educators and  educational researchers</a:t>
            </a:r>
          </a:p>
          <a:p>
            <a:pPr marL="342900" indent="-342900">
              <a:buFont typeface="Arial" panose="020B0604020202020204" pitchFamily="34" charset="0"/>
              <a:buChar char="•"/>
            </a:pPr>
            <a:endParaRPr lang="en-GB" sz="2400" dirty="0">
              <a:solidFill>
                <a:schemeClr val="bg1"/>
              </a:solidFill>
              <a:latin typeface="+mj-lt"/>
            </a:endParaRPr>
          </a:p>
          <a:p>
            <a:pPr marL="342900" indent="-342900">
              <a:buFont typeface="Arial" panose="020B0604020202020204" pitchFamily="34" charset="0"/>
              <a:buChar char="•"/>
            </a:pPr>
            <a:r>
              <a:rPr lang="en-GB" sz="2400" dirty="0">
                <a:solidFill>
                  <a:schemeClr val="bg1"/>
                </a:solidFill>
                <a:latin typeface="+mj-lt"/>
              </a:rPr>
              <a:t>We can draw on national and international expertise and cutting edge research and innovation</a:t>
            </a:r>
          </a:p>
          <a:p>
            <a:endParaRPr lang="en-GB" sz="2400" dirty="0">
              <a:solidFill>
                <a:schemeClr val="bg1"/>
              </a:solidFill>
              <a:latin typeface="+mj-lt"/>
            </a:endParaRPr>
          </a:p>
          <a:p>
            <a:r>
              <a:rPr lang="en-GB" sz="2400" b="1" i="1" dirty="0">
                <a:solidFill>
                  <a:schemeClr val="bg1"/>
                </a:solidFill>
                <a:latin typeface="+mj-lt"/>
              </a:rPr>
              <a:t>Why is this important for a trainee teacher?</a:t>
            </a:r>
          </a:p>
          <a:p>
            <a:endParaRPr lang="en-GB" sz="2400" dirty="0">
              <a:solidFill>
                <a:schemeClr val="bg1"/>
              </a:solidFill>
              <a:latin typeface="+mj-lt"/>
            </a:endParaRPr>
          </a:p>
          <a:p>
            <a:pPr marL="342900" indent="-342900">
              <a:spcAft>
                <a:spcPts val="1200"/>
              </a:spcAft>
              <a:buFont typeface="Arial" panose="020B0604020202020204" pitchFamily="34" charset="0"/>
              <a:buChar char="•"/>
            </a:pPr>
            <a:r>
              <a:rPr lang="en-GB" sz="2400" dirty="0">
                <a:solidFill>
                  <a:schemeClr val="bg1"/>
                </a:solidFill>
                <a:latin typeface="+mj-lt"/>
              </a:rPr>
              <a:t>Our courses are underpinned by high quality research into teaching and learning and teacher development</a:t>
            </a:r>
          </a:p>
          <a:p>
            <a:pPr marL="342900" indent="-342900">
              <a:spcAft>
                <a:spcPts val="1200"/>
              </a:spcAft>
              <a:buFont typeface="Arial" panose="020B0604020202020204" pitchFamily="34" charset="0"/>
              <a:buChar char="•"/>
            </a:pPr>
            <a:r>
              <a:rPr lang="en-GB" sz="2400" dirty="0">
                <a:solidFill>
                  <a:schemeClr val="bg1"/>
                </a:solidFill>
                <a:latin typeface="+mj-lt"/>
              </a:rPr>
              <a:t>We offer you unique experiences</a:t>
            </a:r>
          </a:p>
          <a:p>
            <a:pPr marL="342900" indent="-342900">
              <a:spcAft>
                <a:spcPts val="1200"/>
              </a:spcAft>
              <a:buFont typeface="Arial" panose="020B0604020202020204" pitchFamily="34" charset="0"/>
              <a:buChar char="•"/>
            </a:pPr>
            <a:r>
              <a:rPr lang="en-GB" sz="2400" dirty="0">
                <a:solidFill>
                  <a:schemeClr val="bg1"/>
                </a:solidFill>
                <a:latin typeface="+mj-lt"/>
              </a:rPr>
              <a:t>Your qualification is recognised for its quality</a:t>
            </a:r>
          </a:p>
        </p:txBody>
      </p:sp>
      <p:pic>
        <p:nvPicPr>
          <p:cNvPr id="6" name="Audio 5">
            <a:hlinkClick r:id="" action="ppaction://media"/>
            <a:extLst>
              <a:ext uri="{FF2B5EF4-FFF2-40B4-BE49-F238E27FC236}">
                <a16:creationId xmlns:a16="http://schemas.microsoft.com/office/drawing/2014/main" id="{6FAB7275-2E61-8A48-B250-B8D9FDB4FA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6003909"/>
      </p:ext>
    </p:extLst>
  </p:cSld>
  <p:clrMapOvr>
    <a:masterClrMapping/>
  </p:clrMapOvr>
  <mc:AlternateContent xmlns:mc="http://schemas.openxmlformats.org/markup-compatibility/2006" xmlns:p14="http://schemas.microsoft.com/office/powerpoint/2010/main">
    <mc:Choice Requires="p14">
      <p:transition spd="med" p14:dur="700" advTm="112668">
        <p:fade/>
      </p:transition>
    </mc:Choice>
    <mc:Fallback xmlns="">
      <p:transition spd="med" advTm="112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96945"/>
            <a:ext cx="12192001" cy="5961055"/>
          </a:xfrm>
          <a:prstGeom prst="rect">
            <a:avLst/>
          </a:prstGeom>
        </p:spPr>
      </p:pic>
      <p:sp>
        <p:nvSpPr>
          <p:cNvPr id="2" name="Title 1"/>
          <p:cNvSpPr>
            <a:spLocks noGrp="1"/>
          </p:cNvSpPr>
          <p:nvPr>
            <p:ph type="title"/>
          </p:nvPr>
        </p:nvSpPr>
        <p:spPr/>
        <p:txBody>
          <a:bodyPr/>
          <a:lstStyle/>
          <a:p>
            <a:r>
              <a:rPr lang="en-GB" dirty="0"/>
              <a:t>Why come to the University of Nottingham?</a:t>
            </a:r>
          </a:p>
        </p:txBody>
      </p:sp>
      <p:pic>
        <p:nvPicPr>
          <p:cNvPr id="19" name="Picture 8" descr="https://public.boxcloud.com/api/2.0/files/187912427949/content?preview=true&amp;access_token=1!qJYtV1GWzcXq3ouGu5V-HGrnQicLaFeZUen_9Bi_3urzEZBlufhrud3Y82zgRmSOYmwyL9aj0ymhVm4MZeepASUj_PXYzOQhcHDMs3KKj1grmRdWjT5ILP8zsQcMBshYRX61eR4Tmx6ymXgAPVRfCak2Z81KSBmTMItB-cPGRhfnrxUqqZDsy7fANLseKl3xI71ITblFArEE9p92D6bUUG_hE04yTLKFgrpT9qKqxcA9dEdtAnvhmV_2VX6Z7NmqxKqt2IaFMERbMGG9PV_ODBS9tbPAJmZer1agygKBVEjMrfHkqZl9v-CKiMLmRUytFQWix7bEBr0pWEbABOR5mbqTjSP3d0QcKlnrDMawiy8XfW5ZDyWyo4_33ESsrKm8FQfnnpGzYt__rT42&amp;shared_link=https://uon.ent.box.com/s/cnyb7v3kh3bt0uvrgwr7uiall67137is&amp;box_client_name=box-content-preview&amp;box_client_version=0.12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75989" y="4964756"/>
            <a:ext cx="843217" cy="159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29" y="876123"/>
            <a:ext cx="12193057" cy="5962405"/>
          </a:xfrm>
          <a:prstGeom prst="rect">
            <a:avLst/>
          </a:prstGeom>
        </p:spPr>
      </p:pic>
      <p:sp>
        <p:nvSpPr>
          <p:cNvPr id="4" name="TextBox 3"/>
          <p:cNvSpPr txBox="1"/>
          <p:nvPr/>
        </p:nvSpPr>
        <p:spPr>
          <a:xfrm>
            <a:off x="650067" y="1238407"/>
            <a:ext cx="10153128" cy="507831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solidFill>
                  <a:schemeClr val="bg1"/>
                </a:solidFill>
              </a:rPr>
              <a:t>Our courses are underpinned by a carefully constructed ITE curriculum that is built on national and international research into ITE</a:t>
            </a:r>
          </a:p>
          <a:p>
            <a:pPr marL="342900" indent="-342900">
              <a:spcAft>
                <a:spcPts val="1200"/>
              </a:spcAft>
              <a:buFont typeface="Arial" panose="020B0604020202020204" pitchFamily="34" charset="0"/>
              <a:buChar char="•"/>
            </a:pPr>
            <a:r>
              <a:rPr lang="en-GB" sz="2400" dirty="0">
                <a:solidFill>
                  <a:schemeClr val="bg1"/>
                </a:solidFill>
                <a:latin typeface="+mj-lt"/>
              </a:rPr>
              <a:t>Our partnership is special</a:t>
            </a:r>
          </a:p>
          <a:p>
            <a:pPr marL="342900" indent="-342900">
              <a:spcAft>
                <a:spcPts val="1200"/>
              </a:spcAft>
              <a:buFont typeface="Arial" panose="020B0604020202020204" pitchFamily="34" charset="0"/>
              <a:buChar char="•"/>
            </a:pPr>
            <a:r>
              <a:rPr lang="en-GB" sz="2400" dirty="0">
                <a:solidFill>
                  <a:schemeClr val="bg1"/>
                </a:solidFill>
                <a:latin typeface="+mj-lt"/>
              </a:rPr>
              <a:t>We are expert teacher educators</a:t>
            </a:r>
          </a:p>
          <a:p>
            <a:pPr marL="342900" indent="-342900">
              <a:spcAft>
                <a:spcPts val="1200"/>
              </a:spcAft>
              <a:buFont typeface="Arial" panose="020B0604020202020204" pitchFamily="34" charset="0"/>
              <a:buChar char="•"/>
            </a:pPr>
            <a:r>
              <a:rPr lang="en-GB" sz="2400" dirty="0">
                <a:solidFill>
                  <a:schemeClr val="bg1"/>
                </a:solidFill>
                <a:latin typeface="+mj-lt"/>
              </a:rPr>
              <a:t>We have a strong focus on subject expertise and pedagogy</a:t>
            </a:r>
          </a:p>
          <a:p>
            <a:pPr marL="342900" indent="-342900">
              <a:spcAft>
                <a:spcPts val="1200"/>
              </a:spcAft>
              <a:buFont typeface="Arial" panose="020B0604020202020204" pitchFamily="34" charset="0"/>
              <a:buChar char="•"/>
            </a:pPr>
            <a:r>
              <a:rPr lang="en-GB" sz="2400" dirty="0">
                <a:solidFill>
                  <a:schemeClr val="bg1"/>
                </a:solidFill>
                <a:latin typeface="+mj-lt"/>
              </a:rPr>
              <a:t>We offer a personalised approach to your journey that takes account of your strengths and areas of interest with a range of enrichment and support opportunities</a:t>
            </a:r>
          </a:p>
          <a:p>
            <a:pPr marL="342900" indent="-342900">
              <a:spcAft>
                <a:spcPts val="1200"/>
              </a:spcAft>
              <a:buFont typeface="Arial" panose="020B0604020202020204" pitchFamily="34" charset="0"/>
              <a:buChar char="•"/>
            </a:pPr>
            <a:r>
              <a:rPr lang="en-GB" sz="2400" dirty="0">
                <a:solidFill>
                  <a:schemeClr val="bg1"/>
                </a:solidFill>
                <a:latin typeface="+mj-lt"/>
              </a:rPr>
              <a:t>You qualify with a PGCE alongside QTS and this gives you 60 Masters level credits</a:t>
            </a:r>
          </a:p>
          <a:p>
            <a:pPr marL="342900" indent="-342900">
              <a:buFont typeface="Arial" panose="020B0604020202020204" pitchFamily="34" charset="0"/>
              <a:buChar char="•"/>
            </a:pPr>
            <a:endParaRPr lang="en-GB" sz="2400" dirty="0">
              <a:solidFill>
                <a:schemeClr val="bg1"/>
              </a:solidFill>
              <a:latin typeface="+mj-lt"/>
            </a:endParaRPr>
          </a:p>
        </p:txBody>
      </p:sp>
      <p:pic>
        <p:nvPicPr>
          <p:cNvPr id="7" name="Audio 6">
            <a:hlinkClick r:id="" action="ppaction://media"/>
            <a:extLst>
              <a:ext uri="{FF2B5EF4-FFF2-40B4-BE49-F238E27FC236}">
                <a16:creationId xmlns:a16="http://schemas.microsoft.com/office/drawing/2014/main" id="{B536F377-9BC3-1D4F-A293-1125D955DA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76757494"/>
      </p:ext>
    </p:extLst>
  </p:cSld>
  <p:clrMapOvr>
    <a:masterClrMapping/>
  </p:clrMapOvr>
  <mc:AlternateContent xmlns:mc="http://schemas.openxmlformats.org/markup-compatibility/2006" xmlns:p14="http://schemas.microsoft.com/office/powerpoint/2010/main">
    <mc:Choice Requires="p14">
      <p:transition spd="med" p14:dur="700" advTm="78666">
        <p:fade/>
      </p:transition>
    </mc:Choice>
    <mc:Fallback xmlns="">
      <p:transition spd="med" advTm="78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come to the city of Nottingham?</a:t>
            </a:r>
          </a:p>
        </p:txBody>
      </p:sp>
      <p:sp>
        <p:nvSpPr>
          <p:cNvPr id="3" name="TextBox 2"/>
          <p:cNvSpPr txBox="1"/>
          <p:nvPr/>
        </p:nvSpPr>
        <p:spPr>
          <a:xfrm>
            <a:off x="376929" y="1010950"/>
            <a:ext cx="11054338"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002060"/>
                </a:solidFill>
                <a:latin typeface="+mj-lt"/>
              </a:rPr>
              <a:t>One of Europe's’ cleanest cities</a:t>
            </a:r>
          </a:p>
          <a:p>
            <a:pPr marL="342900" indent="-342900">
              <a:buFont typeface="Arial" panose="020B0604020202020204" pitchFamily="34" charset="0"/>
              <a:buChar char="•"/>
            </a:pPr>
            <a:r>
              <a:rPr lang="en-GB" sz="2400" i="1" dirty="0">
                <a:solidFill>
                  <a:srgbClr val="002060"/>
                </a:solidFill>
                <a:latin typeface="+mj-lt"/>
              </a:rPr>
              <a:t>Sunday Times </a:t>
            </a:r>
            <a:r>
              <a:rPr lang="en-GB" sz="2400" dirty="0">
                <a:solidFill>
                  <a:srgbClr val="002060"/>
                </a:solidFill>
                <a:latin typeface="+mj-lt"/>
              </a:rPr>
              <a:t>one of ‘the best cities to live’</a:t>
            </a:r>
          </a:p>
          <a:p>
            <a:pPr marL="342900" indent="-342900">
              <a:buFont typeface="Arial" panose="020B0604020202020204" pitchFamily="34" charset="0"/>
              <a:buChar char="•"/>
            </a:pPr>
            <a:r>
              <a:rPr lang="en-GB" sz="2400" dirty="0">
                <a:solidFill>
                  <a:srgbClr val="002060"/>
                </a:solidFill>
                <a:latin typeface="+mj-lt"/>
              </a:rPr>
              <a:t>‘Great city with thriving arts, music scene and nightlife’ </a:t>
            </a:r>
          </a:p>
          <a:p>
            <a:r>
              <a:rPr lang="en-GB" sz="2400" i="1" dirty="0">
                <a:solidFill>
                  <a:srgbClr val="002060"/>
                </a:solidFill>
                <a:latin typeface="+mj-lt"/>
              </a:rPr>
              <a:t>     Rough Guide 2019</a:t>
            </a:r>
          </a:p>
          <a:p>
            <a:pPr marL="342900" indent="-342900">
              <a:buFont typeface="Arial" panose="020B0604020202020204" pitchFamily="34" charset="0"/>
              <a:buChar char="•"/>
            </a:pPr>
            <a:r>
              <a:rPr lang="en-GB" sz="2400" dirty="0">
                <a:solidFill>
                  <a:srgbClr val="002060"/>
                </a:solidFill>
                <a:latin typeface="+mj-lt"/>
              </a:rPr>
              <a:t>‘One of the happiest places to work in the UK’ </a:t>
            </a:r>
            <a:r>
              <a:rPr lang="en-GB" sz="2400" i="1" dirty="0">
                <a:solidFill>
                  <a:srgbClr val="002060"/>
                </a:solidFill>
                <a:latin typeface="+mj-lt"/>
              </a:rPr>
              <a:t>Guardian</a:t>
            </a:r>
          </a:p>
          <a:p>
            <a:pPr marL="342900" indent="-342900">
              <a:buFont typeface="Arial" panose="020B0604020202020204" pitchFamily="34" charset="0"/>
              <a:buChar char="•"/>
            </a:pPr>
            <a:r>
              <a:rPr lang="en-GB" sz="2400" dirty="0">
                <a:solidFill>
                  <a:srgbClr val="002060"/>
                </a:solidFill>
                <a:latin typeface="+mj-lt"/>
              </a:rPr>
              <a:t>UNESCO City of Literature 2016</a:t>
            </a:r>
          </a:p>
          <a:p>
            <a:pPr marL="342900" indent="-342900">
              <a:buFont typeface="Arial" panose="020B0604020202020204" pitchFamily="34" charset="0"/>
              <a:buChar char="•"/>
            </a:pPr>
            <a:r>
              <a:rPr lang="en-GB" sz="2400" dirty="0">
                <a:solidFill>
                  <a:srgbClr val="002060"/>
                </a:solidFill>
                <a:latin typeface="+mj-lt"/>
              </a:rPr>
              <a:t>Excellent transport networks and </a:t>
            </a:r>
            <a:r>
              <a:rPr lang="en-GB" sz="2400" i="1" dirty="0">
                <a:solidFill>
                  <a:srgbClr val="002060"/>
                </a:solidFill>
                <a:latin typeface="+mj-lt"/>
              </a:rPr>
              <a:t>Guardian’s Climate champion overall winner</a:t>
            </a:r>
            <a:r>
              <a:rPr lang="en-GB" sz="2400" dirty="0">
                <a:solidFill>
                  <a:srgbClr val="002060"/>
                </a:solidFill>
                <a:latin typeface="+mj-lt"/>
              </a:rPr>
              <a:t> (carbon neutral by 2028)</a:t>
            </a:r>
          </a:p>
          <a:p>
            <a:pPr marL="342900" indent="-342900">
              <a:buFont typeface="Arial" panose="020B0604020202020204" pitchFamily="34" charset="0"/>
              <a:buChar char="•"/>
            </a:pPr>
            <a:r>
              <a:rPr lang="en-GB" sz="2400" dirty="0">
                <a:solidFill>
                  <a:srgbClr val="002060"/>
                </a:solidFill>
                <a:latin typeface="+mj-lt"/>
              </a:rPr>
              <a:t>Cutting edge university campuses</a:t>
            </a:r>
          </a:p>
          <a:p>
            <a:pPr marL="342900" indent="-342900">
              <a:buFont typeface="Arial" panose="020B0604020202020204" pitchFamily="34" charset="0"/>
              <a:buChar char="•"/>
            </a:pPr>
            <a:endParaRPr lang="en-GB" sz="2400" dirty="0" err="1">
              <a:latin typeface="+mj-lt"/>
            </a:endParaRPr>
          </a:p>
        </p:txBody>
      </p:sp>
      <p:pic>
        <p:nvPicPr>
          <p:cNvPr id="6" name="Picture 5" descr="Old Market Square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733" y="4660303"/>
            <a:ext cx="2488557" cy="1866418"/>
          </a:xfrm>
          <a:prstGeom prst="rect">
            <a:avLst/>
          </a:prstGeom>
          <a:ln>
            <a:noFill/>
          </a:ln>
          <a:effectLst>
            <a:outerShdw blurRad="190500" algn="tl" rotWithShape="0">
              <a:srgbClr val="000000">
                <a:alpha val="70000"/>
              </a:srgbClr>
            </a:outerShdw>
          </a:effectLst>
        </p:spPr>
      </p:pic>
      <p:pic>
        <p:nvPicPr>
          <p:cNvPr id="7" name="Picture 6" descr="Fichier:Sky Mirror - geograph.org.uk - 54341.jpg — Wikipédi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5900" y="1103019"/>
            <a:ext cx="2780297" cy="2085223"/>
          </a:xfrm>
          <a:prstGeom prst="rect">
            <a:avLst/>
          </a:prstGeom>
          <a:ln>
            <a:noFill/>
          </a:ln>
          <a:effectLst>
            <a:outerShdw blurRad="190500" algn="tl" rotWithShape="0">
              <a:srgbClr val="000000">
                <a:alpha val="70000"/>
              </a:srgbClr>
            </a:outerShdw>
          </a:effectLst>
        </p:spPr>
      </p:pic>
      <p:pic>
        <p:nvPicPr>
          <p:cNvPr id="8" name="Picture 7" descr="DSCF3953 | Nottingham Council House on Market Squar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3832" y="4660303"/>
            <a:ext cx="2680152" cy="201011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9A664646-A1CD-B043-82A7-E7D2E3A6F8CA}"/>
              </a:ext>
            </a:extLst>
          </p:cNvPr>
          <p:cNvPicPr>
            <a:picLocks noChangeAspect="1"/>
          </p:cNvPicPr>
          <p:nvPr/>
        </p:nvPicPr>
        <p:blipFill>
          <a:blip r:embed="rId8"/>
          <a:stretch>
            <a:fillRect/>
          </a:stretch>
        </p:blipFill>
        <p:spPr>
          <a:xfrm>
            <a:off x="8631861" y="4662428"/>
            <a:ext cx="3024336" cy="1232417"/>
          </a:xfrm>
          <a:prstGeom prst="rect">
            <a:avLst/>
          </a:prstGeom>
        </p:spPr>
      </p:pic>
      <p:pic>
        <p:nvPicPr>
          <p:cNvPr id="5" name="Audio 4">
            <a:hlinkClick r:id="" action="ppaction://media"/>
            <a:extLst>
              <a:ext uri="{FF2B5EF4-FFF2-40B4-BE49-F238E27FC236}">
                <a16:creationId xmlns:a16="http://schemas.microsoft.com/office/drawing/2014/main" id="{C03EDE27-D56D-9240-B3B2-ECA11FE840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7103293"/>
      </p:ext>
    </p:extLst>
  </p:cSld>
  <p:clrMapOvr>
    <a:masterClrMapping/>
  </p:clrMapOvr>
  <mc:AlternateContent xmlns:mc="http://schemas.openxmlformats.org/markup-compatibility/2006" xmlns:p14="http://schemas.microsoft.com/office/powerpoint/2010/main">
    <mc:Choice Requires="p14">
      <p:transition spd="med" p14:dur="700" advTm="17115">
        <p:fade/>
      </p:transition>
    </mc:Choice>
    <mc:Fallback xmlns="">
      <p:transition spd="med" advTm="17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05012" y="98986"/>
            <a:ext cx="10185400" cy="698501"/>
          </a:xfrm>
        </p:spPr>
        <p:txBody>
          <a:bodyPr/>
          <a:lstStyle/>
          <a:p>
            <a:r>
              <a:rPr lang="en-GB" dirty="0"/>
              <a:t>Our partnership</a:t>
            </a:r>
          </a:p>
        </p:txBody>
      </p:sp>
      <p:pic>
        <p:nvPicPr>
          <p:cNvPr id="13" name="Picture 8" descr="w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46079">
            <a:off x="3329692" y="1411176"/>
            <a:ext cx="3048979" cy="262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112083" y="993228"/>
            <a:ext cx="12365188" cy="5921662"/>
            <a:chOff x="112083" y="993228"/>
            <a:chExt cx="12365188" cy="5921662"/>
          </a:xfrm>
          <a:solidFill>
            <a:schemeClr val="bg2">
              <a:lumMod val="20000"/>
              <a:lumOff val="80000"/>
              <a:alpha val="38000"/>
            </a:schemeClr>
          </a:solidFill>
        </p:grpSpPr>
        <p:pic>
          <p:nvPicPr>
            <p:cNvPr id="19" name="Picture 10" descr="ellis guil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52507">
              <a:off x="3750691" y="3677996"/>
              <a:ext cx="3351398" cy="25209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2" descr="http://www.nusa.org.uk/sites/default/files/images/banner/2010-new%20building%20500x28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8205">
              <a:off x="6002332" y="1550776"/>
              <a:ext cx="3324317" cy="1861617"/>
            </a:xfrm>
            <a:prstGeom prst="rect">
              <a:avLst/>
            </a:prstGeom>
            <a:grpFill/>
          </p:spPr>
        </p:pic>
        <p:pic>
          <p:nvPicPr>
            <p:cNvPr id="16" name="Picture 13" descr="toot hi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5551" y="4232333"/>
              <a:ext cx="3496206" cy="26296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4" descr="Long_eaton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9769" y="993228"/>
              <a:ext cx="3417502" cy="25626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7" descr="william shar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3091" y="1090468"/>
              <a:ext cx="3292873" cy="2465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1" descr="bp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8454" y="2719626"/>
              <a:ext cx="3650434" cy="2739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2" descr="fernwoo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14772">
              <a:off x="8528901" y="4891920"/>
              <a:ext cx="3564889" cy="202297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4" descr="gedl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414323">
              <a:off x="112083" y="4305257"/>
              <a:ext cx="3310874" cy="24838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5" descr="top valle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783" y="3062593"/>
              <a:ext cx="2788785" cy="21016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8674273" y="1276482"/>
            <a:ext cx="3197745" cy="5262979"/>
          </a:xfrm>
          <a:prstGeom prst="rect">
            <a:avLst/>
          </a:prstGeom>
          <a:solidFill>
            <a:srgbClr val="CCECFF"/>
          </a:solidFill>
          <a:ln>
            <a:solidFill>
              <a:schemeClr val="accent1"/>
            </a:solidFill>
          </a:ln>
        </p:spPr>
        <p:txBody>
          <a:bodyPr wrap="square">
            <a:spAutoFit/>
          </a:bodyPr>
          <a:lstStyle/>
          <a:p>
            <a:pPr fontAlgn="auto">
              <a:spcBef>
                <a:spcPts val="0"/>
              </a:spcBef>
              <a:spcAft>
                <a:spcPts val="0"/>
              </a:spcAft>
            </a:pPr>
            <a:r>
              <a:rPr lang="en-GB" altLang="en-US" sz="2000" i="1" dirty="0">
                <a:latin typeface="Calibri" panose="020F0502020204030204" pitchFamily="34" charset="0"/>
                <a:ea typeface="Verdana" panose="020B0604030504040204" pitchFamily="34" charset="0"/>
                <a:cs typeface="Calibri" panose="020F0502020204030204" pitchFamily="34" charset="0"/>
              </a:rPr>
              <a:t>“The shared vision and ethos, which permeates the partnership, is characterised by very strong and active partnerships with schools, a highly inclusive approach, high expectations, the relentless pursuit of excellence and the continual drive to improve further in order to enhance the quality of training and ensure trainees enter the profession as good or outstanding teachers.” </a:t>
            </a:r>
          </a:p>
          <a:p>
            <a:pPr fontAlgn="auto">
              <a:spcBef>
                <a:spcPts val="0"/>
              </a:spcBef>
              <a:spcAft>
                <a:spcPts val="0"/>
              </a:spcAft>
            </a:pPr>
            <a:endParaRPr lang="en-GB" altLang="en-US" dirty="0">
              <a:latin typeface="Calibri" panose="020F0502020204030204" pitchFamily="34" charset="0"/>
              <a:ea typeface="Verdana" panose="020B0604030504040204" pitchFamily="34" charset="0"/>
              <a:cs typeface="Calibri" panose="020F0502020204030204" pitchFamily="34" charset="0"/>
            </a:endParaRPr>
          </a:p>
          <a:p>
            <a:pPr fontAlgn="auto">
              <a:spcBef>
                <a:spcPts val="0"/>
              </a:spcBef>
              <a:spcAft>
                <a:spcPts val="0"/>
              </a:spcAft>
            </a:pPr>
            <a:r>
              <a:rPr lang="en-GB" altLang="en-US" dirty="0">
                <a:latin typeface="Calibri" panose="020F0502020204030204" pitchFamily="34" charset="0"/>
                <a:ea typeface="Verdana" panose="020B0604030504040204" pitchFamily="34" charset="0"/>
                <a:cs typeface="Calibri" panose="020F0502020204030204" pitchFamily="34" charset="0"/>
              </a:rPr>
              <a:t>Most recent Ofsted report</a:t>
            </a:r>
            <a:endParaRPr lang="en-US" dirty="0">
              <a:latin typeface="Calibri" panose="020F0502020204030204" pitchFamily="34" charset="0"/>
              <a:cs typeface="Calibri" panose="020F0502020204030204" pitchFamily="34" charset="0"/>
            </a:endParaRPr>
          </a:p>
        </p:txBody>
      </p:sp>
      <p:sp>
        <p:nvSpPr>
          <p:cNvPr id="23" name="Rectangle 22"/>
          <p:cNvSpPr/>
          <p:nvPr/>
        </p:nvSpPr>
        <p:spPr>
          <a:xfrm>
            <a:off x="359148" y="2591643"/>
            <a:ext cx="7201890" cy="2508379"/>
          </a:xfrm>
          <a:prstGeom prst="rect">
            <a:avLst/>
          </a:prstGeom>
          <a:solidFill>
            <a:srgbClr val="CCECFF"/>
          </a:solidFill>
          <a:ln>
            <a:solidFill>
              <a:schemeClr val="accent1"/>
            </a:solidFill>
          </a:ln>
        </p:spPr>
        <p:txBody>
          <a:bodyPr wrap="square">
            <a:spAutoFit/>
          </a:bodyPr>
          <a:lstStyle/>
          <a:p>
            <a:pPr marL="285750" indent="-285750" fontAlgn="auto">
              <a:spcBef>
                <a:spcPts val="0"/>
              </a:spcBef>
              <a:spcAft>
                <a:spcPts val="1800"/>
              </a:spcAft>
              <a:buFont typeface="Arial" panose="020B0604020202020204" pitchFamily="34" charset="0"/>
              <a:buChar char="•"/>
            </a:pPr>
            <a:r>
              <a:rPr lang="en-GB" altLang="en-US" sz="2800" dirty="0">
                <a:latin typeface="Arial"/>
                <a:ea typeface="Verdana" panose="020B0604030504040204" pitchFamily="34" charset="0"/>
                <a:cs typeface="Verdana" panose="020B0604030504040204" pitchFamily="34" charset="0"/>
              </a:rPr>
              <a:t>A long history</a:t>
            </a:r>
          </a:p>
          <a:p>
            <a:pPr marL="285750" indent="-285750" fontAlgn="auto">
              <a:spcBef>
                <a:spcPts val="0"/>
              </a:spcBef>
              <a:spcAft>
                <a:spcPts val="1800"/>
              </a:spcAft>
              <a:buFont typeface="Arial" panose="020B0604020202020204" pitchFamily="34" charset="0"/>
              <a:buChar char="•"/>
            </a:pPr>
            <a:r>
              <a:rPr lang="en-GB" sz="2800" dirty="0">
                <a:latin typeface="Arial"/>
                <a:ea typeface="Verdana" panose="020B0604030504040204" pitchFamily="34" charset="0"/>
              </a:rPr>
              <a:t>Unique contributions from different experts</a:t>
            </a:r>
          </a:p>
          <a:p>
            <a:pPr marL="285750" indent="-285750" fontAlgn="auto">
              <a:spcBef>
                <a:spcPts val="0"/>
              </a:spcBef>
              <a:spcAft>
                <a:spcPts val="1800"/>
              </a:spcAft>
              <a:buFont typeface="Arial" panose="020B0604020202020204" pitchFamily="34" charset="0"/>
              <a:buChar char="•"/>
            </a:pPr>
            <a:r>
              <a:rPr lang="en-GB" sz="2800" dirty="0">
                <a:latin typeface="Arial"/>
                <a:ea typeface="Verdana" panose="020B0604030504040204" pitchFamily="34" charset="0"/>
              </a:rPr>
              <a:t>Reciprocal, collaborative and open</a:t>
            </a:r>
          </a:p>
          <a:p>
            <a:pPr marL="285750" indent="-285750" fontAlgn="auto">
              <a:spcBef>
                <a:spcPts val="0"/>
              </a:spcBef>
              <a:spcAft>
                <a:spcPts val="1800"/>
              </a:spcAft>
              <a:buFont typeface="Arial" panose="020B0604020202020204" pitchFamily="34" charset="0"/>
              <a:buChar char="•"/>
            </a:pPr>
            <a:r>
              <a:rPr lang="en-GB" sz="2800" dirty="0">
                <a:latin typeface="Arial"/>
                <a:ea typeface="Verdana" panose="020B0604030504040204" pitchFamily="34" charset="0"/>
              </a:rPr>
              <a:t>Creative and innovative</a:t>
            </a:r>
            <a:endParaRPr lang="en-US" sz="2800" dirty="0">
              <a:latin typeface="Arial"/>
            </a:endParaRPr>
          </a:p>
        </p:txBody>
      </p:sp>
      <p:pic>
        <p:nvPicPr>
          <p:cNvPr id="2" name="Audio 1">
            <a:hlinkClick r:id="" action="ppaction://media"/>
            <a:extLst>
              <a:ext uri="{FF2B5EF4-FFF2-40B4-BE49-F238E27FC236}">
                <a16:creationId xmlns:a16="http://schemas.microsoft.com/office/drawing/2014/main" id="{29FC4949-3ABF-A742-A578-5D5FF5EF3DA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19235996"/>
      </p:ext>
    </p:extLst>
  </p:cSld>
  <p:clrMapOvr>
    <a:masterClrMapping/>
  </p:clrMapOvr>
  <mc:AlternateContent xmlns:mc="http://schemas.openxmlformats.org/markup-compatibility/2006" xmlns:p14="http://schemas.microsoft.com/office/powerpoint/2010/main">
    <mc:Choice Requires="p14">
      <p:transition spd="med" p14:dur="700" advTm="64062">
        <p:fade/>
      </p:transition>
    </mc:Choice>
    <mc:Fallback xmlns="">
      <p:transition spd="med" advTm="640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96945"/>
            <a:ext cx="12192001" cy="5961055"/>
          </a:xfrm>
          <a:prstGeom prst="rect">
            <a:avLst/>
          </a:prstGeom>
        </p:spPr>
      </p:pic>
      <p:sp>
        <p:nvSpPr>
          <p:cNvPr id="2" name="Title 1"/>
          <p:cNvSpPr>
            <a:spLocks noGrp="1"/>
          </p:cNvSpPr>
          <p:nvPr>
            <p:ph type="title"/>
          </p:nvPr>
        </p:nvSpPr>
        <p:spPr/>
        <p:txBody>
          <a:bodyPr/>
          <a:lstStyle/>
          <a:p>
            <a:r>
              <a:rPr lang="en-GB" dirty="0"/>
              <a:t>Our ITE curriculum framework – Strands of specialised teacher knowledge</a:t>
            </a:r>
          </a:p>
        </p:txBody>
      </p:sp>
      <p:pic>
        <p:nvPicPr>
          <p:cNvPr id="3" name="Picture 2"/>
          <p:cNvPicPr>
            <a:picLocks noChangeAspect="1"/>
          </p:cNvPicPr>
          <p:nvPr/>
        </p:nvPicPr>
        <p:blipFill>
          <a:blip r:embed="rId6"/>
          <a:stretch>
            <a:fillRect/>
          </a:stretch>
        </p:blipFill>
        <p:spPr>
          <a:xfrm>
            <a:off x="-2645" y="902063"/>
            <a:ext cx="12193057" cy="5962405"/>
          </a:xfrm>
          <a:prstGeom prst="rect">
            <a:avLst/>
          </a:prstGeom>
        </p:spPr>
      </p:pic>
      <p:pic>
        <p:nvPicPr>
          <p:cNvPr id="4" name="Audio 3">
            <a:hlinkClick r:id="" action="ppaction://media"/>
            <a:extLst>
              <a:ext uri="{FF2B5EF4-FFF2-40B4-BE49-F238E27FC236}">
                <a16:creationId xmlns:a16="http://schemas.microsoft.com/office/drawing/2014/main" id="{A82EC6A1-FC61-2849-BE27-FBE56435AF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E93F21B9-C5C2-8B4B-B1C6-167BB83930EC}"/>
              </a:ext>
            </a:extLst>
          </p:cNvPr>
          <p:cNvPicPr>
            <a:picLocks noChangeAspect="1"/>
          </p:cNvPicPr>
          <p:nvPr/>
        </p:nvPicPr>
        <p:blipFill rotWithShape="1">
          <a:blip r:embed="rId8">
            <a:extLst>
              <a:ext uri="{28A0092B-C50C-407E-A947-70E740481C1C}">
                <a14:useLocalDpi xmlns:a14="http://schemas.microsoft.com/office/drawing/2010/main" val="0"/>
              </a:ext>
            </a:extLst>
          </a:blip>
          <a:srcRect l="14285" t="23750" r="13612" b="13154"/>
          <a:stretch/>
        </p:blipFill>
        <p:spPr>
          <a:xfrm>
            <a:off x="1368692" y="1124744"/>
            <a:ext cx="9454616" cy="5309822"/>
          </a:xfrm>
          <a:prstGeom prst="rect">
            <a:avLst/>
          </a:prstGeom>
        </p:spPr>
      </p:pic>
    </p:spTree>
    <p:extLst>
      <p:ext uri="{BB962C8B-B14F-4D97-AF65-F5344CB8AC3E}">
        <p14:creationId xmlns:p14="http://schemas.microsoft.com/office/powerpoint/2010/main" val="479122876"/>
      </p:ext>
    </p:extLst>
  </p:cSld>
  <p:clrMapOvr>
    <a:masterClrMapping/>
  </p:clrMapOvr>
  <mc:AlternateContent xmlns:mc="http://schemas.openxmlformats.org/markup-compatibility/2006" xmlns:p14="http://schemas.microsoft.com/office/powerpoint/2010/main">
    <mc:Choice Requires="p14">
      <p:transition spd="med" p14:dur="700" advTm="88929">
        <p:fade/>
      </p:transition>
    </mc:Choice>
    <mc:Fallback xmlns="">
      <p:transition spd="med" advTm="889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96945"/>
            <a:ext cx="12192001" cy="5961055"/>
          </a:xfrm>
          <a:prstGeom prst="rect">
            <a:avLst/>
          </a:prstGeom>
        </p:spPr>
      </p:pic>
      <p:sp>
        <p:nvSpPr>
          <p:cNvPr id="2" name="Title 1"/>
          <p:cNvSpPr>
            <a:spLocks noGrp="1"/>
          </p:cNvSpPr>
          <p:nvPr>
            <p:ph type="title"/>
          </p:nvPr>
        </p:nvSpPr>
        <p:spPr/>
        <p:txBody>
          <a:bodyPr/>
          <a:lstStyle/>
          <a:p>
            <a:r>
              <a:rPr lang="en-GB" dirty="0"/>
              <a:t>Our ITE curriculum framework – Phases of your journey as a beginning teacher</a:t>
            </a:r>
          </a:p>
        </p:txBody>
      </p:sp>
      <p:pic>
        <p:nvPicPr>
          <p:cNvPr id="3" name="Picture 2"/>
          <p:cNvPicPr>
            <a:picLocks noChangeAspect="1"/>
          </p:cNvPicPr>
          <p:nvPr/>
        </p:nvPicPr>
        <p:blipFill>
          <a:blip r:embed="rId6"/>
          <a:stretch>
            <a:fillRect/>
          </a:stretch>
        </p:blipFill>
        <p:spPr>
          <a:xfrm>
            <a:off x="-2645" y="902063"/>
            <a:ext cx="12193057" cy="5962405"/>
          </a:xfrm>
          <a:prstGeom prst="rect">
            <a:avLst/>
          </a:prstGeom>
        </p:spPr>
      </p:pic>
      <p:pic>
        <p:nvPicPr>
          <p:cNvPr id="6" name="Content Placeholder 4"/>
          <p:cNvPicPr>
            <a:picLocks noChangeAspect="1"/>
          </p:cNvPicPr>
          <p:nvPr/>
        </p:nvPicPr>
        <p:blipFill>
          <a:blip r:embed="rId7"/>
          <a:stretch>
            <a:fillRect/>
          </a:stretch>
        </p:blipFill>
        <p:spPr>
          <a:xfrm>
            <a:off x="911424" y="1016925"/>
            <a:ext cx="10441160" cy="5624941"/>
          </a:xfrm>
          <a:prstGeom prst="rect">
            <a:avLst/>
          </a:prstGeom>
        </p:spPr>
      </p:pic>
      <p:pic>
        <p:nvPicPr>
          <p:cNvPr id="7" name="Audio 6">
            <a:hlinkClick r:id="" action="ppaction://media"/>
            <a:extLst>
              <a:ext uri="{FF2B5EF4-FFF2-40B4-BE49-F238E27FC236}">
                <a16:creationId xmlns:a16="http://schemas.microsoft.com/office/drawing/2014/main" id="{D0E4773E-7107-5C47-BD6C-E4A26AB694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92924522"/>
      </p:ext>
    </p:extLst>
  </p:cSld>
  <p:clrMapOvr>
    <a:masterClrMapping/>
  </p:clrMapOvr>
  <mc:AlternateContent xmlns:mc="http://schemas.openxmlformats.org/markup-compatibility/2006" xmlns:p14="http://schemas.microsoft.com/office/powerpoint/2010/main">
    <mc:Choice Requires="p14">
      <p:transition spd="med" p14:dur="700" advTm="76261">
        <p:fade/>
      </p:transition>
    </mc:Choice>
    <mc:Fallback xmlns="">
      <p:transition spd="med" advTm="762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96945"/>
            <a:ext cx="12192001" cy="5961055"/>
          </a:xfrm>
          <a:prstGeom prst="rect">
            <a:avLst/>
          </a:prstGeom>
        </p:spPr>
      </p:pic>
      <p:sp>
        <p:nvSpPr>
          <p:cNvPr id="2" name="Title 1"/>
          <p:cNvSpPr>
            <a:spLocks noGrp="1"/>
          </p:cNvSpPr>
          <p:nvPr>
            <p:ph type="title"/>
          </p:nvPr>
        </p:nvSpPr>
        <p:spPr/>
        <p:txBody>
          <a:bodyPr/>
          <a:lstStyle/>
          <a:p>
            <a:r>
              <a:rPr lang="en-GB" dirty="0"/>
              <a:t>The ITE year</a:t>
            </a:r>
          </a:p>
        </p:txBody>
      </p:sp>
      <p:pic>
        <p:nvPicPr>
          <p:cNvPr id="3" name="Picture 2"/>
          <p:cNvPicPr>
            <a:picLocks noChangeAspect="1"/>
          </p:cNvPicPr>
          <p:nvPr/>
        </p:nvPicPr>
        <p:blipFill>
          <a:blip r:embed="rId6"/>
          <a:stretch>
            <a:fillRect/>
          </a:stretch>
        </p:blipFill>
        <p:spPr>
          <a:xfrm>
            <a:off x="-2645" y="902063"/>
            <a:ext cx="12193057" cy="5962405"/>
          </a:xfrm>
          <a:prstGeom prst="rect">
            <a:avLst/>
          </a:prstGeom>
        </p:spPr>
      </p:pic>
      <p:pic>
        <p:nvPicPr>
          <p:cNvPr id="7" name="Picture 6"/>
          <p:cNvPicPr>
            <a:picLocks noChangeAspect="1"/>
          </p:cNvPicPr>
          <p:nvPr/>
        </p:nvPicPr>
        <p:blipFill rotWithShape="1">
          <a:blip r:embed="rId7"/>
          <a:srcRect l="6516" t="11009"/>
          <a:stretch/>
        </p:blipFill>
        <p:spPr>
          <a:xfrm>
            <a:off x="3708081" y="949267"/>
            <a:ext cx="4775838" cy="5864109"/>
          </a:xfrm>
          <a:prstGeom prst="rect">
            <a:avLst/>
          </a:prstGeom>
        </p:spPr>
      </p:pic>
      <p:pic>
        <p:nvPicPr>
          <p:cNvPr id="4" name="Audio 3">
            <a:hlinkClick r:id="" action="ppaction://media"/>
            <a:extLst>
              <a:ext uri="{FF2B5EF4-FFF2-40B4-BE49-F238E27FC236}">
                <a16:creationId xmlns:a16="http://schemas.microsoft.com/office/drawing/2014/main" id="{B077E4C1-0F75-5344-B033-C2E8A10787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2852634"/>
      </p:ext>
    </p:extLst>
  </p:cSld>
  <p:clrMapOvr>
    <a:masterClrMapping/>
  </p:clrMapOvr>
  <mc:AlternateContent xmlns:mc="http://schemas.openxmlformats.org/markup-compatibility/2006" xmlns:p14="http://schemas.microsoft.com/office/powerpoint/2010/main">
    <mc:Choice Requires="p14">
      <p:transition spd="med" p14:dur="700" advTm="36887">
        <p:fade/>
      </p:transition>
    </mc:Choice>
    <mc:Fallback xmlns="">
      <p:transition spd="med" advTm="36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6_Office Theme">
  <a:themeElements>
    <a:clrScheme name="ITE">
      <a:dk1>
        <a:srgbClr val="000000"/>
      </a:dk1>
      <a:lt1>
        <a:srgbClr val="FFFFFF"/>
      </a:lt1>
      <a:dk2>
        <a:srgbClr val="000000"/>
      </a:dk2>
      <a:lt2>
        <a:srgbClr val="F2F2F2"/>
      </a:lt2>
      <a:accent1>
        <a:srgbClr val="7030A0"/>
      </a:accent1>
      <a:accent2>
        <a:srgbClr val="CC99FF"/>
      </a:accent2>
      <a:accent3>
        <a:srgbClr val="FFFFFF"/>
      </a:accent3>
      <a:accent4>
        <a:srgbClr val="000000"/>
      </a:accent4>
      <a:accent5>
        <a:srgbClr val="DAEDEF"/>
      </a:accent5>
      <a:accent6>
        <a:srgbClr val="2D2D8A"/>
      </a:accent6>
      <a:hlink>
        <a:srgbClr val="19194C"/>
      </a:hlink>
      <a:folHlink>
        <a:srgbClr val="2121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Widescreen_001" id="{81F3E3EA-E64F-4445-9547-4C0E98DD302B}" vid="{B96464EC-35CD-433F-A30D-F35B5417D542}"/>
    </a:ext>
  </a:extLst>
</a:theme>
</file>

<file path=ppt/theme/theme3.xml><?xml version="1.0" encoding="utf-8"?>
<a:theme xmlns:a="http://schemas.openxmlformats.org/drawingml/2006/main" name="1_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Widescreen_001" id="{81F3E3EA-E64F-4445-9547-4C0E98DD302B}" vid="{B96464EC-35CD-433F-A30D-F35B5417D542}"/>
    </a:ext>
  </a:extLst>
</a:theme>
</file>

<file path=ppt/theme/theme4.xml><?xml version="1.0" encoding="utf-8"?>
<a:theme xmlns:a="http://schemas.openxmlformats.org/drawingml/2006/main" name="2_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Widescreen_001" id="{81F3E3EA-E64F-4445-9547-4C0E98DD302B}" vid="{B96464EC-35CD-433F-A30D-F35B5417D54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e8ccb0b-8c2c-4777-bf68-79ffd0c5e0a1">
      <UserInfo>
        <DisplayName>Jocelyn Daniels</DisplayName>
        <AccountId>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C149D3493DEE45B437681AB2800CA4" ma:contentTypeVersion="12" ma:contentTypeDescription="Create a new document." ma:contentTypeScope="" ma:versionID="b249853f19dd9df7fb19c2352c40f6af">
  <xsd:schema xmlns:xsd="http://www.w3.org/2001/XMLSchema" xmlns:xs="http://www.w3.org/2001/XMLSchema" xmlns:p="http://schemas.microsoft.com/office/2006/metadata/properties" xmlns:ns2="6ab302f6-8297-425c-b4a2-967c303ac5ee" xmlns:ns3="ee8ccb0b-8c2c-4777-bf68-79ffd0c5e0a1" targetNamespace="http://schemas.microsoft.com/office/2006/metadata/properties" ma:root="true" ma:fieldsID="27e68c692a5dc469ab2394a59bfb084c" ns2:_="" ns3:_="">
    <xsd:import namespace="6ab302f6-8297-425c-b4a2-967c303ac5ee"/>
    <xsd:import namespace="ee8ccb0b-8c2c-4777-bf68-79ffd0c5e0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b302f6-8297-425c-b4a2-967c303ac5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8ccb0b-8c2c-4777-bf68-79ffd0c5e0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1FA4F5-C84B-412A-AD44-D9D0F0742047}">
  <ds:schemaRefs>
    <ds:schemaRef ds:uri="http://purl.org/dc/terms/"/>
    <ds:schemaRef ds:uri="ee8ccb0b-8c2c-4777-bf68-79ffd0c5e0a1"/>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6ab302f6-8297-425c-b4a2-967c303ac5ee"/>
    <ds:schemaRef ds:uri="http://purl.org/dc/dcmitype/"/>
    <ds:schemaRef ds:uri="http://purl.org/dc/elements/1.1/"/>
  </ds:schemaRefs>
</ds:datastoreItem>
</file>

<file path=customXml/itemProps2.xml><?xml version="1.0" encoding="utf-8"?>
<ds:datastoreItem xmlns:ds="http://schemas.openxmlformats.org/officeDocument/2006/customXml" ds:itemID="{F88B206F-3ADA-4777-B446-F91A1B7F3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b302f6-8297-425c-b4a2-967c303ac5ee"/>
    <ds:schemaRef ds:uri="ee8ccb0b-8c2c-4777-bf68-79ffd0c5e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9A0F-CF0E-4566-9947-594C2EF123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10874</TotalTime>
  <Words>4884</Words>
  <Application>Microsoft Office PowerPoint</Application>
  <PresentationFormat>Widescreen</PresentationFormat>
  <Paragraphs>203</Paragraphs>
  <Slides>19</Slides>
  <Notes>19</Notes>
  <HiddenSlides>0</HiddenSlides>
  <MMClips>19</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Arial</vt:lpstr>
      <vt:lpstr>Calibri</vt:lpstr>
      <vt:lpstr>Georgia</vt:lpstr>
      <vt:lpstr>Verdana</vt:lpstr>
      <vt:lpstr>Wingdings</vt:lpstr>
      <vt:lpstr>16_Office Theme</vt:lpstr>
      <vt:lpstr>Office Theme</vt:lpstr>
      <vt:lpstr>1_Office Theme</vt:lpstr>
      <vt:lpstr>2_Office Theme</vt:lpstr>
      <vt:lpstr>PowerPoint Presentation</vt:lpstr>
      <vt:lpstr>Busting some myths</vt:lpstr>
      <vt:lpstr>Why come to a Russell Group university to train to be a teacher?</vt:lpstr>
      <vt:lpstr>Why come to the University of Nottingham?</vt:lpstr>
      <vt:lpstr>Why come to the city of Nottingham?</vt:lpstr>
      <vt:lpstr>Our partnership</vt:lpstr>
      <vt:lpstr>Our ITE curriculum framework – Strands of specialised teacher knowledge</vt:lpstr>
      <vt:lpstr>Our ITE curriculum framework – Phases of your journey as a beginning teacher</vt:lpstr>
      <vt:lpstr>The ITE year</vt:lpstr>
      <vt:lpstr>School-based learning</vt:lpstr>
      <vt:lpstr>University-based learning</vt:lpstr>
      <vt:lpstr>What our course design allows</vt:lpstr>
      <vt:lpstr>Personalised support</vt:lpstr>
      <vt:lpstr>Enrichment</vt:lpstr>
      <vt:lpstr>Assessment</vt:lpstr>
      <vt:lpstr>PowerPoint Presentation</vt:lpstr>
      <vt:lpstr>Fundamental mathematics and English skills </vt:lpstr>
      <vt:lpstr>Fundamental mathematics and English skills </vt:lpstr>
      <vt:lpstr>PowerPoint Presentation</vt:lpstr>
    </vt:vector>
  </TitlesOfParts>
  <Manager/>
  <Company>The University of Nottingham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Direct Pir</dc:title>
  <dc:subject/>
  <dc:creator>Information Services</dc:creator>
  <cp:keywords/>
  <dc:description/>
  <cp:lastModifiedBy>Jocelyn Daniels</cp:lastModifiedBy>
  <cp:revision>222</cp:revision>
  <dcterms:created xsi:type="dcterms:W3CDTF">2012-12-04T12:41:44Z</dcterms:created>
  <dcterms:modified xsi:type="dcterms:W3CDTF">2020-04-08T13:20:54Z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0x01010061C149D3493DEE45B437681AB2800CA4</vt:lpwstr>
  </property>
</Properties>
</file>