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7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AF4D00-B773-4187-B870-6BFBB3969B41}" v="4" dt="2024-03-12T14:48:08.3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2597" autoAdjust="0"/>
  </p:normalViewPr>
  <p:slideViewPr>
    <p:cSldViewPr snapToGrid="0">
      <p:cViewPr varScale="1">
        <p:scale>
          <a:sx n="105" d="100"/>
          <a:sy n="105" d="100"/>
        </p:scale>
        <p:origin x="7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DB40D-39DE-4434-A04E-41B6F4B650D5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F5E60-ADD5-4E93-9477-209F183596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48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F5E60-ADD5-4E93-9477-209F183596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57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7B120-B690-AF8D-038D-90626A04D6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241BA6-5158-A450-06A4-B7674E0BD3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242DC-937B-326D-9226-59768DCDB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D33-DABB-41C0-B383-2F1F95131F0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14DF6-9D57-EFFF-6875-5E3533D11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59EAD-4B45-ED0C-95A2-F71700BD4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3C0D-134E-481A-A9C5-6C7A2649A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648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AD2A-CF96-A03C-447C-CC35071B2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98672E-2A94-C585-8963-881703254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2129B-87B2-37BB-6FB4-30589482B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D33-DABB-41C0-B383-2F1F95131F0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5BC54-4C8C-BA28-C581-9EE52646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462B8-1656-164F-6B57-A78437AA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3C0D-134E-481A-A9C5-6C7A2649A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49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479E42-E7F2-7DDC-B5C6-DA1325AF70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40D80B-03B0-A6AB-610B-B888AF0C3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B6143-A96C-F7AD-58C1-8C58A8400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D33-DABB-41C0-B383-2F1F95131F0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1B713A-5454-9D66-7B09-1EED8D674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0CEBA-7718-3EF8-F0E7-D881D454E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3C0D-134E-481A-A9C5-6C7A2649A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66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F4FE0-51D8-3C3F-7279-516BC489D1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B7AAB-9FEA-A94F-07B8-053E30D1F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590D4-8717-7FBE-5A35-DCAA6D239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D33-DABB-41C0-B383-2F1F95131F0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4EAC04-82A2-1709-9FD1-0E62968436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6833BF-E27D-9E3F-2D11-3DF13B8E9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3C0D-134E-481A-A9C5-6C7A2649A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243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DA111-29D8-95B5-D7B8-7979695B7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905B1-500F-61DE-1866-C04EE3E1C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5CF7A-8D95-1D6C-AB4C-C2461D07C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D33-DABB-41C0-B383-2F1F95131F0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37060-3BE7-427B-786B-8ECA2318B5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9678B-6D78-4E97-6A63-EDBC064F0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3C0D-134E-481A-A9C5-6C7A2649A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59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25915-0550-AAA3-6204-E78D64BAD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0518F-50A2-8124-7197-2F23DDE2A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F3EB4C-D83F-C2ED-72ED-7E5BB21C78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7DFD61-06A7-210D-52C1-4A3E423ED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D33-DABB-41C0-B383-2F1F95131F0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EF773-7636-704E-7BF4-62AC36E7F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CD22E-B698-7007-FACF-95E08855F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3C0D-134E-481A-A9C5-6C7A2649A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576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1F93A2-A5CD-89E8-F85F-35596B8B1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7A95D-65BF-9741-2AC2-A1153AA5B9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5AE3BA-80D5-716A-650B-D5C02A4B3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06437F-AB41-7839-0E01-8F39364E4F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0FE3E-2BAD-823F-61BE-22204757BB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4EC8D1-F7A3-8879-7C34-E6EAC0192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D33-DABB-41C0-B383-2F1F95131F0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66BDA-5488-BF28-928E-AD2AC9AE3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E43174-E2A2-CE01-1A9C-8B31B3AF0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3C0D-134E-481A-A9C5-6C7A2649A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463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A1EB1-6EB2-B0AD-810C-E6C024759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70FDD2-8FA5-6873-CB66-1D3409DEE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D33-DABB-41C0-B383-2F1F95131F0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002E14-3C71-6787-F1F0-8152544C0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9A9B19-3ECA-3EFC-72B2-5E671BD8E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3C0D-134E-481A-A9C5-6C7A2649A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20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C63FAC-C9D4-D8BA-1CCE-A564D116F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D33-DABB-41C0-B383-2F1F95131F0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2A3787-1C3F-37D4-55D9-591D0551E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BD88C5-B768-63B5-8D9F-7CF6E8F0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3C0D-134E-481A-A9C5-6C7A2649A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86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D014A-0D5F-5D93-E3C6-4BA6BF7E0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10DD0-82FC-3C3D-F4C7-121E09865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7CAA77-8EEB-70C9-E7BD-319FF2127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E565B-8CBE-EF41-B2FE-77C62CC59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D33-DABB-41C0-B383-2F1F95131F0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23C36F-8B00-5CB3-F962-B8E63964D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779A6-4C25-4C71-5A3E-5841A7D9A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3C0D-134E-481A-A9C5-6C7A2649A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96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680E4-1ED1-2931-0E74-BDBD5E05B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E7F785-84E0-BFA4-30FD-2119D50F6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71D99-DA63-69EA-2B69-787629601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1BF15-958B-DDFC-6785-1930485C3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81D33-DABB-41C0-B383-2F1F95131F0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B46B2-50C4-6382-4BA9-EA3485063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71220-2FE5-78AA-4009-6F5F65663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33C0D-134E-481A-A9C5-6C7A2649A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3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E5D248-AB12-9402-1226-A4B849D9B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7C37E-643F-D405-E73D-2D50C9462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720656-0C45-FAB6-457A-E45F60943D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81D33-DABB-41C0-B383-2F1F95131F03}" type="datetimeFigureOut">
              <a:rPr lang="en-GB" smtClean="0"/>
              <a:t>12/03/2024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42422-DAB1-4239-79A1-C523A2547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651044-B2BC-DB42-865D-0CADF20E48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33C0D-134E-481A-A9C5-6C7A2649AA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7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BAEAC-C84E-1587-D51D-822848F75A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706" y="301573"/>
            <a:ext cx="9144000" cy="737118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n-GB" sz="1200" b="1" dirty="0">
                <a:latin typeface="+mn-lt"/>
              </a:rPr>
              <a:t>Organisational Chart – Registry and Academic Affairs (RAA)</a:t>
            </a:r>
            <a:br>
              <a:rPr lang="en-GB" sz="1200" b="1" dirty="0">
                <a:latin typeface="+mn-lt"/>
              </a:rPr>
            </a:br>
            <a:r>
              <a:rPr lang="en-GB" sz="1200" b="1" dirty="0">
                <a:latin typeface="+mn-lt"/>
              </a:rPr>
              <a:t>Associate Director Responsibilities</a:t>
            </a:r>
            <a:br>
              <a:rPr lang="en-GB" sz="1200" b="1" dirty="0">
                <a:latin typeface="+mn-lt"/>
              </a:rPr>
            </a:br>
            <a:r>
              <a:rPr lang="en-GB" sz="1200" dirty="0">
                <a:latin typeface="+mn-lt"/>
              </a:rPr>
              <a:t>March 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522E40-8A1D-3B07-3EA6-5BD118925F5C}"/>
              </a:ext>
            </a:extLst>
          </p:cNvPr>
          <p:cNvSpPr txBox="1"/>
          <p:nvPr/>
        </p:nvSpPr>
        <p:spPr>
          <a:xfrm>
            <a:off x="132266" y="1311466"/>
            <a:ext cx="1300294" cy="415498"/>
          </a:xfrm>
          <a:prstGeom prst="rect">
            <a:avLst/>
          </a:prstGeom>
          <a:solidFill>
            <a:srgbClr val="4674C6"/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Carolyn  Taylor </a:t>
            </a:r>
          </a:p>
          <a:p>
            <a:r>
              <a:rPr lang="en-GB" sz="700" dirty="0">
                <a:solidFill>
                  <a:schemeClr val="bg1"/>
                </a:solidFill>
              </a:rPr>
              <a:t>Assessments</a:t>
            </a:r>
          </a:p>
          <a:p>
            <a:r>
              <a:rPr lang="en-GB" sz="700" dirty="0">
                <a:solidFill>
                  <a:schemeClr val="bg1"/>
                </a:solidFill>
              </a:rPr>
              <a:t>Marks, Progression &amp; Award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62E4B2F-3838-FE1B-BF5C-7C313EC7BA09}"/>
              </a:ext>
            </a:extLst>
          </p:cNvPr>
          <p:cNvSpPr txBox="1"/>
          <p:nvPr/>
        </p:nvSpPr>
        <p:spPr>
          <a:xfrm>
            <a:off x="1588153" y="1315633"/>
            <a:ext cx="1133913" cy="415498"/>
          </a:xfrm>
          <a:prstGeom prst="rect">
            <a:avLst/>
          </a:prstGeom>
          <a:solidFill>
            <a:srgbClr val="4674C6"/>
          </a:solidFill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Rebecca Whitehead</a:t>
            </a:r>
          </a:p>
          <a:p>
            <a:r>
              <a:rPr lang="en-GB" sz="700" dirty="0">
                <a:solidFill>
                  <a:schemeClr val="bg1"/>
                </a:solidFill>
              </a:rPr>
              <a:t>Assessments</a:t>
            </a:r>
          </a:p>
          <a:p>
            <a:r>
              <a:rPr lang="en-GB" sz="700" dirty="0">
                <a:solidFill>
                  <a:schemeClr val="bg1"/>
                </a:solidFill>
              </a:rPr>
              <a:t>Exam Operations &amp; ECs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9A0C70-FEEF-1985-1EEE-227DF8823059}"/>
              </a:ext>
            </a:extLst>
          </p:cNvPr>
          <p:cNvSpPr txBox="1"/>
          <p:nvPr/>
        </p:nvSpPr>
        <p:spPr>
          <a:xfrm>
            <a:off x="2869873" y="1336644"/>
            <a:ext cx="1024856" cy="430887"/>
          </a:xfrm>
          <a:prstGeom prst="rect">
            <a:avLst/>
          </a:prstGeom>
          <a:solidFill>
            <a:srgbClr val="4674C6"/>
          </a:solidFill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Sam Marshall</a:t>
            </a:r>
          </a:p>
          <a:p>
            <a:r>
              <a:rPr lang="en-GB" sz="700" dirty="0">
                <a:solidFill>
                  <a:schemeClr val="bg1"/>
                </a:solidFill>
              </a:rPr>
              <a:t>Postgraduate Research</a:t>
            </a:r>
          </a:p>
          <a:p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F4CA520-FE4B-6DF1-0D48-0DEB92101E62}"/>
              </a:ext>
            </a:extLst>
          </p:cNvPr>
          <p:cNvSpPr txBox="1"/>
          <p:nvPr/>
        </p:nvSpPr>
        <p:spPr>
          <a:xfrm>
            <a:off x="5329637" y="1335241"/>
            <a:ext cx="1496918" cy="461665"/>
          </a:xfrm>
          <a:prstGeom prst="rect">
            <a:avLst/>
          </a:prstGeom>
          <a:solidFill>
            <a:srgbClr val="4674C6"/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Rebecca Disney-Scott</a:t>
            </a:r>
          </a:p>
          <a:p>
            <a:r>
              <a:rPr lang="en-GB" sz="800" dirty="0">
                <a:solidFill>
                  <a:schemeClr val="bg1"/>
                </a:solidFill>
              </a:rPr>
              <a:t>Registration, Enrolment, Engagement &amp; Student Record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CD29D02-62A7-643A-8C5E-5725C2E69831}"/>
              </a:ext>
            </a:extLst>
          </p:cNvPr>
          <p:cNvSpPr txBox="1"/>
          <p:nvPr/>
        </p:nvSpPr>
        <p:spPr>
          <a:xfrm>
            <a:off x="6921616" y="1342564"/>
            <a:ext cx="1072070" cy="360000"/>
          </a:xfrm>
          <a:prstGeom prst="rect">
            <a:avLst/>
          </a:prstGeom>
          <a:solidFill>
            <a:srgbClr val="4674C6"/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Hina Patel</a:t>
            </a:r>
          </a:p>
          <a:p>
            <a:r>
              <a:rPr lang="en-GB" sz="800" dirty="0">
                <a:solidFill>
                  <a:schemeClr val="bg1"/>
                </a:solidFill>
              </a:rPr>
              <a:t>Customer Services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3E5EB6-086F-F947-1FC6-9A5C8E7C09C7}"/>
              </a:ext>
            </a:extLst>
          </p:cNvPr>
          <p:cNvSpPr txBox="1"/>
          <p:nvPr/>
        </p:nvSpPr>
        <p:spPr>
          <a:xfrm>
            <a:off x="9471016" y="1335247"/>
            <a:ext cx="1133913" cy="461665"/>
          </a:xfrm>
          <a:prstGeom prst="rect">
            <a:avLst/>
          </a:prstGeom>
          <a:solidFill>
            <a:srgbClr val="4674C6"/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Gail Armistead</a:t>
            </a:r>
          </a:p>
          <a:p>
            <a:r>
              <a:rPr lang="en-GB" sz="800" dirty="0">
                <a:solidFill>
                  <a:schemeClr val="bg1"/>
                </a:solidFill>
              </a:rPr>
              <a:t>Global Opportunities, Visa &amp; Immigration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29D3957-84A4-C178-AD44-EEFE48D98990}"/>
              </a:ext>
            </a:extLst>
          </p:cNvPr>
          <p:cNvSpPr txBox="1"/>
          <p:nvPr/>
        </p:nvSpPr>
        <p:spPr>
          <a:xfrm>
            <a:off x="8163728" y="1335247"/>
            <a:ext cx="1133913" cy="461665"/>
          </a:xfrm>
          <a:prstGeom prst="rect">
            <a:avLst/>
          </a:prstGeom>
          <a:solidFill>
            <a:srgbClr val="4674C6"/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Sandra Mienczakowski</a:t>
            </a:r>
          </a:p>
          <a:p>
            <a:r>
              <a:rPr lang="en-GB" sz="800" dirty="0">
                <a:solidFill>
                  <a:schemeClr val="bg1"/>
                </a:solidFill>
              </a:rPr>
              <a:t>Quality &amp; Student Management Systems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0ED3355-1C2F-E1A6-B10C-BDB43941CE96}"/>
              </a:ext>
            </a:extLst>
          </p:cNvPr>
          <p:cNvSpPr txBox="1"/>
          <p:nvPr/>
        </p:nvSpPr>
        <p:spPr>
          <a:xfrm>
            <a:off x="10864581" y="1342564"/>
            <a:ext cx="1133913" cy="415498"/>
          </a:xfrm>
          <a:prstGeom prst="rect">
            <a:avLst/>
          </a:prstGeom>
          <a:solidFill>
            <a:srgbClr val="4674C6"/>
          </a:solidFill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Ellen Salway</a:t>
            </a:r>
          </a:p>
          <a:p>
            <a:r>
              <a:rPr lang="en-GB" sz="700" dirty="0">
                <a:solidFill>
                  <a:schemeClr val="bg1"/>
                </a:solidFill>
              </a:rPr>
              <a:t>Reporting, Data &amp; Service Support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3551E82-56B0-A784-89C6-A3FAD6E367D3}"/>
              </a:ext>
            </a:extLst>
          </p:cNvPr>
          <p:cNvSpPr txBox="1"/>
          <p:nvPr/>
        </p:nvSpPr>
        <p:spPr>
          <a:xfrm>
            <a:off x="265254" y="1808858"/>
            <a:ext cx="931173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Senior Managers-</a:t>
            </a:r>
          </a:p>
          <a:p>
            <a:r>
              <a:rPr lang="en-GB" sz="700" dirty="0"/>
              <a:t>Megan Reeves, Amy</a:t>
            </a:r>
          </a:p>
          <a:p>
            <a:r>
              <a:rPr lang="en-GB" sz="700" dirty="0"/>
              <a:t>Langmead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C059699-AB9D-9235-F030-634420A6B80D}"/>
              </a:ext>
            </a:extLst>
          </p:cNvPr>
          <p:cNvSpPr txBox="1"/>
          <p:nvPr/>
        </p:nvSpPr>
        <p:spPr>
          <a:xfrm>
            <a:off x="265251" y="2379327"/>
            <a:ext cx="931176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Assessment Team</a:t>
            </a:r>
          </a:p>
          <a:p>
            <a:r>
              <a:rPr lang="en-GB" sz="700" dirty="0"/>
              <a:t>All Faculties except Science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7B658F6-8DBC-78F9-C55A-EA4D1AE43AF6}"/>
              </a:ext>
            </a:extLst>
          </p:cNvPr>
          <p:cNvSpPr txBox="1"/>
          <p:nvPr/>
        </p:nvSpPr>
        <p:spPr>
          <a:xfrm>
            <a:off x="267768" y="3002892"/>
            <a:ext cx="931176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Certificate &amp; Diploma </a:t>
            </a:r>
          </a:p>
          <a:p>
            <a:r>
              <a:rPr lang="en-GB" sz="700" dirty="0"/>
              <a:t>Supplements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1D73F52-9343-9C2B-819A-149477E31195}"/>
              </a:ext>
            </a:extLst>
          </p:cNvPr>
          <p:cNvSpPr txBox="1"/>
          <p:nvPr/>
        </p:nvSpPr>
        <p:spPr>
          <a:xfrm>
            <a:off x="265251" y="3534527"/>
            <a:ext cx="931176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Relationship </a:t>
            </a:r>
          </a:p>
          <a:p>
            <a:r>
              <a:rPr lang="en-GB" sz="700" dirty="0"/>
              <a:t>management with Faculty of Arts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607E34-E92D-5CA8-F4C8-542C092B060E}"/>
              </a:ext>
            </a:extLst>
          </p:cNvPr>
          <p:cNvSpPr txBox="1"/>
          <p:nvPr/>
        </p:nvSpPr>
        <p:spPr>
          <a:xfrm>
            <a:off x="1733796" y="1819911"/>
            <a:ext cx="998289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Senior Managers-</a:t>
            </a:r>
          </a:p>
          <a:p>
            <a:r>
              <a:rPr lang="en-GB" sz="700" dirty="0"/>
              <a:t>Claire Montgomery, </a:t>
            </a:r>
          </a:p>
          <a:p>
            <a:r>
              <a:rPr lang="en-GB" sz="700" dirty="0"/>
              <a:t>Lorraine Kirkman, Sean Kelly (interim)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38854C-AF4C-D71E-D2DD-8EBC57C53BB1}"/>
              </a:ext>
            </a:extLst>
          </p:cNvPr>
          <p:cNvSpPr txBox="1"/>
          <p:nvPr/>
        </p:nvSpPr>
        <p:spPr>
          <a:xfrm>
            <a:off x="1750620" y="2456763"/>
            <a:ext cx="998290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Exam Operations Team</a:t>
            </a:r>
          </a:p>
          <a:p>
            <a:endParaRPr lang="en-GB" sz="7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6A4218A-E280-6817-F25F-0279EFB317CB}"/>
              </a:ext>
            </a:extLst>
          </p:cNvPr>
          <p:cNvSpPr txBox="1"/>
          <p:nvPr/>
        </p:nvSpPr>
        <p:spPr>
          <a:xfrm>
            <a:off x="1744069" y="3061310"/>
            <a:ext cx="99829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Assessment Team</a:t>
            </a:r>
          </a:p>
          <a:p>
            <a:r>
              <a:rPr lang="en-GB" sz="700" dirty="0"/>
              <a:t>(Science Faculty)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ED6FD1F-8712-82CA-E658-225CBD4D619B}"/>
              </a:ext>
            </a:extLst>
          </p:cNvPr>
          <p:cNvSpPr txBox="1"/>
          <p:nvPr/>
        </p:nvSpPr>
        <p:spPr>
          <a:xfrm>
            <a:off x="1744069" y="3555602"/>
            <a:ext cx="998290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Relationship management with Faculty of Science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A499944-88EC-CB4B-14E5-F07F043AFA13}"/>
              </a:ext>
            </a:extLst>
          </p:cNvPr>
          <p:cNvCxnSpPr>
            <a:cxnSpLocks/>
          </p:cNvCxnSpPr>
          <p:nvPr/>
        </p:nvCxnSpPr>
        <p:spPr>
          <a:xfrm>
            <a:off x="178499" y="1484303"/>
            <a:ext cx="0" cy="2228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B6D95BC0-20FF-DF9A-6458-34D29707EB50}"/>
              </a:ext>
            </a:extLst>
          </p:cNvPr>
          <p:cNvSpPr txBox="1"/>
          <p:nvPr/>
        </p:nvSpPr>
        <p:spPr>
          <a:xfrm>
            <a:off x="2972393" y="1867433"/>
            <a:ext cx="88627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Senior Manager-</a:t>
            </a:r>
          </a:p>
          <a:p>
            <a:r>
              <a:rPr lang="en-GB" sz="700" dirty="0"/>
              <a:t>Emilia Kukula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452C807-5939-534A-D40C-780A29B68186}"/>
              </a:ext>
            </a:extLst>
          </p:cNvPr>
          <p:cNvSpPr txBox="1"/>
          <p:nvPr/>
        </p:nvSpPr>
        <p:spPr>
          <a:xfrm>
            <a:off x="2972393" y="2454750"/>
            <a:ext cx="886277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PGR Team</a:t>
            </a:r>
          </a:p>
          <a:p>
            <a:endParaRPr lang="en-GB" sz="700" dirty="0"/>
          </a:p>
          <a:p>
            <a:endParaRPr lang="en-GB" sz="7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71A8E63-0ACC-EFA9-B94F-7D70FD6E80F7}"/>
              </a:ext>
            </a:extLst>
          </p:cNvPr>
          <p:cNvSpPr txBox="1"/>
          <p:nvPr/>
        </p:nvSpPr>
        <p:spPr>
          <a:xfrm>
            <a:off x="2976557" y="3008319"/>
            <a:ext cx="88211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Relationship management with Faculty of Engineering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EAAC8AC-BFD0-65D5-E2D0-8D29E06D72E1}"/>
              </a:ext>
            </a:extLst>
          </p:cNvPr>
          <p:cNvSpPr txBox="1"/>
          <p:nvPr/>
        </p:nvSpPr>
        <p:spPr>
          <a:xfrm>
            <a:off x="4144998" y="1870992"/>
            <a:ext cx="998289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Senior Managers-</a:t>
            </a:r>
          </a:p>
          <a:p>
            <a:r>
              <a:rPr lang="en-GB" sz="700" dirty="0"/>
              <a:t>Steph Glen, Patrick Walsh, Lesley Dingley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83C61E7-6BAF-F1B3-FDDB-5F29F19CC393}"/>
              </a:ext>
            </a:extLst>
          </p:cNvPr>
          <p:cNvSpPr txBox="1"/>
          <p:nvPr/>
        </p:nvSpPr>
        <p:spPr>
          <a:xfrm>
            <a:off x="4144998" y="2451116"/>
            <a:ext cx="1012269" cy="43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Curriculum Team</a:t>
            </a:r>
          </a:p>
          <a:p>
            <a:r>
              <a:rPr lang="en-GB" sz="700" dirty="0"/>
              <a:t>(managed by Sue Morrison)</a:t>
            </a:r>
          </a:p>
          <a:p>
            <a:endParaRPr lang="en-GB" sz="700" dirty="0"/>
          </a:p>
          <a:p>
            <a:endParaRPr lang="en-GB" sz="700" dirty="0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9FDBC2A-9C59-6E23-9950-97AE649B9BA2}"/>
              </a:ext>
            </a:extLst>
          </p:cNvPr>
          <p:cNvSpPr txBox="1"/>
          <p:nvPr/>
        </p:nvSpPr>
        <p:spPr>
          <a:xfrm>
            <a:off x="4138007" y="3085539"/>
            <a:ext cx="1012269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Timetabling Project Team</a:t>
            </a:r>
          </a:p>
          <a:p>
            <a:endParaRPr lang="en-GB" sz="7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8CFAE77-A37A-FAC4-6B2F-B2C51583DB4E}"/>
              </a:ext>
            </a:extLst>
          </p:cNvPr>
          <p:cNvSpPr txBox="1"/>
          <p:nvPr/>
        </p:nvSpPr>
        <p:spPr>
          <a:xfrm>
            <a:off x="4131018" y="3600199"/>
            <a:ext cx="1012269" cy="54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Timetabling Operations Team (managed by Tracey George)</a:t>
            </a:r>
          </a:p>
          <a:p>
            <a:endParaRPr lang="en-GB" sz="700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343927CE-0A23-FA33-B51D-A22A8B8D1198}"/>
              </a:ext>
            </a:extLst>
          </p:cNvPr>
          <p:cNvSpPr txBox="1"/>
          <p:nvPr/>
        </p:nvSpPr>
        <p:spPr>
          <a:xfrm>
            <a:off x="5542161" y="1903346"/>
            <a:ext cx="998289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Senior Managers-April Stevens, Amanda Alton, Dan Shaw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4416644-5E92-E51E-273A-94DB378D7646}"/>
              </a:ext>
            </a:extLst>
          </p:cNvPr>
          <p:cNvSpPr txBox="1"/>
          <p:nvPr/>
        </p:nvSpPr>
        <p:spPr>
          <a:xfrm>
            <a:off x="5535170" y="2459152"/>
            <a:ext cx="1012269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Programmes Team</a:t>
            </a:r>
          </a:p>
          <a:p>
            <a:r>
              <a:rPr lang="en-GB" sz="700" dirty="0"/>
              <a:t>(organised by Faculty)</a:t>
            </a:r>
          </a:p>
          <a:p>
            <a:endParaRPr lang="en-GB" sz="700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8621D2B-95E2-0420-0B8B-FFC6A9D1BCC5}"/>
              </a:ext>
            </a:extLst>
          </p:cNvPr>
          <p:cNvSpPr txBox="1"/>
          <p:nvPr/>
        </p:nvSpPr>
        <p:spPr>
          <a:xfrm>
            <a:off x="5542161" y="3069162"/>
            <a:ext cx="101226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Relationship management with Faculty of Social Sciences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C9DC7C0-F735-0894-8906-976C87E1E531}"/>
              </a:ext>
            </a:extLst>
          </p:cNvPr>
          <p:cNvSpPr txBox="1"/>
          <p:nvPr/>
        </p:nvSpPr>
        <p:spPr>
          <a:xfrm>
            <a:off x="7028312" y="1828831"/>
            <a:ext cx="9720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Senior Managers-Kirsty Richardson, Lynda Crosby, Neal Kirkup, Emma King, </a:t>
            </a:r>
            <a:endParaRPr lang="en-GB" sz="700" dirty="0">
              <a:cs typeface="Calibr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4202DFF-48C5-78F9-7E27-A07D41DCCE49}"/>
              </a:ext>
            </a:extLst>
          </p:cNvPr>
          <p:cNvSpPr txBox="1"/>
          <p:nvPr/>
        </p:nvSpPr>
        <p:spPr>
          <a:xfrm>
            <a:off x="7027779" y="2476541"/>
            <a:ext cx="972000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Customer Experience Team</a:t>
            </a:r>
          </a:p>
          <a:p>
            <a:endParaRPr lang="en-GB" sz="700" dirty="0"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9E7191C-6E9A-20CE-0167-4E96F2A77FBC}"/>
              </a:ext>
            </a:extLst>
          </p:cNvPr>
          <p:cNvSpPr txBox="1"/>
          <p:nvPr/>
        </p:nvSpPr>
        <p:spPr>
          <a:xfrm>
            <a:off x="7026726" y="3002892"/>
            <a:ext cx="972000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Frontline Services Team</a:t>
            </a:r>
          </a:p>
          <a:p>
            <a:endParaRPr lang="en-GB" sz="7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12CF5F1-0EFC-7742-96CE-2B608954CC29}"/>
              </a:ext>
            </a:extLst>
          </p:cNvPr>
          <p:cNvSpPr txBox="1"/>
          <p:nvPr/>
        </p:nvSpPr>
        <p:spPr>
          <a:xfrm>
            <a:off x="7026725" y="3600607"/>
            <a:ext cx="972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Online Services Team</a:t>
            </a:r>
          </a:p>
          <a:p>
            <a:endParaRPr lang="en-GB" sz="700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09A336CC-7FC4-498F-4525-964219702292}"/>
              </a:ext>
            </a:extLst>
          </p:cNvPr>
          <p:cNvSpPr txBox="1"/>
          <p:nvPr/>
        </p:nvSpPr>
        <p:spPr>
          <a:xfrm>
            <a:off x="7011470" y="4100966"/>
            <a:ext cx="972000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Investigation and Resolution Team</a:t>
            </a:r>
          </a:p>
          <a:p>
            <a:endParaRPr lang="en-GB" sz="700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33145852-BA08-B587-66E7-68659305BBE8}"/>
              </a:ext>
            </a:extLst>
          </p:cNvPr>
          <p:cNvSpPr txBox="1"/>
          <p:nvPr/>
        </p:nvSpPr>
        <p:spPr>
          <a:xfrm>
            <a:off x="7011469" y="4644332"/>
            <a:ext cx="97200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Faculty Liaison Team</a:t>
            </a:r>
          </a:p>
          <a:p>
            <a:endParaRPr lang="en-GB" sz="7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983F448-EBCD-27FB-AD32-0E3341CF5CE9}"/>
              </a:ext>
            </a:extLst>
          </p:cNvPr>
          <p:cNvSpPr txBox="1"/>
          <p:nvPr/>
        </p:nvSpPr>
        <p:spPr>
          <a:xfrm>
            <a:off x="8310032" y="1908049"/>
            <a:ext cx="97200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Senior Manager</a:t>
            </a:r>
          </a:p>
          <a:p>
            <a:r>
              <a:rPr lang="en-GB" sz="700" dirty="0"/>
              <a:t>Adele Szeghalmi </a:t>
            </a:r>
            <a:endParaRPr lang="en-GB" sz="700" dirty="0">
              <a:cs typeface="Calibri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4FD128CD-0999-7F6B-EE39-E9D64494684D}"/>
              </a:ext>
            </a:extLst>
          </p:cNvPr>
          <p:cNvSpPr txBox="1"/>
          <p:nvPr/>
        </p:nvSpPr>
        <p:spPr>
          <a:xfrm>
            <a:off x="8310031" y="2459152"/>
            <a:ext cx="972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Quality &amp; Student Management Systems Team</a:t>
            </a:r>
          </a:p>
          <a:p>
            <a:endParaRPr lang="en-GB" sz="700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5DF0808-6A08-4463-2B32-C8BD98484272}"/>
              </a:ext>
            </a:extLst>
          </p:cNvPr>
          <p:cNvSpPr txBox="1"/>
          <p:nvPr/>
        </p:nvSpPr>
        <p:spPr>
          <a:xfrm>
            <a:off x="9602835" y="1903922"/>
            <a:ext cx="1056814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Senior Managers-Ruth Hudson, Nia Evans, Georgia Parmar-Thresh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F988FC64-D326-A920-6039-B0E4CB5324E9}"/>
              </a:ext>
            </a:extLst>
          </p:cNvPr>
          <p:cNvSpPr txBox="1"/>
          <p:nvPr/>
        </p:nvSpPr>
        <p:spPr>
          <a:xfrm>
            <a:off x="9611979" y="2426430"/>
            <a:ext cx="998289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Visa &amp; Immigration Team</a:t>
            </a:r>
          </a:p>
          <a:p>
            <a:endParaRPr lang="en-GB" sz="700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DD9DFF5-202C-F133-F90D-34357AF02E4C}"/>
              </a:ext>
            </a:extLst>
          </p:cNvPr>
          <p:cNvSpPr txBox="1"/>
          <p:nvPr/>
        </p:nvSpPr>
        <p:spPr>
          <a:xfrm>
            <a:off x="9602835" y="2981296"/>
            <a:ext cx="998289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Global Opportunities &amp; Placements</a:t>
            </a:r>
          </a:p>
          <a:p>
            <a:endParaRPr lang="en-GB" sz="7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8A946657-0955-BB16-9F28-2AD48CA53C01}"/>
              </a:ext>
            </a:extLst>
          </p:cNvPr>
          <p:cNvSpPr txBox="1"/>
          <p:nvPr/>
        </p:nvSpPr>
        <p:spPr>
          <a:xfrm>
            <a:off x="9611979" y="3530017"/>
            <a:ext cx="998289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Global Opportunities: Visiting, Inter-campus, partnerships, Governance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04802BF-8969-DA93-514C-E3B35EBF1C90}"/>
              </a:ext>
            </a:extLst>
          </p:cNvPr>
          <p:cNvSpPr txBox="1"/>
          <p:nvPr/>
        </p:nvSpPr>
        <p:spPr>
          <a:xfrm>
            <a:off x="10972692" y="1903346"/>
            <a:ext cx="1008000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Senior Managers: Marcus Andrews, Sam Levers, David McDermott, Rob Peck, Lisa Scott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79383112-4C66-CBD8-C347-426236B28B03}"/>
              </a:ext>
            </a:extLst>
          </p:cNvPr>
          <p:cNvSpPr txBox="1"/>
          <p:nvPr/>
        </p:nvSpPr>
        <p:spPr>
          <a:xfrm>
            <a:off x="10985117" y="2685924"/>
            <a:ext cx="998289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Communications &amp; Development Team</a:t>
            </a:r>
          </a:p>
          <a:p>
            <a:endParaRPr lang="en-GB" sz="700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5D0D679-1666-DB43-F3DD-A60FCF04F654}"/>
              </a:ext>
            </a:extLst>
          </p:cNvPr>
          <p:cNvSpPr txBox="1"/>
          <p:nvPr/>
        </p:nvSpPr>
        <p:spPr>
          <a:xfrm>
            <a:off x="10985116" y="3299748"/>
            <a:ext cx="998289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Data Integrity Team</a:t>
            </a:r>
          </a:p>
          <a:p>
            <a:endParaRPr lang="en-GB" sz="7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7E37B59-C5B0-2E9E-2892-34A293EE6644}"/>
              </a:ext>
            </a:extLst>
          </p:cNvPr>
          <p:cNvSpPr txBox="1"/>
          <p:nvPr/>
        </p:nvSpPr>
        <p:spPr>
          <a:xfrm>
            <a:off x="10981836" y="3712993"/>
            <a:ext cx="998289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External Reporting &amp; Systems Team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9AA781C-F7AA-36EB-52F4-4A3415317881}"/>
              </a:ext>
            </a:extLst>
          </p:cNvPr>
          <p:cNvSpPr txBox="1"/>
          <p:nvPr/>
        </p:nvSpPr>
        <p:spPr>
          <a:xfrm>
            <a:off x="10981836" y="4165436"/>
            <a:ext cx="998289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Funding &amp; Financial Support Team</a:t>
            </a:r>
          </a:p>
          <a:p>
            <a:endParaRPr lang="en-GB" sz="700" dirty="0"/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F10660A-B125-8F30-1F46-FB4C6F51A924}"/>
              </a:ext>
            </a:extLst>
          </p:cNvPr>
          <p:cNvSpPr txBox="1"/>
          <p:nvPr/>
        </p:nvSpPr>
        <p:spPr>
          <a:xfrm>
            <a:off x="10981835" y="4723690"/>
            <a:ext cx="998289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Fees &amp; Charges Team</a:t>
            </a:r>
          </a:p>
          <a:p>
            <a:endParaRPr lang="en-GB" sz="700" dirty="0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2E62A20-A2D8-7361-7F71-6E0FCBDA0715}"/>
              </a:ext>
            </a:extLst>
          </p:cNvPr>
          <p:cNvCxnSpPr>
            <a:endCxn id="17" idx="1"/>
          </p:cNvCxnSpPr>
          <p:nvPr/>
        </p:nvCxnSpPr>
        <p:spPr>
          <a:xfrm>
            <a:off x="178499" y="2016607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510D3CCA-638C-BBEB-1724-74597C0D0275}"/>
              </a:ext>
            </a:extLst>
          </p:cNvPr>
          <p:cNvCxnSpPr>
            <a:cxnSpLocks/>
          </p:cNvCxnSpPr>
          <p:nvPr/>
        </p:nvCxnSpPr>
        <p:spPr>
          <a:xfrm>
            <a:off x="181878" y="2590880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7349486-0DB7-4DE7-8FC0-1A33CADBD317}"/>
              </a:ext>
            </a:extLst>
          </p:cNvPr>
          <p:cNvCxnSpPr/>
          <p:nvPr/>
        </p:nvCxnSpPr>
        <p:spPr>
          <a:xfrm>
            <a:off x="178496" y="3221251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C053E04-167D-D91A-9852-D73C5826DDED}"/>
              </a:ext>
            </a:extLst>
          </p:cNvPr>
          <p:cNvCxnSpPr/>
          <p:nvPr/>
        </p:nvCxnSpPr>
        <p:spPr>
          <a:xfrm>
            <a:off x="176738" y="3717751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1F3E76E0-CCB8-1088-B109-5B4F93789DBC}"/>
              </a:ext>
            </a:extLst>
          </p:cNvPr>
          <p:cNvCxnSpPr>
            <a:cxnSpLocks/>
          </p:cNvCxnSpPr>
          <p:nvPr/>
        </p:nvCxnSpPr>
        <p:spPr>
          <a:xfrm>
            <a:off x="1650896" y="1736746"/>
            <a:ext cx="4744" cy="2005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4301D21-79C8-76FA-A87C-0F7A4D5A4C84}"/>
              </a:ext>
            </a:extLst>
          </p:cNvPr>
          <p:cNvCxnSpPr/>
          <p:nvPr/>
        </p:nvCxnSpPr>
        <p:spPr>
          <a:xfrm>
            <a:off x="1657401" y="2016607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42DB90C0-AC60-BC85-682C-61F6F5191E8B}"/>
              </a:ext>
            </a:extLst>
          </p:cNvPr>
          <p:cNvCxnSpPr>
            <a:cxnSpLocks/>
          </p:cNvCxnSpPr>
          <p:nvPr/>
        </p:nvCxnSpPr>
        <p:spPr>
          <a:xfrm>
            <a:off x="1660780" y="2590880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D574510-A36E-7427-F01F-C8D01EE2B05A}"/>
              </a:ext>
            </a:extLst>
          </p:cNvPr>
          <p:cNvCxnSpPr/>
          <p:nvPr/>
        </p:nvCxnSpPr>
        <p:spPr>
          <a:xfrm>
            <a:off x="1657398" y="3221251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57E5B34B-3498-3D66-4BE2-ECE8293F2595}"/>
              </a:ext>
            </a:extLst>
          </p:cNvPr>
          <p:cNvCxnSpPr/>
          <p:nvPr/>
        </p:nvCxnSpPr>
        <p:spPr>
          <a:xfrm>
            <a:off x="1655640" y="3726895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CD725C0-5F9A-CD1E-7E47-6EB6C5B51679}"/>
              </a:ext>
            </a:extLst>
          </p:cNvPr>
          <p:cNvCxnSpPr/>
          <p:nvPr/>
        </p:nvCxnSpPr>
        <p:spPr>
          <a:xfrm>
            <a:off x="2879649" y="1958695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84E54D-BFFF-79AA-EC40-17674A4AC03E}"/>
              </a:ext>
            </a:extLst>
          </p:cNvPr>
          <p:cNvCxnSpPr>
            <a:cxnSpLocks/>
          </p:cNvCxnSpPr>
          <p:nvPr/>
        </p:nvCxnSpPr>
        <p:spPr>
          <a:xfrm>
            <a:off x="2892172" y="2615264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84C5D0F4-3F71-760D-F56F-34AEB52301EE}"/>
              </a:ext>
            </a:extLst>
          </p:cNvPr>
          <p:cNvCxnSpPr/>
          <p:nvPr/>
        </p:nvCxnSpPr>
        <p:spPr>
          <a:xfrm>
            <a:off x="2888790" y="3163339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700FA4A-35A6-D209-D947-1952E998CAF3}"/>
              </a:ext>
            </a:extLst>
          </p:cNvPr>
          <p:cNvCxnSpPr>
            <a:cxnSpLocks/>
          </p:cNvCxnSpPr>
          <p:nvPr/>
        </p:nvCxnSpPr>
        <p:spPr>
          <a:xfrm>
            <a:off x="2890783" y="1767531"/>
            <a:ext cx="8783" cy="1392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2313B35-44A7-B9DE-74EA-600B13D527C9}"/>
              </a:ext>
            </a:extLst>
          </p:cNvPr>
          <p:cNvCxnSpPr/>
          <p:nvPr/>
        </p:nvCxnSpPr>
        <p:spPr>
          <a:xfrm>
            <a:off x="4059225" y="2169007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DBC51BA-DC22-1AF5-069B-A7141FF61782}"/>
              </a:ext>
            </a:extLst>
          </p:cNvPr>
          <p:cNvCxnSpPr>
            <a:cxnSpLocks/>
          </p:cNvCxnSpPr>
          <p:nvPr/>
        </p:nvCxnSpPr>
        <p:spPr>
          <a:xfrm>
            <a:off x="4053460" y="2670128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6FDBF1F-28E3-9FE2-4CB1-A8F40E21CBA4}"/>
              </a:ext>
            </a:extLst>
          </p:cNvPr>
          <p:cNvCxnSpPr/>
          <p:nvPr/>
        </p:nvCxnSpPr>
        <p:spPr>
          <a:xfrm>
            <a:off x="4050078" y="3337075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DAE8B76C-C04F-C200-2A92-FBDF42E8A5F9}"/>
              </a:ext>
            </a:extLst>
          </p:cNvPr>
          <p:cNvCxnSpPr/>
          <p:nvPr/>
        </p:nvCxnSpPr>
        <p:spPr>
          <a:xfrm>
            <a:off x="4039176" y="3815287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F815062-F97D-2650-12A0-41E6E60C22E9}"/>
              </a:ext>
            </a:extLst>
          </p:cNvPr>
          <p:cNvCxnSpPr>
            <a:cxnSpLocks/>
          </p:cNvCxnSpPr>
          <p:nvPr/>
        </p:nvCxnSpPr>
        <p:spPr>
          <a:xfrm>
            <a:off x="4043491" y="1803541"/>
            <a:ext cx="4744" cy="2005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5959BD6-84BF-C332-3041-805A41EC7658}"/>
              </a:ext>
            </a:extLst>
          </p:cNvPr>
          <p:cNvCxnSpPr/>
          <p:nvPr/>
        </p:nvCxnSpPr>
        <p:spPr>
          <a:xfrm>
            <a:off x="5437376" y="2045742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2798ACE-FC81-9A33-6D71-10E1F5CFD9BD}"/>
              </a:ext>
            </a:extLst>
          </p:cNvPr>
          <p:cNvCxnSpPr>
            <a:cxnSpLocks/>
          </p:cNvCxnSpPr>
          <p:nvPr/>
        </p:nvCxnSpPr>
        <p:spPr>
          <a:xfrm>
            <a:off x="5440755" y="2574295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E8021CF-95A6-563A-814B-0089EDB3AD47}"/>
              </a:ext>
            </a:extLst>
          </p:cNvPr>
          <p:cNvCxnSpPr/>
          <p:nvPr/>
        </p:nvCxnSpPr>
        <p:spPr>
          <a:xfrm>
            <a:off x="5437373" y="3204666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9A0205E2-AFCB-0178-B3A4-0F946D5AD6C2}"/>
              </a:ext>
            </a:extLst>
          </p:cNvPr>
          <p:cNvCxnSpPr>
            <a:cxnSpLocks/>
          </p:cNvCxnSpPr>
          <p:nvPr/>
        </p:nvCxnSpPr>
        <p:spPr>
          <a:xfrm>
            <a:off x="5439366" y="1808858"/>
            <a:ext cx="1389" cy="13958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19C461F-A286-15F6-AAC4-C6DC5C26FFD9}"/>
              </a:ext>
            </a:extLst>
          </p:cNvPr>
          <p:cNvCxnSpPr>
            <a:cxnSpLocks/>
          </p:cNvCxnSpPr>
          <p:nvPr/>
        </p:nvCxnSpPr>
        <p:spPr>
          <a:xfrm flipH="1">
            <a:off x="6921616" y="1702841"/>
            <a:ext cx="18288" cy="3143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4EBD1158-B1C6-EABF-FDB1-C6F246224028}"/>
              </a:ext>
            </a:extLst>
          </p:cNvPr>
          <p:cNvCxnSpPr/>
          <p:nvPr/>
        </p:nvCxnSpPr>
        <p:spPr>
          <a:xfrm>
            <a:off x="6942011" y="2169007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1E029A9F-B41C-F270-AED5-8B3501D6C8EC}"/>
              </a:ext>
            </a:extLst>
          </p:cNvPr>
          <p:cNvCxnSpPr>
            <a:cxnSpLocks/>
          </p:cNvCxnSpPr>
          <p:nvPr/>
        </p:nvCxnSpPr>
        <p:spPr>
          <a:xfrm>
            <a:off x="6945390" y="2697560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5E99B7F-044F-55B0-C514-2D943AFDF18C}"/>
              </a:ext>
            </a:extLst>
          </p:cNvPr>
          <p:cNvCxnSpPr/>
          <p:nvPr/>
        </p:nvCxnSpPr>
        <p:spPr>
          <a:xfrm>
            <a:off x="6942008" y="3227347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AC94D0D-8A28-BA85-F433-BB713B90F0B8}"/>
              </a:ext>
            </a:extLst>
          </p:cNvPr>
          <p:cNvCxnSpPr/>
          <p:nvPr/>
        </p:nvCxnSpPr>
        <p:spPr>
          <a:xfrm>
            <a:off x="6938963" y="3766159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038E7B37-C9B8-41DC-C2ED-91ACEEAD8CBF}"/>
              </a:ext>
            </a:extLst>
          </p:cNvPr>
          <p:cNvCxnSpPr>
            <a:cxnSpLocks/>
          </p:cNvCxnSpPr>
          <p:nvPr/>
        </p:nvCxnSpPr>
        <p:spPr>
          <a:xfrm>
            <a:off x="6933198" y="4294712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21642844-6F0F-B687-CB5B-5124D9B6C4CB}"/>
              </a:ext>
            </a:extLst>
          </p:cNvPr>
          <p:cNvCxnSpPr/>
          <p:nvPr/>
        </p:nvCxnSpPr>
        <p:spPr>
          <a:xfrm>
            <a:off x="6929816" y="4824499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A6B0827A-0914-9DDC-692A-8B680AA625BA}"/>
              </a:ext>
            </a:extLst>
          </p:cNvPr>
          <p:cNvCxnSpPr/>
          <p:nvPr/>
        </p:nvCxnSpPr>
        <p:spPr>
          <a:xfrm>
            <a:off x="8216697" y="2129383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30E1A20F-78D3-CA37-FF52-7C60480129A1}"/>
              </a:ext>
            </a:extLst>
          </p:cNvPr>
          <p:cNvCxnSpPr>
            <a:cxnSpLocks/>
          </p:cNvCxnSpPr>
          <p:nvPr/>
        </p:nvCxnSpPr>
        <p:spPr>
          <a:xfrm>
            <a:off x="8220076" y="2712800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796D36FE-45B2-DA15-E15D-F184FE93D4A9}"/>
              </a:ext>
            </a:extLst>
          </p:cNvPr>
          <p:cNvCxnSpPr>
            <a:cxnSpLocks/>
          </p:cNvCxnSpPr>
          <p:nvPr/>
        </p:nvCxnSpPr>
        <p:spPr>
          <a:xfrm flipH="1">
            <a:off x="8219565" y="1831539"/>
            <a:ext cx="2500" cy="889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4CB084E4-BAFA-0FDD-DCEB-2DCED7258C98}"/>
              </a:ext>
            </a:extLst>
          </p:cNvPr>
          <p:cNvCxnSpPr/>
          <p:nvPr/>
        </p:nvCxnSpPr>
        <p:spPr>
          <a:xfrm>
            <a:off x="9515088" y="2157526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651970F-4354-3115-6EFB-B7B0A6B7FE57}"/>
              </a:ext>
            </a:extLst>
          </p:cNvPr>
          <p:cNvCxnSpPr>
            <a:cxnSpLocks/>
          </p:cNvCxnSpPr>
          <p:nvPr/>
        </p:nvCxnSpPr>
        <p:spPr>
          <a:xfrm>
            <a:off x="9509323" y="2658647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B07497E6-F601-7EA3-B55B-0D5F96A67022}"/>
              </a:ext>
            </a:extLst>
          </p:cNvPr>
          <p:cNvCxnSpPr/>
          <p:nvPr/>
        </p:nvCxnSpPr>
        <p:spPr>
          <a:xfrm>
            <a:off x="9505941" y="3325594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781324B-E3F1-FA12-10A3-771282B6F95A}"/>
              </a:ext>
            </a:extLst>
          </p:cNvPr>
          <p:cNvCxnSpPr/>
          <p:nvPr/>
        </p:nvCxnSpPr>
        <p:spPr>
          <a:xfrm>
            <a:off x="9504183" y="3803806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11629BC5-C17E-7B79-0CE9-037264234ED9}"/>
              </a:ext>
            </a:extLst>
          </p:cNvPr>
          <p:cNvCxnSpPr>
            <a:cxnSpLocks/>
          </p:cNvCxnSpPr>
          <p:nvPr/>
        </p:nvCxnSpPr>
        <p:spPr>
          <a:xfrm>
            <a:off x="9499354" y="1792060"/>
            <a:ext cx="4744" cy="2005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96422C49-4362-E60E-03D8-01E1D24530F4}"/>
              </a:ext>
            </a:extLst>
          </p:cNvPr>
          <p:cNvCxnSpPr>
            <a:cxnSpLocks/>
          </p:cNvCxnSpPr>
          <p:nvPr/>
        </p:nvCxnSpPr>
        <p:spPr>
          <a:xfrm flipH="1">
            <a:off x="10883440" y="1767531"/>
            <a:ext cx="4768" cy="30996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F8D03C07-F0F2-FB95-9C55-2A7993E51DF5}"/>
              </a:ext>
            </a:extLst>
          </p:cNvPr>
          <p:cNvCxnSpPr/>
          <p:nvPr/>
        </p:nvCxnSpPr>
        <p:spPr>
          <a:xfrm>
            <a:off x="10894713" y="2120544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E857B5DA-9DC2-DC73-D894-FA4D8693A265}"/>
              </a:ext>
            </a:extLst>
          </p:cNvPr>
          <p:cNvCxnSpPr>
            <a:cxnSpLocks/>
          </p:cNvCxnSpPr>
          <p:nvPr/>
        </p:nvCxnSpPr>
        <p:spPr>
          <a:xfrm>
            <a:off x="10879804" y="2905129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62348987-FE83-4CE4-43CA-70CEFDC66BC0}"/>
              </a:ext>
            </a:extLst>
          </p:cNvPr>
          <p:cNvCxnSpPr/>
          <p:nvPr/>
        </p:nvCxnSpPr>
        <p:spPr>
          <a:xfrm>
            <a:off x="10876422" y="3444060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8F65CDB-C6A6-9CC1-D738-657CAD75EAE8}"/>
              </a:ext>
            </a:extLst>
          </p:cNvPr>
          <p:cNvCxnSpPr/>
          <p:nvPr/>
        </p:nvCxnSpPr>
        <p:spPr>
          <a:xfrm>
            <a:off x="10883808" y="3858264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36250AE6-8CD8-F515-476F-A93D155E327B}"/>
              </a:ext>
            </a:extLst>
          </p:cNvPr>
          <p:cNvCxnSpPr/>
          <p:nvPr/>
        </p:nvCxnSpPr>
        <p:spPr>
          <a:xfrm>
            <a:off x="10886856" y="4867152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EDFD6A23-4106-C16F-0F83-8935131225B2}"/>
              </a:ext>
            </a:extLst>
          </p:cNvPr>
          <p:cNvCxnSpPr/>
          <p:nvPr/>
        </p:nvCxnSpPr>
        <p:spPr>
          <a:xfrm>
            <a:off x="10883808" y="4370328"/>
            <a:ext cx="867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789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7CC1D-D67C-7A59-B130-DEDFFDD535A0}"/>
              </a:ext>
            </a:extLst>
          </p:cNvPr>
          <p:cNvSpPr txBox="1">
            <a:spLocks/>
          </p:cNvSpPr>
          <p:nvPr/>
        </p:nvSpPr>
        <p:spPr>
          <a:xfrm>
            <a:off x="223706" y="301573"/>
            <a:ext cx="9144000" cy="737118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GB" sz="1200" b="1" dirty="0">
                <a:latin typeface="+mn-lt"/>
              </a:rPr>
              <a:t>Organisational Chart – Registry and Academic Affairs (RAA)</a:t>
            </a:r>
            <a:br>
              <a:rPr lang="en-GB" sz="1200" b="1" dirty="0">
                <a:latin typeface="+mn-lt"/>
              </a:rPr>
            </a:br>
            <a:r>
              <a:rPr lang="en-GB" sz="1200" b="1" dirty="0">
                <a:latin typeface="+mn-lt"/>
              </a:rPr>
              <a:t>Senior Management Structure</a:t>
            </a:r>
            <a:br>
              <a:rPr lang="en-GB" sz="1200" b="1" dirty="0">
                <a:latin typeface="+mn-lt"/>
              </a:rPr>
            </a:br>
            <a:r>
              <a:rPr lang="en-GB" sz="1200" dirty="0">
                <a:latin typeface="+mn-lt"/>
              </a:rPr>
              <a:t>March 2024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593779-9F5F-5F54-9958-75E654E8EF66}"/>
              </a:ext>
            </a:extLst>
          </p:cNvPr>
          <p:cNvSpPr txBox="1"/>
          <p:nvPr/>
        </p:nvSpPr>
        <p:spPr>
          <a:xfrm>
            <a:off x="377045" y="1961840"/>
            <a:ext cx="972000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Assessments</a:t>
            </a:r>
          </a:p>
          <a:p>
            <a:r>
              <a:rPr lang="en-GB" sz="700" dirty="0">
                <a:solidFill>
                  <a:schemeClr val="bg1"/>
                </a:solidFill>
              </a:rPr>
              <a:t>Marks, Progression &amp; Award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34447AD-9ED6-A8E4-F43E-1F082D3A031D}"/>
              </a:ext>
            </a:extLst>
          </p:cNvPr>
          <p:cNvSpPr txBox="1"/>
          <p:nvPr/>
        </p:nvSpPr>
        <p:spPr>
          <a:xfrm>
            <a:off x="1584033" y="1957221"/>
            <a:ext cx="972000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Assessments</a:t>
            </a:r>
          </a:p>
          <a:p>
            <a:r>
              <a:rPr lang="en-GB" sz="700" dirty="0">
                <a:solidFill>
                  <a:schemeClr val="bg1"/>
                </a:solidFill>
              </a:rPr>
              <a:t>Exam Operations &amp; ECs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D4E4D2A-F8F8-47F2-95C9-EFE2F5860DC9}"/>
              </a:ext>
            </a:extLst>
          </p:cNvPr>
          <p:cNvSpPr txBox="1"/>
          <p:nvPr/>
        </p:nvSpPr>
        <p:spPr>
          <a:xfrm>
            <a:off x="2753788" y="1964035"/>
            <a:ext cx="972000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Postgraduate Research</a:t>
            </a:r>
          </a:p>
          <a:p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28D9F3-3506-F503-0A70-FCA19624673F}"/>
              </a:ext>
            </a:extLst>
          </p:cNvPr>
          <p:cNvSpPr txBox="1"/>
          <p:nvPr/>
        </p:nvSpPr>
        <p:spPr>
          <a:xfrm>
            <a:off x="3884915" y="1964035"/>
            <a:ext cx="972000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Curriculum &amp; Timetabling</a:t>
            </a:r>
          </a:p>
          <a:p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39B5B6-0362-FE8A-B247-C6501CFEB43F}"/>
              </a:ext>
            </a:extLst>
          </p:cNvPr>
          <p:cNvSpPr txBox="1"/>
          <p:nvPr/>
        </p:nvSpPr>
        <p:spPr>
          <a:xfrm>
            <a:off x="5022716" y="1954382"/>
            <a:ext cx="1188000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Programmes (Registration, Enrolment, Engagement &amp; Student Records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0CF0C8B-AC1E-ADBD-7A74-2268B504DAF4}"/>
              </a:ext>
            </a:extLst>
          </p:cNvPr>
          <p:cNvSpPr txBox="1"/>
          <p:nvPr/>
        </p:nvSpPr>
        <p:spPr>
          <a:xfrm>
            <a:off x="6416549" y="1964034"/>
            <a:ext cx="972000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Customer Service</a:t>
            </a:r>
          </a:p>
          <a:p>
            <a:endParaRPr lang="en-GB" sz="800" dirty="0">
              <a:solidFill>
                <a:schemeClr val="bg1"/>
              </a:solidFill>
            </a:endParaRPr>
          </a:p>
          <a:p>
            <a:endParaRPr lang="en-GB" sz="8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B6E93C-D21D-D63A-812A-7299D4353B2A}"/>
              </a:ext>
            </a:extLst>
          </p:cNvPr>
          <p:cNvSpPr txBox="1"/>
          <p:nvPr/>
        </p:nvSpPr>
        <p:spPr>
          <a:xfrm>
            <a:off x="8753156" y="1946947"/>
            <a:ext cx="1008000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Global Opportunities, Visa &amp; Immigration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1469BD4-7432-1E7F-F18D-D53896DE04CA}"/>
              </a:ext>
            </a:extLst>
          </p:cNvPr>
          <p:cNvSpPr txBox="1"/>
          <p:nvPr/>
        </p:nvSpPr>
        <p:spPr>
          <a:xfrm>
            <a:off x="7608460" y="1941923"/>
            <a:ext cx="972000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Quality &amp; Student Management Systems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CCECC12-D314-FAFB-01DE-BD16FA255A4A}"/>
              </a:ext>
            </a:extLst>
          </p:cNvPr>
          <p:cNvSpPr txBox="1"/>
          <p:nvPr/>
        </p:nvSpPr>
        <p:spPr>
          <a:xfrm>
            <a:off x="9919899" y="1955528"/>
            <a:ext cx="972000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Reporting, Data &amp; Service Support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E851ED0-2E9C-08C0-A207-1A1B18883D2C}"/>
              </a:ext>
            </a:extLst>
          </p:cNvPr>
          <p:cNvSpPr txBox="1"/>
          <p:nvPr/>
        </p:nvSpPr>
        <p:spPr>
          <a:xfrm>
            <a:off x="377045" y="2660318"/>
            <a:ext cx="1008000" cy="5040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Carolyn Taylor</a:t>
            </a:r>
          </a:p>
          <a:p>
            <a:r>
              <a:rPr lang="en-GB" sz="700" dirty="0">
                <a:solidFill>
                  <a:schemeClr val="bg1"/>
                </a:solidFill>
              </a:rPr>
              <a:t>Associate Director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B7CA19-B5E7-C485-E5F0-71723C549EFC}"/>
              </a:ext>
            </a:extLst>
          </p:cNvPr>
          <p:cNvSpPr txBox="1"/>
          <p:nvPr/>
        </p:nvSpPr>
        <p:spPr>
          <a:xfrm>
            <a:off x="1588945" y="2673283"/>
            <a:ext cx="1008000" cy="5040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Rebecca Whitehead</a:t>
            </a:r>
          </a:p>
          <a:p>
            <a:r>
              <a:rPr lang="en-GB" sz="700" dirty="0">
                <a:solidFill>
                  <a:schemeClr val="bg1"/>
                </a:solidFill>
              </a:rPr>
              <a:t>Associate Director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13BA7F-7054-C33B-0AAA-6BD940B9A80C}"/>
              </a:ext>
            </a:extLst>
          </p:cNvPr>
          <p:cNvSpPr txBox="1"/>
          <p:nvPr/>
        </p:nvSpPr>
        <p:spPr>
          <a:xfrm>
            <a:off x="2753788" y="2664327"/>
            <a:ext cx="1008000" cy="5040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Sam Marshall</a:t>
            </a:r>
          </a:p>
          <a:p>
            <a:r>
              <a:rPr lang="en-GB" sz="700" dirty="0">
                <a:solidFill>
                  <a:schemeClr val="bg1"/>
                </a:solidFill>
              </a:rPr>
              <a:t>Associate Director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0C90CEF-95C6-C2AA-BD52-0AEC589CBB1E}"/>
              </a:ext>
            </a:extLst>
          </p:cNvPr>
          <p:cNvSpPr txBox="1"/>
          <p:nvPr/>
        </p:nvSpPr>
        <p:spPr>
          <a:xfrm>
            <a:off x="5063811" y="2646722"/>
            <a:ext cx="1008000" cy="5040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Rebecca Disney-Scott</a:t>
            </a:r>
          </a:p>
          <a:p>
            <a:r>
              <a:rPr lang="en-GB" sz="800" dirty="0">
                <a:solidFill>
                  <a:schemeClr val="bg1"/>
                </a:solidFill>
              </a:rPr>
              <a:t>Associate Director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E3BC7F2-3953-C8E8-E12E-41B444834EBB}"/>
              </a:ext>
            </a:extLst>
          </p:cNvPr>
          <p:cNvSpPr txBox="1"/>
          <p:nvPr/>
        </p:nvSpPr>
        <p:spPr>
          <a:xfrm>
            <a:off x="6427099" y="2633887"/>
            <a:ext cx="1008000" cy="5040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Hina Patel</a:t>
            </a:r>
          </a:p>
          <a:p>
            <a:r>
              <a:rPr lang="en-GB" sz="800" dirty="0">
                <a:solidFill>
                  <a:schemeClr val="bg1"/>
                </a:solidFill>
              </a:rPr>
              <a:t>Associate Director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262D24-696A-F54F-99D2-6CA0AC839721}"/>
              </a:ext>
            </a:extLst>
          </p:cNvPr>
          <p:cNvSpPr txBox="1"/>
          <p:nvPr/>
        </p:nvSpPr>
        <p:spPr>
          <a:xfrm>
            <a:off x="8773336" y="2616996"/>
            <a:ext cx="1008000" cy="5040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Gail Armistead</a:t>
            </a:r>
          </a:p>
          <a:p>
            <a:r>
              <a:rPr lang="en-GB" sz="800" dirty="0">
                <a:solidFill>
                  <a:schemeClr val="bg1"/>
                </a:solidFill>
              </a:rPr>
              <a:t>Associate Director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4DA473-E4A6-ABB5-850B-0025DDAD204E}"/>
              </a:ext>
            </a:extLst>
          </p:cNvPr>
          <p:cNvSpPr txBox="1"/>
          <p:nvPr/>
        </p:nvSpPr>
        <p:spPr>
          <a:xfrm>
            <a:off x="7608460" y="2621804"/>
            <a:ext cx="1008000" cy="5040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Sandra Mienczakowski</a:t>
            </a:r>
          </a:p>
          <a:p>
            <a:r>
              <a:rPr lang="en-GB" sz="800" dirty="0">
                <a:solidFill>
                  <a:schemeClr val="bg1"/>
                </a:solidFill>
              </a:rPr>
              <a:t>Associate Director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412B902-682F-2969-BCD2-8876218BC913}"/>
              </a:ext>
            </a:extLst>
          </p:cNvPr>
          <p:cNvSpPr txBox="1"/>
          <p:nvPr/>
        </p:nvSpPr>
        <p:spPr>
          <a:xfrm>
            <a:off x="9938212" y="2626004"/>
            <a:ext cx="1008000" cy="50400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Ellen Salway</a:t>
            </a:r>
          </a:p>
          <a:p>
            <a:r>
              <a:rPr lang="en-GB" sz="700" dirty="0">
                <a:solidFill>
                  <a:schemeClr val="bg1"/>
                </a:solidFill>
              </a:rPr>
              <a:t>Associate Director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88DA6BE-13F2-85E8-DFE1-F910F8EBD164}"/>
              </a:ext>
            </a:extLst>
          </p:cNvPr>
          <p:cNvSpPr txBox="1"/>
          <p:nvPr/>
        </p:nvSpPr>
        <p:spPr>
          <a:xfrm>
            <a:off x="513891" y="3572929"/>
            <a:ext cx="821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4AC83E8-BBD7-509E-4E63-721B1963EA94}"/>
              </a:ext>
            </a:extLst>
          </p:cNvPr>
          <p:cNvSpPr txBox="1"/>
          <p:nvPr/>
        </p:nvSpPr>
        <p:spPr>
          <a:xfrm>
            <a:off x="497891" y="3345040"/>
            <a:ext cx="900000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Megan Reeves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986A5B-5A0B-A933-2C8C-A3CAF768EA32}"/>
              </a:ext>
            </a:extLst>
          </p:cNvPr>
          <p:cNvSpPr txBox="1"/>
          <p:nvPr/>
        </p:nvSpPr>
        <p:spPr>
          <a:xfrm>
            <a:off x="497891" y="3954872"/>
            <a:ext cx="900000" cy="33855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800" dirty="0"/>
              <a:t>Amy Langmead Senior Manager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DB1254C-6D73-2EB2-09B2-153E2B805B3D}"/>
              </a:ext>
            </a:extLst>
          </p:cNvPr>
          <p:cNvSpPr txBox="1"/>
          <p:nvPr/>
        </p:nvSpPr>
        <p:spPr>
          <a:xfrm>
            <a:off x="1709441" y="3334257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Claire Montgomery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09B1A26-6B77-FCB9-A933-728473C61850}"/>
              </a:ext>
            </a:extLst>
          </p:cNvPr>
          <p:cNvSpPr txBox="1"/>
          <p:nvPr/>
        </p:nvSpPr>
        <p:spPr>
          <a:xfrm>
            <a:off x="1718867" y="3968710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Lorraine Kirkman Senior Manager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57EF750-C96A-5E07-02EC-113926376C5F}"/>
              </a:ext>
            </a:extLst>
          </p:cNvPr>
          <p:cNvSpPr txBox="1"/>
          <p:nvPr/>
        </p:nvSpPr>
        <p:spPr>
          <a:xfrm>
            <a:off x="1734278" y="4519939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Sean Kelly (interim)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8C4552-197E-57F7-5BE3-594416030467}"/>
              </a:ext>
            </a:extLst>
          </p:cNvPr>
          <p:cNvSpPr txBox="1"/>
          <p:nvPr/>
        </p:nvSpPr>
        <p:spPr>
          <a:xfrm>
            <a:off x="2867714" y="3334257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Emilia Kukula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AC710BD-805B-28E2-A839-32D09918C66D}"/>
              </a:ext>
            </a:extLst>
          </p:cNvPr>
          <p:cNvSpPr txBox="1"/>
          <p:nvPr/>
        </p:nvSpPr>
        <p:spPr>
          <a:xfrm>
            <a:off x="4012193" y="3354423"/>
            <a:ext cx="864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Lesley Dingley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8C50783A-1FA7-DE48-D065-3C66E4D8ED21}"/>
              </a:ext>
            </a:extLst>
          </p:cNvPr>
          <p:cNvSpPr txBox="1"/>
          <p:nvPr/>
        </p:nvSpPr>
        <p:spPr>
          <a:xfrm>
            <a:off x="3997789" y="3912517"/>
            <a:ext cx="864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Steph Glen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C6E38FA-1C4F-44CE-4FE5-4258B0621FC4}"/>
              </a:ext>
            </a:extLst>
          </p:cNvPr>
          <p:cNvSpPr txBox="1"/>
          <p:nvPr/>
        </p:nvSpPr>
        <p:spPr>
          <a:xfrm>
            <a:off x="4002926" y="4497243"/>
            <a:ext cx="864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Patrick Walsh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856992-6730-C6D0-0F1F-F3B64F05A2E2}"/>
              </a:ext>
            </a:extLst>
          </p:cNvPr>
          <p:cNvSpPr txBox="1"/>
          <p:nvPr/>
        </p:nvSpPr>
        <p:spPr>
          <a:xfrm>
            <a:off x="5180350" y="3341435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April Stevens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582AF0F-A949-B3F3-7749-14976C5DFE33}"/>
              </a:ext>
            </a:extLst>
          </p:cNvPr>
          <p:cNvSpPr txBox="1"/>
          <p:nvPr/>
        </p:nvSpPr>
        <p:spPr>
          <a:xfrm>
            <a:off x="5197419" y="3912858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Amanda Alton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341FC7E-0C9B-A952-38DA-7B521E17569B}"/>
              </a:ext>
            </a:extLst>
          </p:cNvPr>
          <p:cNvSpPr txBox="1"/>
          <p:nvPr/>
        </p:nvSpPr>
        <p:spPr>
          <a:xfrm>
            <a:off x="5203664" y="4519328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Dan Shaw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E40117C5-8E51-7F97-A937-A8C357D12EC6}"/>
              </a:ext>
            </a:extLst>
          </p:cNvPr>
          <p:cNvSpPr txBox="1"/>
          <p:nvPr/>
        </p:nvSpPr>
        <p:spPr>
          <a:xfrm>
            <a:off x="6536568" y="3366854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Lynda Crosby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43A3B0A6-AE0F-4A9A-91D0-C42E65DE71B1}"/>
              </a:ext>
            </a:extLst>
          </p:cNvPr>
          <p:cNvSpPr txBox="1"/>
          <p:nvPr/>
        </p:nvSpPr>
        <p:spPr>
          <a:xfrm>
            <a:off x="6555779" y="3936683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Neal Kirkup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902C1E9-E522-A3CE-8FC4-FB553FFBAB0C}"/>
              </a:ext>
            </a:extLst>
          </p:cNvPr>
          <p:cNvSpPr txBox="1"/>
          <p:nvPr/>
        </p:nvSpPr>
        <p:spPr>
          <a:xfrm>
            <a:off x="6555779" y="4517979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Kirsty Richardson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71B76C2-342F-DB6E-974B-2D8916DD8820}"/>
              </a:ext>
            </a:extLst>
          </p:cNvPr>
          <p:cNvSpPr txBox="1"/>
          <p:nvPr/>
        </p:nvSpPr>
        <p:spPr>
          <a:xfrm>
            <a:off x="7713608" y="3341435"/>
            <a:ext cx="900000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Adele Szeghalmi</a:t>
            </a:r>
          </a:p>
          <a:p>
            <a:r>
              <a:rPr lang="en-GB" sz="700" dirty="0"/>
              <a:t>Senior Manager</a:t>
            </a:r>
            <a:endParaRPr lang="en-GB" sz="700" dirty="0">
              <a:cs typeface="Calibri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B72C91F-47D3-BDA7-A7E1-2EFCB737EE28}"/>
              </a:ext>
            </a:extLst>
          </p:cNvPr>
          <p:cNvSpPr txBox="1"/>
          <p:nvPr/>
        </p:nvSpPr>
        <p:spPr>
          <a:xfrm>
            <a:off x="6550533" y="5074098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Emma King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7232A694-B940-08BA-E5DF-5636FBF8EDB2}"/>
              </a:ext>
            </a:extLst>
          </p:cNvPr>
          <p:cNvSpPr txBox="1"/>
          <p:nvPr/>
        </p:nvSpPr>
        <p:spPr>
          <a:xfrm>
            <a:off x="8867583" y="3334257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Nia Evans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926A3E3-58E5-7914-69F4-9948C33D1A51}"/>
              </a:ext>
            </a:extLst>
          </p:cNvPr>
          <p:cNvSpPr txBox="1"/>
          <p:nvPr/>
        </p:nvSpPr>
        <p:spPr>
          <a:xfrm>
            <a:off x="8875579" y="3905480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Georgia Parmar-Thresh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E23A45F-1024-4C74-4CB8-E703E7768CEA}"/>
              </a:ext>
            </a:extLst>
          </p:cNvPr>
          <p:cNvSpPr txBox="1"/>
          <p:nvPr/>
        </p:nvSpPr>
        <p:spPr>
          <a:xfrm>
            <a:off x="8888426" y="4510456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Ruth Hudson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E31F1DC-6C1E-4452-BBD1-B07A1471F5A3}"/>
              </a:ext>
            </a:extLst>
          </p:cNvPr>
          <p:cNvSpPr txBox="1"/>
          <p:nvPr/>
        </p:nvSpPr>
        <p:spPr>
          <a:xfrm>
            <a:off x="10046212" y="3366854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Marcus Andrews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AB4DA7A-4650-5666-8304-697151E18F85}"/>
              </a:ext>
            </a:extLst>
          </p:cNvPr>
          <p:cNvSpPr txBox="1"/>
          <p:nvPr/>
        </p:nvSpPr>
        <p:spPr>
          <a:xfrm>
            <a:off x="10046212" y="3957776"/>
            <a:ext cx="900000" cy="30777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dirty="0"/>
              <a:t>Sam Levers</a:t>
            </a:r>
            <a:endParaRPr lang="en-US" dirty="0"/>
          </a:p>
          <a:p>
            <a:r>
              <a:rPr lang="en-GB" sz="700" dirty="0"/>
              <a:t>Senior Manager</a:t>
            </a:r>
            <a:endParaRPr lang="en-US" dirty="0">
              <a:cs typeface="Calibri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D756083-4BAE-4009-952D-327AA23F2063}"/>
              </a:ext>
            </a:extLst>
          </p:cNvPr>
          <p:cNvSpPr txBox="1"/>
          <p:nvPr/>
        </p:nvSpPr>
        <p:spPr>
          <a:xfrm>
            <a:off x="10046212" y="4501870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David McDermott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D1E3C52-CAC5-954F-A48F-122DCD42A4BF}"/>
              </a:ext>
            </a:extLst>
          </p:cNvPr>
          <p:cNvSpPr txBox="1"/>
          <p:nvPr/>
        </p:nvSpPr>
        <p:spPr>
          <a:xfrm>
            <a:off x="10051349" y="5056342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Rob Peck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B1C839FC-DB8F-F2B9-F6B4-F384DA7B64A6}"/>
              </a:ext>
            </a:extLst>
          </p:cNvPr>
          <p:cNvSpPr txBox="1"/>
          <p:nvPr/>
        </p:nvSpPr>
        <p:spPr>
          <a:xfrm>
            <a:off x="10056486" y="5575302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Lisa Scott</a:t>
            </a:r>
          </a:p>
          <a:p>
            <a:r>
              <a:rPr lang="en-GB" sz="700" dirty="0"/>
              <a:t>Senior Manager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EE6152DD-4EAC-37C2-9577-8F864071FFDA}"/>
              </a:ext>
            </a:extLst>
          </p:cNvPr>
          <p:cNvSpPr txBox="1"/>
          <p:nvPr/>
        </p:nvSpPr>
        <p:spPr>
          <a:xfrm>
            <a:off x="4207670" y="768684"/>
            <a:ext cx="1932900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Chris Hulse</a:t>
            </a:r>
          </a:p>
          <a:p>
            <a:r>
              <a:rPr lang="en-GB" sz="800" dirty="0">
                <a:solidFill>
                  <a:schemeClr val="bg1"/>
                </a:solidFill>
              </a:rPr>
              <a:t>Director of Registry &amp; Academic Affairs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973931C-E35E-F408-FEC9-CB30E804673D}"/>
              </a:ext>
            </a:extLst>
          </p:cNvPr>
          <p:cNvSpPr txBox="1"/>
          <p:nvPr/>
        </p:nvSpPr>
        <p:spPr>
          <a:xfrm>
            <a:off x="2789285" y="1354269"/>
            <a:ext cx="2218066" cy="338554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sz="800" dirty="0">
                <a:solidFill>
                  <a:schemeClr val="bg1"/>
                </a:solidFill>
              </a:rPr>
              <a:t>Tracey George (1 FTE); Sue Morrison (0.2 FTE)</a:t>
            </a:r>
          </a:p>
          <a:p>
            <a:r>
              <a:rPr lang="en-GB" sz="800" dirty="0">
                <a:solidFill>
                  <a:schemeClr val="bg1"/>
                </a:solidFill>
              </a:rPr>
              <a:t>Deputy Director of Registry &amp; Academic Affairs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757537-ACFB-63E2-DEE1-11906E5C9275}"/>
              </a:ext>
            </a:extLst>
          </p:cNvPr>
          <p:cNvSpPr txBox="1"/>
          <p:nvPr/>
        </p:nvSpPr>
        <p:spPr>
          <a:xfrm>
            <a:off x="11079887" y="1948163"/>
            <a:ext cx="972000" cy="540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>
                <a:solidFill>
                  <a:schemeClr val="bg1"/>
                </a:solidFill>
              </a:rPr>
              <a:t>Business Operations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F0240D-9652-CAA8-EFAB-CC231BEB956D}"/>
              </a:ext>
            </a:extLst>
          </p:cNvPr>
          <p:cNvSpPr txBox="1"/>
          <p:nvPr/>
        </p:nvSpPr>
        <p:spPr>
          <a:xfrm>
            <a:off x="11134271" y="3354764"/>
            <a:ext cx="900000" cy="396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700" dirty="0"/>
              <a:t>Andrea Blackbourn</a:t>
            </a:r>
          </a:p>
          <a:p>
            <a:r>
              <a:rPr lang="en-GB" sz="700" dirty="0"/>
              <a:t>Senior Manager</a:t>
            </a:r>
          </a:p>
        </p:txBody>
      </p: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894D083C-B2B4-DBDF-E176-31FD32B7766C}"/>
              </a:ext>
            </a:extLst>
          </p:cNvPr>
          <p:cNvCxnSpPr/>
          <p:nvPr/>
        </p:nvCxnSpPr>
        <p:spPr>
          <a:xfrm>
            <a:off x="863045" y="1784412"/>
            <a:ext cx="107212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0A7E8C61-7412-44F0-3ED9-4AC606595627}"/>
              </a:ext>
            </a:extLst>
          </p:cNvPr>
          <p:cNvCxnSpPr>
            <a:cxnSpLocks/>
          </p:cNvCxnSpPr>
          <p:nvPr/>
        </p:nvCxnSpPr>
        <p:spPr>
          <a:xfrm>
            <a:off x="856355" y="1784412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E70932BC-F29E-2370-8795-F8E2DC08DAC4}"/>
              </a:ext>
            </a:extLst>
          </p:cNvPr>
          <p:cNvCxnSpPr>
            <a:cxnSpLocks/>
          </p:cNvCxnSpPr>
          <p:nvPr/>
        </p:nvCxnSpPr>
        <p:spPr>
          <a:xfrm>
            <a:off x="2056320" y="1789631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0A99C87E-63CF-8FFD-FB25-74162E58EEE0}"/>
              </a:ext>
            </a:extLst>
          </p:cNvPr>
          <p:cNvCxnSpPr>
            <a:cxnSpLocks/>
          </p:cNvCxnSpPr>
          <p:nvPr/>
        </p:nvCxnSpPr>
        <p:spPr>
          <a:xfrm>
            <a:off x="3194145" y="1791105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417B4BAD-D479-F443-B3D1-4397B0D0D54D}"/>
              </a:ext>
            </a:extLst>
          </p:cNvPr>
          <p:cNvCxnSpPr>
            <a:cxnSpLocks/>
          </p:cNvCxnSpPr>
          <p:nvPr/>
        </p:nvCxnSpPr>
        <p:spPr>
          <a:xfrm>
            <a:off x="4275946" y="1792976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A1AF9CC3-9C95-66A0-C477-104E99A96CA1}"/>
              </a:ext>
            </a:extLst>
          </p:cNvPr>
          <p:cNvCxnSpPr>
            <a:cxnSpLocks/>
          </p:cNvCxnSpPr>
          <p:nvPr/>
        </p:nvCxnSpPr>
        <p:spPr>
          <a:xfrm>
            <a:off x="5606452" y="1792976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31A7358A-AD51-1CE2-5543-2A372EEF3312}"/>
              </a:ext>
            </a:extLst>
          </p:cNvPr>
          <p:cNvCxnSpPr>
            <a:cxnSpLocks/>
          </p:cNvCxnSpPr>
          <p:nvPr/>
        </p:nvCxnSpPr>
        <p:spPr>
          <a:xfrm>
            <a:off x="6906136" y="1792976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ED9B9AA8-D864-4B6D-1E5F-449DC1A4DE79}"/>
              </a:ext>
            </a:extLst>
          </p:cNvPr>
          <p:cNvCxnSpPr>
            <a:cxnSpLocks/>
          </p:cNvCxnSpPr>
          <p:nvPr/>
        </p:nvCxnSpPr>
        <p:spPr>
          <a:xfrm>
            <a:off x="8075678" y="1786129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C1E0CE76-FCC3-C5E0-2246-ACCE74E30B53}"/>
              </a:ext>
            </a:extLst>
          </p:cNvPr>
          <p:cNvCxnSpPr>
            <a:cxnSpLocks/>
          </p:cNvCxnSpPr>
          <p:nvPr/>
        </p:nvCxnSpPr>
        <p:spPr>
          <a:xfrm>
            <a:off x="9180150" y="1797238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63190AD-287F-72F6-CEEB-F7E9D1C8C348}"/>
              </a:ext>
            </a:extLst>
          </p:cNvPr>
          <p:cNvCxnSpPr>
            <a:cxnSpLocks/>
          </p:cNvCxnSpPr>
          <p:nvPr/>
        </p:nvCxnSpPr>
        <p:spPr>
          <a:xfrm>
            <a:off x="10289759" y="1791105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A94E32E1-D022-B7BE-3B50-35443DA89E44}"/>
              </a:ext>
            </a:extLst>
          </p:cNvPr>
          <p:cNvCxnSpPr>
            <a:cxnSpLocks/>
          </p:cNvCxnSpPr>
          <p:nvPr/>
        </p:nvCxnSpPr>
        <p:spPr>
          <a:xfrm>
            <a:off x="11584461" y="1791105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2BC22BB7-A0E0-2445-8DF1-A5F4E7B158F3}"/>
              </a:ext>
            </a:extLst>
          </p:cNvPr>
          <p:cNvCxnSpPr>
            <a:cxnSpLocks/>
          </p:cNvCxnSpPr>
          <p:nvPr/>
        </p:nvCxnSpPr>
        <p:spPr>
          <a:xfrm>
            <a:off x="856355" y="2501840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230CE3A4-BB89-53CD-2A28-09AFCCC1FB2F}"/>
              </a:ext>
            </a:extLst>
          </p:cNvPr>
          <p:cNvCxnSpPr>
            <a:cxnSpLocks/>
          </p:cNvCxnSpPr>
          <p:nvPr/>
        </p:nvCxnSpPr>
        <p:spPr>
          <a:xfrm>
            <a:off x="2056320" y="2507963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623F622A-CA18-AF32-84F0-8BAC28CC422A}"/>
              </a:ext>
            </a:extLst>
          </p:cNvPr>
          <p:cNvCxnSpPr>
            <a:cxnSpLocks/>
          </p:cNvCxnSpPr>
          <p:nvPr/>
        </p:nvCxnSpPr>
        <p:spPr>
          <a:xfrm>
            <a:off x="3194335" y="2496091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379009C0-FC75-7179-5CA8-FE616050E5BE}"/>
              </a:ext>
            </a:extLst>
          </p:cNvPr>
          <p:cNvCxnSpPr>
            <a:cxnSpLocks/>
          </p:cNvCxnSpPr>
          <p:nvPr/>
        </p:nvCxnSpPr>
        <p:spPr>
          <a:xfrm>
            <a:off x="4276136" y="2520960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>
            <a:extLst>
              <a:ext uri="{FF2B5EF4-FFF2-40B4-BE49-F238E27FC236}">
                <a16:creationId xmlns:a16="http://schemas.microsoft.com/office/drawing/2014/main" id="{E7659A6B-FFC8-1530-8CEA-7485AE0444BE}"/>
              </a:ext>
            </a:extLst>
          </p:cNvPr>
          <p:cNvCxnSpPr>
            <a:cxnSpLocks/>
          </p:cNvCxnSpPr>
          <p:nvPr/>
        </p:nvCxnSpPr>
        <p:spPr>
          <a:xfrm>
            <a:off x="5606642" y="2500415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FEF9ED9-AF88-72A8-94BB-BB7BA684D582}"/>
              </a:ext>
            </a:extLst>
          </p:cNvPr>
          <p:cNvCxnSpPr>
            <a:cxnSpLocks/>
          </p:cNvCxnSpPr>
          <p:nvPr/>
        </p:nvCxnSpPr>
        <p:spPr>
          <a:xfrm>
            <a:off x="8075678" y="2479865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24D8C75E-8DCE-7A04-6DC8-B4B0E0A4954A}"/>
              </a:ext>
            </a:extLst>
          </p:cNvPr>
          <p:cNvCxnSpPr>
            <a:cxnSpLocks/>
          </p:cNvCxnSpPr>
          <p:nvPr/>
        </p:nvCxnSpPr>
        <p:spPr>
          <a:xfrm>
            <a:off x="9180150" y="2487410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A3A2CA26-1A73-1BAE-F6C4-DFE566332D53}"/>
              </a:ext>
            </a:extLst>
          </p:cNvPr>
          <p:cNvCxnSpPr>
            <a:cxnSpLocks/>
          </p:cNvCxnSpPr>
          <p:nvPr/>
        </p:nvCxnSpPr>
        <p:spPr>
          <a:xfrm>
            <a:off x="10289949" y="2480684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C0E29ADD-A7E8-42C0-5976-2B1DD0799780}"/>
              </a:ext>
            </a:extLst>
          </p:cNvPr>
          <p:cNvCxnSpPr>
            <a:cxnSpLocks/>
          </p:cNvCxnSpPr>
          <p:nvPr/>
        </p:nvCxnSpPr>
        <p:spPr>
          <a:xfrm>
            <a:off x="11584271" y="2492551"/>
            <a:ext cx="0" cy="1509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3F4E5D3-BC7F-973A-37E5-FCB44B67C065}"/>
              </a:ext>
            </a:extLst>
          </p:cNvPr>
          <p:cNvCxnSpPr/>
          <p:nvPr/>
        </p:nvCxnSpPr>
        <p:spPr>
          <a:xfrm>
            <a:off x="407867" y="3169455"/>
            <a:ext cx="0" cy="960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77B83DF1-7502-F9FF-6E10-A68B59B98FD0}"/>
              </a:ext>
            </a:extLst>
          </p:cNvPr>
          <p:cNvCxnSpPr>
            <a:cxnSpLocks/>
          </p:cNvCxnSpPr>
          <p:nvPr/>
        </p:nvCxnSpPr>
        <p:spPr>
          <a:xfrm>
            <a:off x="406646" y="4130211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FB4040A3-BFA8-D4F7-FB2F-DD1342E1C129}"/>
              </a:ext>
            </a:extLst>
          </p:cNvPr>
          <p:cNvCxnSpPr>
            <a:cxnSpLocks/>
          </p:cNvCxnSpPr>
          <p:nvPr/>
        </p:nvCxnSpPr>
        <p:spPr>
          <a:xfrm>
            <a:off x="410073" y="3491500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FE275D9C-5BB2-FA4E-4C38-0B8780C65004}"/>
              </a:ext>
            </a:extLst>
          </p:cNvPr>
          <p:cNvCxnSpPr>
            <a:cxnSpLocks/>
          </p:cNvCxnSpPr>
          <p:nvPr/>
        </p:nvCxnSpPr>
        <p:spPr>
          <a:xfrm>
            <a:off x="1630267" y="3177283"/>
            <a:ext cx="4149" cy="1545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3B0F8377-88B4-CF82-7DA2-E6EAD4CE8FEA}"/>
              </a:ext>
            </a:extLst>
          </p:cNvPr>
          <p:cNvCxnSpPr>
            <a:cxnSpLocks/>
          </p:cNvCxnSpPr>
          <p:nvPr/>
        </p:nvCxnSpPr>
        <p:spPr>
          <a:xfrm>
            <a:off x="1634416" y="3493217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0C33FE18-DB08-6872-B50B-CC8933B8FB1E}"/>
              </a:ext>
            </a:extLst>
          </p:cNvPr>
          <p:cNvCxnSpPr>
            <a:cxnSpLocks/>
          </p:cNvCxnSpPr>
          <p:nvPr/>
        </p:nvCxnSpPr>
        <p:spPr>
          <a:xfrm>
            <a:off x="1634457" y="4134683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024F63CB-E586-D702-8366-7555450271D7}"/>
              </a:ext>
            </a:extLst>
          </p:cNvPr>
          <p:cNvCxnSpPr>
            <a:cxnSpLocks/>
          </p:cNvCxnSpPr>
          <p:nvPr/>
        </p:nvCxnSpPr>
        <p:spPr>
          <a:xfrm>
            <a:off x="1639594" y="4708456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99CFA098-4DC8-765C-F920-24A0C659444F}"/>
              </a:ext>
            </a:extLst>
          </p:cNvPr>
          <p:cNvCxnSpPr>
            <a:cxnSpLocks/>
          </p:cNvCxnSpPr>
          <p:nvPr/>
        </p:nvCxnSpPr>
        <p:spPr>
          <a:xfrm>
            <a:off x="2800572" y="3496636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82A806E3-AAFD-CC95-85FF-3332050FE2CF}"/>
              </a:ext>
            </a:extLst>
          </p:cNvPr>
          <p:cNvCxnSpPr>
            <a:cxnSpLocks/>
          </p:cNvCxnSpPr>
          <p:nvPr/>
        </p:nvCxnSpPr>
        <p:spPr>
          <a:xfrm>
            <a:off x="3931049" y="3480640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75ABDE5-F106-6AB5-5074-A8206F5E8CBC}"/>
              </a:ext>
            </a:extLst>
          </p:cNvPr>
          <p:cNvCxnSpPr>
            <a:cxnSpLocks/>
          </p:cNvCxnSpPr>
          <p:nvPr/>
        </p:nvCxnSpPr>
        <p:spPr>
          <a:xfrm>
            <a:off x="2794524" y="3175724"/>
            <a:ext cx="4149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5E5893E-426D-2A49-2C44-55ABE0A89B8E}"/>
              </a:ext>
            </a:extLst>
          </p:cNvPr>
          <p:cNvCxnSpPr>
            <a:cxnSpLocks/>
          </p:cNvCxnSpPr>
          <p:nvPr/>
        </p:nvCxnSpPr>
        <p:spPr>
          <a:xfrm>
            <a:off x="3920292" y="3230717"/>
            <a:ext cx="10757" cy="1485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4292C197-DBDA-4791-1E5B-12BB622AFCA7}"/>
              </a:ext>
            </a:extLst>
          </p:cNvPr>
          <p:cNvCxnSpPr>
            <a:cxnSpLocks/>
          </p:cNvCxnSpPr>
          <p:nvPr/>
        </p:nvCxnSpPr>
        <p:spPr>
          <a:xfrm>
            <a:off x="3924482" y="3481467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5DD02849-75DF-4AD5-A436-F2271DA4D0A4}"/>
              </a:ext>
            </a:extLst>
          </p:cNvPr>
          <p:cNvCxnSpPr>
            <a:cxnSpLocks/>
          </p:cNvCxnSpPr>
          <p:nvPr/>
        </p:nvCxnSpPr>
        <p:spPr>
          <a:xfrm>
            <a:off x="3924482" y="4055240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DB1554FF-8529-CE9F-A781-11F34768BF74}"/>
              </a:ext>
            </a:extLst>
          </p:cNvPr>
          <p:cNvCxnSpPr>
            <a:cxnSpLocks/>
          </p:cNvCxnSpPr>
          <p:nvPr/>
        </p:nvCxnSpPr>
        <p:spPr>
          <a:xfrm>
            <a:off x="3927909" y="4700797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C173F95F-48D5-BD62-11C2-58C5B977CFFD}"/>
              </a:ext>
            </a:extLst>
          </p:cNvPr>
          <p:cNvCxnSpPr>
            <a:cxnSpLocks/>
          </p:cNvCxnSpPr>
          <p:nvPr/>
        </p:nvCxnSpPr>
        <p:spPr>
          <a:xfrm>
            <a:off x="5110892" y="3148956"/>
            <a:ext cx="4149" cy="1545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F0C44DB5-F1CD-9A95-92CA-B2857CDDF74C}"/>
              </a:ext>
            </a:extLst>
          </p:cNvPr>
          <p:cNvCxnSpPr>
            <a:cxnSpLocks/>
          </p:cNvCxnSpPr>
          <p:nvPr/>
        </p:nvCxnSpPr>
        <p:spPr>
          <a:xfrm>
            <a:off x="5115041" y="3464890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CC8EE254-8A41-F19F-3F60-7F72B18AD874}"/>
              </a:ext>
            </a:extLst>
          </p:cNvPr>
          <p:cNvCxnSpPr>
            <a:cxnSpLocks/>
          </p:cNvCxnSpPr>
          <p:nvPr/>
        </p:nvCxnSpPr>
        <p:spPr>
          <a:xfrm>
            <a:off x="5115082" y="4106356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467E1A01-5E49-BDF8-713D-BAA03D6F41B1}"/>
              </a:ext>
            </a:extLst>
          </p:cNvPr>
          <p:cNvCxnSpPr>
            <a:cxnSpLocks/>
          </p:cNvCxnSpPr>
          <p:nvPr/>
        </p:nvCxnSpPr>
        <p:spPr>
          <a:xfrm>
            <a:off x="5120219" y="4685266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DE10444B-8CB6-8D47-7417-064285E109E4}"/>
              </a:ext>
            </a:extLst>
          </p:cNvPr>
          <p:cNvCxnSpPr>
            <a:cxnSpLocks/>
          </p:cNvCxnSpPr>
          <p:nvPr/>
        </p:nvCxnSpPr>
        <p:spPr>
          <a:xfrm>
            <a:off x="6470880" y="3128957"/>
            <a:ext cx="4889" cy="21671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A3AC2CE5-6BF8-D152-4BF8-25970D35D89F}"/>
              </a:ext>
            </a:extLst>
          </p:cNvPr>
          <p:cNvCxnSpPr>
            <a:cxnSpLocks/>
          </p:cNvCxnSpPr>
          <p:nvPr/>
        </p:nvCxnSpPr>
        <p:spPr>
          <a:xfrm>
            <a:off x="6463824" y="3456096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B2BBB37C-10ED-7139-E34B-8C0ED7586A0C}"/>
              </a:ext>
            </a:extLst>
          </p:cNvPr>
          <p:cNvCxnSpPr>
            <a:cxnSpLocks/>
          </p:cNvCxnSpPr>
          <p:nvPr/>
        </p:nvCxnSpPr>
        <p:spPr>
          <a:xfrm>
            <a:off x="6463865" y="4097562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087D04D3-A83D-DF59-9D08-8995FF51893D}"/>
              </a:ext>
            </a:extLst>
          </p:cNvPr>
          <p:cNvCxnSpPr>
            <a:cxnSpLocks/>
          </p:cNvCxnSpPr>
          <p:nvPr/>
        </p:nvCxnSpPr>
        <p:spPr>
          <a:xfrm>
            <a:off x="6469002" y="4676472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F42552FB-DB79-AC28-574E-D18A4CAF4026}"/>
              </a:ext>
            </a:extLst>
          </p:cNvPr>
          <p:cNvCxnSpPr>
            <a:cxnSpLocks/>
          </p:cNvCxnSpPr>
          <p:nvPr/>
        </p:nvCxnSpPr>
        <p:spPr>
          <a:xfrm>
            <a:off x="6473396" y="5301465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4A1E6F4-0C6D-F439-6D12-92C60721F2D9}"/>
              </a:ext>
            </a:extLst>
          </p:cNvPr>
          <p:cNvCxnSpPr>
            <a:cxnSpLocks/>
          </p:cNvCxnSpPr>
          <p:nvPr/>
        </p:nvCxnSpPr>
        <p:spPr>
          <a:xfrm>
            <a:off x="7655495" y="3441908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5D88C1B4-CB47-B113-0C08-A22DC1BAC04D}"/>
              </a:ext>
            </a:extLst>
          </p:cNvPr>
          <p:cNvCxnSpPr>
            <a:cxnSpLocks/>
          </p:cNvCxnSpPr>
          <p:nvPr/>
        </p:nvCxnSpPr>
        <p:spPr>
          <a:xfrm>
            <a:off x="7649447" y="3120996"/>
            <a:ext cx="4149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6AE6A767-7756-25BE-F3A9-EE78ED30A97D}"/>
              </a:ext>
            </a:extLst>
          </p:cNvPr>
          <p:cNvCxnSpPr>
            <a:cxnSpLocks/>
          </p:cNvCxnSpPr>
          <p:nvPr/>
        </p:nvCxnSpPr>
        <p:spPr>
          <a:xfrm>
            <a:off x="8797518" y="3127246"/>
            <a:ext cx="4149" cy="15453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FD6537EC-CC38-D097-C4CB-4C7B69CD99D7}"/>
              </a:ext>
            </a:extLst>
          </p:cNvPr>
          <p:cNvCxnSpPr>
            <a:cxnSpLocks/>
          </p:cNvCxnSpPr>
          <p:nvPr/>
        </p:nvCxnSpPr>
        <p:spPr>
          <a:xfrm>
            <a:off x="8801667" y="3443180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05F81804-0656-9E3F-4D08-C41CE5620153}"/>
              </a:ext>
            </a:extLst>
          </p:cNvPr>
          <p:cNvCxnSpPr>
            <a:cxnSpLocks/>
          </p:cNvCxnSpPr>
          <p:nvPr/>
        </p:nvCxnSpPr>
        <p:spPr>
          <a:xfrm>
            <a:off x="8801708" y="4084646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9B3791DA-D3C1-0018-B93F-23B30B50E1B6}"/>
              </a:ext>
            </a:extLst>
          </p:cNvPr>
          <p:cNvCxnSpPr>
            <a:cxnSpLocks/>
          </p:cNvCxnSpPr>
          <p:nvPr/>
        </p:nvCxnSpPr>
        <p:spPr>
          <a:xfrm>
            <a:off x="8806845" y="4663556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5B2162A0-9E9B-2890-E284-7B1AEB753DAF}"/>
              </a:ext>
            </a:extLst>
          </p:cNvPr>
          <p:cNvCxnSpPr>
            <a:cxnSpLocks/>
          </p:cNvCxnSpPr>
          <p:nvPr/>
        </p:nvCxnSpPr>
        <p:spPr>
          <a:xfrm>
            <a:off x="9969395" y="3120996"/>
            <a:ext cx="16094" cy="26938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5723EAF9-19FC-634F-82D7-A3ACA1923BD1}"/>
              </a:ext>
            </a:extLst>
          </p:cNvPr>
          <p:cNvCxnSpPr>
            <a:cxnSpLocks/>
          </p:cNvCxnSpPr>
          <p:nvPr/>
        </p:nvCxnSpPr>
        <p:spPr>
          <a:xfrm>
            <a:off x="9973544" y="3436930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>
            <a:extLst>
              <a:ext uri="{FF2B5EF4-FFF2-40B4-BE49-F238E27FC236}">
                <a16:creationId xmlns:a16="http://schemas.microsoft.com/office/drawing/2014/main" id="{6F3287A6-4589-F997-D553-692E7DDC4579}"/>
              </a:ext>
            </a:extLst>
          </p:cNvPr>
          <p:cNvCxnSpPr>
            <a:cxnSpLocks/>
          </p:cNvCxnSpPr>
          <p:nvPr/>
        </p:nvCxnSpPr>
        <p:spPr>
          <a:xfrm>
            <a:off x="9973585" y="4078396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>
            <a:extLst>
              <a:ext uri="{FF2B5EF4-FFF2-40B4-BE49-F238E27FC236}">
                <a16:creationId xmlns:a16="http://schemas.microsoft.com/office/drawing/2014/main" id="{08A0F7AC-F4BE-A6D3-0AD9-D2C301F433DA}"/>
              </a:ext>
            </a:extLst>
          </p:cNvPr>
          <p:cNvCxnSpPr>
            <a:cxnSpLocks/>
          </p:cNvCxnSpPr>
          <p:nvPr/>
        </p:nvCxnSpPr>
        <p:spPr>
          <a:xfrm>
            <a:off x="9978722" y="4657306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>
            <a:extLst>
              <a:ext uri="{FF2B5EF4-FFF2-40B4-BE49-F238E27FC236}">
                <a16:creationId xmlns:a16="http://schemas.microsoft.com/office/drawing/2014/main" id="{E8C6995B-2542-32B9-49C1-5A1E4720D654}"/>
              </a:ext>
            </a:extLst>
          </p:cNvPr>
          <p:cNvCxnSpPr>
            <a:cxnSpLocks/>
          </p:cNvCxnSpPr>
          <p:nvPr/>
        </p:nvCxnSpPr>
        <p:spPr>
          <a:xfrm>
            <a:off x="9983116" y="5282299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8067FB6E-3B4E-4A51-F5D5-C14E7C7951EE}"/>
              </a:ext>
            </a:extLst>
          </p:cNvPr>
          <p:cNvCxnSpPr>
            <a:cxnSpLocks/>
          </p:cNvCxnSpPr>
          <p:nvPr/>
        </p:nvCxnSpPr>
        <p:spPr>
          <a:xfrm>
            <a:off x="9991680" y="5809703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03D53636-6762-F1E9-B9BD-24BEA2B4524C}"/>
              </a:ext>
            </a:extLst>
          </p:cNvPr>
          <p:cNvCxnSpPr>
            <a:cxnSpLocks/>
          </p:cNvCxnSpPr>
          <p:nvPr/>
        </p:nvCxnSpPr>
        <p:spPr>
          <a:xfrm>
            <a:off x="11045532" y="3441908"/>
            <a:ext cx="7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83F5A6B4-8BCB-78F0-ACEE-3C8CE86E49D3}"/>
              </a:ext>
            </a:extLst>
          </p:cNvPr>
          <p:cNvCxnSpPr>
            <a:cxnSpLocks/>
          </p:cNvCxnSpPr>
          <p:nvPr/>
        </p:nvCxnSpPr>
        <p:spPr>
          <a:xfrm>
            <a:off x="11039484" y="3120996"/>
            <a:ext cx="4149" cy="3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3B0C443-08C5-7EA3-A8E2-88E3E36BD5F8}"/>
              </a:ext>
            </a:extLst>
          </p:cNvPr>
          <p:cNvCxnSpPr>
            <a:cxnSpLocks/>
            <a:stCxn id="57" idx="2"/>
          </p:cNvCxnSpPr>
          <p:nvPr/>
        </p:nvCxnSpPr>
        <p:spPr>
          <a:xfrm>
            <a:off x="5174120" y="1107238"/>
            <a:ext cx="6230" cy="6838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BA7ECC3-856E-478B-DC09-13E3C841EB7E}"/>
              </a:ext>
            </a:extLst>
          </p:cNvPr>
          <p:cNvCxnSpPr>
            <a:stCxn id="58" idx="3"/>
          </p:cNvCxnSpPr>
          <p:nvPr/>
        </p:nvCxnSpPr>
        <p:spPr>
          <a:xfrm flipV="1">
            <a:off x="5007351" y="1517904"/>
            <a:ext cx="166769" cy="5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F1CEF04-27CB-30B9-2475-E37BFE143AB6}"/>
              </a:ext>
            </a:extLst>
          </p:cNvPr>
          <p:cNvSpPr/>
          <p:nvPr/>
        </p:nvSpPr>
        <p:spPr>
          <a:xfrm>
            <a:off x="497891" y="5945632"/>
            <a:ext cx="900000" cy="6929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Relationship management with Faculty of Arts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DA67675-F51E-9E1C-EAC7-3A55FAB764C5}"/>
              </a:ext>
            </a:extLst>
          </p:cNvPr>
          <p:cNvSpPr/>
          <p:nvPr/>
        </p:nvSpPr>
        <p:spPr>
          <a:xfrm>
            <a:off x="1731404" y="5944049"/>
            <a:ext cx="900000" cy="6929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Relationship management with Faculty of Science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6316FF4-7D8C-E799-6F46-66ACC915990D}"/>
              </a:ext>
            </a:extLst>
          </p:cNvPr>
          <p:cNvSpPr/>
          <p:nvPr/>
        </p:nvSpPr>
        <p:spPr>
          <a:xfrm>
            <a:off x="2944508" y="5950145"/>
            <a:ext cx="900000" cy="6929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Relationship management with Faculty of Engineering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E5303DE8-DBFE-9AC5-EEB9-D8921885DD5A}"/>
              </a:ext>
            </a:extLst>
          </p:cNvPr>
          <p:cNvSpPr/>
          <p:nvPr/>
        </p:nvSpPr>
        <p:spPr>
          <a:xfrm>
            <a:off x="5200028" y="5956241"/>
            <a:ext cx="900000" cy="6929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Relationship management with Faculty of Social Sciences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08862F3-3469-8214-8AAF-72894D60BCCD}"/>
              </a:ext>
            </a:extLst>
          </p:cNvPr>
          <p:cNvSpPr/>
          <p:nvPr/>
        </p:nvSpPr>
        <p:spPr>
          <a:xfrm>
            <a:off x="8955164" y="5953193"/>
            <a:ext cx="900000" cy="69295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Relationship management with </a:t>
            </a:r>
            <a:r>
              <a:rPr lang="en-GB" sz="900">
                <a:solidFill>
                  <a:schemeClr val="tx1"/>
                </a:solidFill>
              </a:rPr>
              <a:t>Faculty of MHS</a:t>
            </a:r>
            <a:endParaRPr lang="en-GB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6968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c1e910d-4918-42f1-af2c-ed1101d63ab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7573F99DE79145B2C4B20841E12603" ma:contentTypeVersion="17" ma:contentTypeDescription="Create a new document." ma:contentTypeScope="" ma:versionID="3465deff80cb7c332777799617fa8ce9">
  <xsd:schema xmlns:xsd="http://www.w3.org/2001/XMLSchema" xmlns:xs="http://www.w3.org/2001/XMLSchema" xmlns:p="http://schemas.microsoft.com/office/2006/metadata/properties" xmlns:ns3="0c1e910d-4918-42f1-af2c-ed1101d63abc" xmlns:ns4="786e620f-b1da-4f59-878c-ef7546d25bf1" targetNamespace="http://schemas.microsoft.com/office/2006/metadata/properties" ma:root="true" ma:fieldsID="c62fbc89878f4912ddd1e92f0024cb4b" ns3:_="" ns4:_="">
    <xsd:import namespace="0c1e910d-4918-42f1-af2c-ed1101d63abc"/>
    <xsd:import namespace="786e620f-b1da-4f59-878c-ef7546d25bf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1e910d-4918-42f1-af2c-ed1101d63a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6e620f-b1da-4f59-878c-ef7546d25bf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037664C-CF8C-400A-9957-B38AA1F66E91}">
  <ds:schemaRefs>
    <ds:schemaRef ds:uri="http://purl.org/dc/elements/1.1/"/>
    <ds:schemaRef ds:uri="786e620f-b1da-4f59-878c-ef7546d25bf1"/>
    <ds:schemaRef ds:uri="http://schemas.openxmlformats.org/package/2006/metadata/core-properties"/>
    <ds:schemaRef ds:uri="http://schemas.microsoft.com/office/2006/metadata/properties"/>
    <ds:schemaRef ds:uri="http://purl.org/dc/dcmitype/"/>
    <ds:schemaRef ds:uri="http://schemas.microsoft.com/office/2006/documentManagement/types"/>
    <ds:schemaRef ds:uri="0c1e910d-4918-42f1-af2c-ed1101d63abc"/>
    <ds:schemaRef ds:uri="http://purl.org/dc/terms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650583C-AB40-48E8-B8C6-A9ACDF210E2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CD96270-322E-4550-AB8D-81CA0788C3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c1e910d-4918-42f1-af2c-ed1101d63abc"/>
    <ds:schemaRef ds:uri="786e620f-b1da-4f59-878c-ef7546d25bf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555</Words>
  <Application>Microsoft Office PowerPoint</Application>
  <PresentationFormat>Widescreen</PresentationFormat>
  <Paragraphs>157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Organisational Chart – Registry and Academic Affairs (RAA) Associate Director Responsibilities March 2024</vt:lpstr>
      <vt:lpstr>PowerPoint Presentation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Organisational Chart – Registry and Academic Affairs (RAA) Associate Director Responsibilities November 2023</dc:title>
  <dc:creator>Joanna Ramowski (staff)</dc:creator>
  <cp:lastModifiedBy>Neal Kirkup (staff)</cp:lastModifiedBy>
  <cp:revision>35</cp:revision>
  <dcterms:created xsi:type="dcterms:W3CDTF">2023-11-08T13:50:27Z</dcterms:created>
  <dcterms:modified xsi:type="dcterms:W3CDTF">2024-03-12T14:59:07Z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0x010100F57573F99DE79145B2C4B20841E12603</vt:lpwstr>
  </property>
</Properties>
</file>